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6" d="100"/>
          <a:sy n="66" d="100"/>
        </p:scale>
        <p:origin x="64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zekiel Turere" userId="b4600bd6053d24de" providerId="LiveId" clId="{9FFA2414-615F-4C15-B304-A1BCF9A5217D}"/>
    <pc:docChg chg="undo custSel modSld">
      <pc:chgData name="Ezekiel Turere" userId="b4600bd6053d24de" providerId="LiveId" clId="{9FFA2414-615F-4C15-B304-A1BCF9A5217D}" dt="2026-09-28T08:00:42.822" v="77" actId="27636"/>
      <pc:docMkLst>
        <pc:docMk/>
      </pc:docMkLst>
      <pc:sldChg chg="modSp">
        <pc:chgData name="Ezekiel Turere" userId="b4600bd6053d24de" providerId="LiveId" clId="{9FFA2414-615F-4C15-B304-A1BCF9A5217D}" dt="2026-09-28T07:53:45.579" v="23" actId="255"/>
        <pc:sldMkLst>
          <pc:docMk/>
          <pc:sldMk cId="0" sldId="256"/>
        </pc:sldMkLst>
        <pc:spChg chg="mod">
          <ac:chgData name="Ezekiel Turere" userId="b4600bd6053d24de" providerId="LiveId" clId="{9FFA2414-615F-4C15-B304-A1BCF9A5217D}" dt="2026-09-28T07:53:45.579" v="23" actId="255"/>
          <ac:spMkLst>
            <pc:docMk/>
            <pc:sldMk cId="0" sldId="256"/>
            <ac:spMk id="6" creationId="{00000000-0000-0000-0000-000000000000}"/>
          </ac:spMkLst>
        </pc:spChg>
      </pc:sldChg>
      <pc:sldChg chg="delSp modSp">
        <pc:chgData name="Ezekiel Turere" userId="b4600bd6053d24de" providerId="LiveId" clId="{9FFA2414-615F-4C15-B304-A1BCF9A5217D}" dt="2026-09-28T07:54:29.133" v="26" actId="6549"/>
        <pc:sldMkLst>
          <pc:docMk/>
          <pc:sldMk cId="0" sldId="257"/>
        </pc:sldMkLst>
        <pc:spChg chg="del mod">
          <ac:chgData name="Ezekiel Turere" userId="b4600bd6053d24de" providerId="LiveId" clId="{9FFA2414-615F-4C15-B304-A1BCF9A5217D}" dt="2026-09-26T06:16:54.279" v="7" actId="478"/>
          <ac:spMkLst>
            <pc:docMk/>
            <pc:sldMk cId="0" sldId="257"/>
            <ac:spMk id="3" creationId="{00000000-0000-0000-0000-000000000000}"/>
          </ac:spMkLst>
        </pc:spChg>
        <pc:spChg chg="mod">
          <ac:chgData name="Ezekiel Turere" userId="b4600bd6053d24de" providerId="LiveId" clId="{9FFA2414-615F-4C15-B304-A1BCF9A5217D}" dt="2026-09-28T07:54:29.133" v="26" actId="6549"/>
          <ac:spMkLst>
            <pc:docMk/>
            <pc:sldMk cId="0" sldId="257"/>
            <ac:spMk id="4" creationId="{00000000-0000-0000-0000-000000000000}"/>
          </ac:spMkLst>
        </pc:spChg>
        <pc:spChg chg="del">
          <ac:chgData name="Ezekiel Turere" userId="b4600bd6053d24de" providerId="LiveId" clId="{9FFA2414-615F-4C15-B304-A1BCF9A5217D}" dt="2026-09-26T06:42:52.015" v="12" actId="478"/>
          <ac:spMkLst>
            <pc:docMk/>
            <pc:sldMk cId="0" sldId="257"/>
            <ac:spMk id="14" creationId="{00000000-0000-0000-0000-000000000000}"/>
          </ac:spMkLst>
        </pc:spChg>
        <pc:spChg chg="del">
          <ac:chgData name="Ezekiel Turere" userId="b4600bd6053d24de" providerId="LiveId" clId="{9FFA2414-615F-4C15-B304-A1BCF9A5217D}" dt="2026-09-26T06:42:42.247" v="11" actId="478"/>
          <ac:spMkLst>
            <pc:docMk/>
            <pc:sldMk cId="0" sldId="257"/>
            <ac:spMk id="15" creationId="{00000000-0000-0000-0000-000000000000}"/>
          </ac:spMkLst>
        </pc:spChg>
        <pc:spChg chg="del">
          <ac:chgData name="Ezekiel Turere" userId="b4600bd6053d24de" providerId="LiveId" clId="{9FFA2414-615F-4C15-B304-A1BCF9A5217D}" dt="2026-09-26T06:42:38.919" v="10" actId="478"/>
          <ac:spMkLst>
            <pc:docMk/>
            <pc:sldMk cId="0" sldId="257"/>
            <ac:spMk id="16" creationId="{00000000-0000-0000-0000-000000000000}"/>
          </ac:spMkLst>
        </pc:spChg>
      </pc:sldChg>
      <pc:sldChg chg="modSp">
        <pc:chgData name="Ezekiel Turere" userId="b4600bd6053d24de" providerId="LiveId" clId="{9FFA2414-615F-4C15-B304-A1BCF9A5217D}" dt="2026-09-28T07:54:22.409" v="25" actId="6549"/>
        <pc:sldMkLst>
          <pc:docMk/>
          <pc:sldMk cId="0" sldId="258"/>
        </pc:sldMkLst>
        <pc:spChg chg="mod">
          <ac:chgData name="Ezekiel Turere" userId="b4600bd6053d24de" providerId="LiveId" clId="{9FFA2414-615F-4C15-B304-A1BCF9A5217D}" dt="2026-09-28T07:54:22.409" v="25" actId="6549"/>
          <ac:spMkLst>
            <pc:docMk/>
            <pc:sldMk cId="0" sldId="258"/>
            <ac:spMk id="4" creationId="{00000000-0000-0000-0000-000000000000}"/>
          </ac:spMkLst>
        </pc:spChg>
        <pc:spChg chg="mod">
          <ac:chgData name="Ezekiel Turere" userId="b4600bd6053d24de" providerId="LiveId" clId="{9FFA2414-615F-4C15-B304-A1BCF9A5217D}" dt="2026-09-26T06:16:02.698" v="2" actId="14100"/>
          <ac:spMkLst>
            <pc:docMk/>
            <pc:sldMk cId="0" sldId="258"/>
            <ac:spMk id="5" creationId="{00000000-0000-0000-0000-000000000000}"/>
          </ac:spMkLst>
        </pc:spChg>
        <pc:spChg chg="mod">
          <ac:chgData name="Ezekiel Turere" userId="b4600bd6053d24de" providerId="LiveId" clId="{9FFA2414-615F-4C15-B304-A1BCF9A5217D}" dt="2026-09-26T06:16:32.822" v="5" actId="255"/>
          <ac:spMkLst>
            <pc:docMk/>
            <pc:sldMk cId="0" sldId="258"/>
            <ac:spMk id="7" creationId="{00000000-0000-0000-0000-000000000000}"/>
          </ac:spMkLst>
        </pc:spChg>
      </pc:sldChg>
      <pc:sldChg chg="modSp">
        <pc:chgData name="Ezekiel Turere" userId="b4600bd6053d24de" providerId="LiveId" clId="{9FFA2414-615F-4C15-B304-A1BCF9A5217D}" dt="2026-09-28T07:54:34.853" v="27" actId="6549"/>
        <pc:sldMkLst>
          <pc:docMk/>
          <pc:sldMk cId="0" sldId="259"/>
        </pc:sldMkLst>
        <pc:spChg chg="mod">
          <ac:chgData name="Ezekiel Turere" userId="b4600bd6053d24de" providerId="LiveId" clId="{9FFA2414-615F-4C15-B304-A1BCF9A5217D}" dt="2026-09-28T07:54:34.853" v="27" actId="6549"/>
          <ac:spMkLst>
            <pc:docMk/>
            <pc:sldMk cId="0" sldId="259"/>
            <ac:spMk id="4" creationId="{00000000-0000-0000-0000-000000000000}"/>
          </ac:spMkLst>
        </pc:spChg>
      </pc:sldChg>
      <pc:sldChg chg="modSp">
        <pc:chgData name="Ezekiel Turere" userId="b4600bd6053d24de" providerId="LiveId" clId="{9FFA2414-615F-4C15-B304-A1BCF9A5217D}" dt="2026-09-28T07:54:15.262" v="24" actId="6549"/>
        <pc:sldMkLst>
          <pc:docMk/>
          <pc:sldMk cId="0" sldId="260"/>
        </pc:sldMkLst>
        <pc:spChg chg="mod">
          <ac:chgData name="Ezekiel Turere" userId="b4600bd6053d24de" providerId="LiveId" clId="{9FFA2414-615F-4C15-B304-A1BCF9A5217D}" dt="2026-09-28T07:54:15.262" v="24" actId="6549"/>
          <ac:spMkLst>
            <pc:docMk/>
            <pc:sldMk cId="0" sldId="260"/>
            <ac:spMk id="4" creationId="{00000000-0000-0000-0000-000000000000}"/>
          </ac:spMkLst>
        </pc:spChg>
      </pc:sldChg>
      <pc:sldChg chg="modSp">
        <pc:chgData name="Ezekiel Turere" userId="b4600bd6053d24de" providerId="LiveId" clId="{9FFA2414-615F-4C15-B304-A1BCF9A5217D}" dt="2026-09-28T07:56:10.406" v="38" actId="20577"/>
        <pc:sldMkLst>
          <pc:docMk/>
          <pc:sldMk cId="0" sldId="261"/>
        </pc:sldMkLst>
        <pc:spChg chg="mod">
          <ac:chgData name="Ezekiel Turere" userId="b4600bd6053d24de" providerId="LiveId" clId="{9FFA2414-615F-4C15-B304-A1BCF9A5217D}" dt="2026-09-28T07:56:10.406" v="38" actId="20577"/>
          <ac:spMkLst>
            <pc:docMk/>
            <pc:sldMk cId="0" sldId="261"/>
            <ac:spMk id="4" creationId="{00000000-0000-0000-0000-000000000000}"/>
          </ac:spMkLst>
        </pc:spChg>
        <pc:spChg chg="mod">
          <ac:chgData name="Ezekiel Turere" userId="b4600bd6053d24de" providerId="LiveId" clId="{9FFA2414-615F-4C15-B304-A1BCF9A5217D}" dt="2026-09-28T07:55:04.171" v="31" actId="1076"/>
          <ac:spMkLst>
            <pc:docMk/>
            <pc:sldMk cId="0" sldId="261"/>
            <ac:spMk id="20" creationId="{00000000-0000-0000-0000-000000000000}"/>
          </ac:spMkLst>
        </pc:spChg>
        <pc:spChg chg="mod">
          <ac:chgData name="Ezekiel Turere" userId="b4600bd6053d24de" providerId="LiveId" clId="{9FFA2414-615F-4C15-B304-A1BCF9A5217D}" dt="2026-09-28T07:55:11.942" v="32" actId="1076"/>
          <ac:spMkLst>
            <pc:docMk/>
            <pc:sldMk cId="0" sldId="261"/>
            <ac:spMk id="21" creationId="{00000000-0000-0000-0000-000000000000}"/>
          </ac:spMkLst>
        </pc:spChg>
        <pc:spChg chg="mod">
          <ac:chgData name="Ezekiel Turere" userId="b4600bd6053d24de" providerId="LiveId" clId="{9FFA2414-615F-4C15-B304-A1BCF9A5217D}" dt="2026-09-28T07:55:56.340" v="37" actId="255"/>
          <ac:spMkLst>
            <pc:docMk/>
            <pc:sldMk cId="0" sldId="261"/>
            <ac:spMk id="22" creationId="{00000000-0000-0000-0000-000000000000}"/>
          </ac:spMkLst>
        </pc:spChg>
      </pc:sldChg>
      <pc:sldChg chg="modSp">
        <pc:chgData name="Ezekiel Turere" userId="b4600bd6053d24de" providerId="LiveId" clId="{9FFA2414-615F-4C15-B304-A1BCF9A5217D}" dt="2026-09-28T07:56:17.545" v="39" actId="6549"/>
        <pc:sldMkLst>
          <pc:docMk/>
          <pc:sldMk cId="0" sldId="262"/>
        </pc:sldMkLst>
        <pc:spChg chg="mod">
          <ac:chgData name="Ezekiel Turere" userId="b4600bd6053d24de" providerId="LiveId" clId="{9FFA2414-615F-4C15-B304-A1BCF9A5217D}" dt="2026-09-28T07:56:17.545" v="39" actId="6549"/>
          <ac:spMkLst>
            <pc:docMk/>
            <pc:sldMk cId="0" sldId="262"/>
            <ac:spMk id="4" creationId="{00000000-0000-0000-0000-000000000000}"/>
          </ac:spMkLst>
        </pc:spChg>
      </pc:sldChg>
      <pc:sldChg chg="modSp">
        <pc:chgData name="Ezekiel Turere" userId="b4600bd6053d24de" providerId="LiveId" clId="{9FFA2414-615F-4C15-B304-A1BCF9A5217D}" dt="2026-09-28T07:56:35.472" v="44" actId="27636"/>
        <pc:sldMkLst>
          <pc:docMk/>
          <pc:sldMk cId="0" sldId="263"/>
        </pc:sldMkLst>
        <pc:spChg chg="mod">
          <ac:chgData name="Ezekiel Turere" userId="b4600bd6053d24de" providerId="LiveId" clId="{9FFA2414-615F-4C15-B304-A1BCF9A5217D}" dt="2026-09-28T07:56:35.472" v="44" actId="27636"/>
          <ac:spMkLst>
            <pc:docMk/>
            <pc:sldMk cId="0" sldId="263"/>
            <ac:spMk id="2" creationId="{00000000-0000-0000-0000-000000000000}"/>
          </ac:spMkLst>
        </pc:spChg>
        <pc:spChg chg="mod">
          <ac:chgData name="Ezekiel Turere" userId="b4600bd6053d24de" providerId="LiveId" clId="{9FFA2414-615F-4C15-B304-A1BCF9A5217D}" dt="2026-09-28T07:56:29.062" v="42" actId="6549"/>
          <ac:spMkLst>
            <pc:docMk/>
            <pc:sldMk cId="0" sldId="263"/>
            <ac:spMk id="4" creationId="{00000000-0000-0000-0000-000000000000}"/>
          </ac:spMkLst>
        </pc:spChg>
        <pc:spChg chg="mod">
          <ac:chgData name="Ezekiel Turere" userId="b4600bd6053d24de" providerId="LiveId" clId="{9FFA2414-615F-4C15-B304-A1BCF9A5217D}" dt="2026-09-28T07:56:25.235" v="41" actId="27636"/>
          <ac:spMkLst>
            <pc:docMk/>
            <pc:sldMk cId="0" sldId="263"/>
            <ac:spMk id="26" creationId="{00000000-0000-0000-0000-000000000000}"/>
          </ac:spMkLst>
        </pc:spChg>
      </pc:sldChg>
      <pc:sldChg chg="modSp">
        <pc:chgData name="Ezekiel Turere" userId="b4600bd6053d24de" providerId="LiveId" clId="{9FFA2414-615F-4C15-B304-A1BCF9A5217D}" dt="2026-09-28T07:56:42.416" v="45" actId="6549"/>
        <pc:sldMkLst>
          <pc:docMk/>
          <pc:sldMk cId="0" sldId="264"/>
        </pc:sldMkLst>
        <pc:spChg chg="mod">
          <ac:chgData name="Ezekiel Turere" userId="b4600bd6053d24de" providerId="LiveId" clId="{9FFA2414-615F-4C15-B304-A1BCF9A5217D}" dt="2026-09-28T07:56:42.416" v="45" actId="6549"/>
          <ac:spMkLst>
            <pc:docMk/>
            <pc:sldMk cId="0" sldId="264"/>
            <ac:spMk id="4" creationId="{00000000-0000-0000-0000-000000000000}"/>
          </ac:spMkLst>
        </pc:spChg>
      </pc:sldChg>
      <pc:sldChg chg="modSp">
        <pc:chgData name="Ezekiel Turere" userId="b4600bd6053d24de" providerId="LiveId" clId="{9FFA2414-615F-4C15-B304-A1BCF9A5217D}" dt="2026-09-28T07:57:14.308" v="48" actId="255"/>
        <pc:sldMkLst>
          <pc:docMk/>
          <pc:sldMk cId="0" sldId="265"/>
        </pc:sldMkLst>
        <pc:spChg chg="mod">
          <ac:chgData name="Ezekiel Turere" userId="b4600bd6053d24de" providerId="LiveId" clId="{9FFA2414-615F-4C15-B304-A1BCF9A5217D}" dt="2026-09-28T07:56:49.438" v="46" actId="6549"/>
          <ac:spMkLst>
            <pc:docMk/>
            <pc:sldMk cId="0" sldId="265"/>
            <ac:spMk id="4" creationId="{00000000-0000-0000-0000-000000000000}"/>
          </ac:spMkLst>
        </pc:spChg>
        <pc:spChg chg="mod">
          <ac:chgData name="Ezekiel Turere" userId="b4600bd6053d24de" providerId="LiveId" clId="{9FFA2414-615F-4C15-B304-A1BCF9A5217D}" dt="2026-09-28T07:57:14.308" v="48" actId="255"/>
          <ac:spMkLst>
            <pc:docMk/>
            <pc:sldMk cId="0" sldId="265"/>
            <ac:spMk id="12" creationId="{00000000-0000-0000-0000-000000000000}"/>
          </ac:spMkLst>
        </pc:spChg>
      </pc:sldChg>
      <pc:sldChg chg="modSp">
        <pc:chgData name="Ezekiel Turere" userId="b4600bd6053d24de" providerId="LiveId" clId="{9FFA2414-615F-4C15-B304-A1BCF9A5217D}" dt="2026-09-28T07:58:45.725" v="61" actId="27636"/>
        <pc:sldMkLst>
          <pc:docMk/>
          <pc:sldMk cId="0" sldId="266"/>
        </pc:sldMkLst>
        <pc:spChg chg="mod">
          <ac:chgData name="Ezekiel Turere" userId="b4600bd6053d24de" providerId="LiveId" clId="{9FFA2414-615F-4C15-B304-A1BCF9A5217D}" dt="2026-09-28T07:58:45.725" v="61" actId="27636"/>
          <ac:spMkLst>
            <pc:docMk/>
            <pc:sldMk cId="0" sldId="266"/>
            <ac:spMk id="2" creationId="{00000000-0000-0000-0000-000000000000}"/>
          </ac:spMkLst>
        </pc:spChg>
        <pc:spChg chg="mod">
          <ac:chgData name="Ezekiel Turere" userId="b4600bd6053d24de" providerId="LiveId" clId="{9FFA2414-615F-4C15-B304-A1BCF9A5217D}" dt="2026-09-28T07:57:26.706" v="49" actId="6549"/>
          <ac:spMkLst>
            <pc:docMk/>
            <pc:sldMk cId="0" sldId="266"/>
            <ac:spMk id="4" creationId="{00000000-0000-0000-0000-000000000000}"/>
          </ac:spMkLst>
        </pc:spChg>
        <pc:spChg chg="mod">
          <ac:chgData name="Ezekiel Turere" userId="b4600bd6053d24de" providerId="LiveId" clId="{9FFA2414-615F-4C15-B304-A1BCF9A5217D}" dt="2026-09-28T07:58:21.999" v="56" actId="1076"/>
          <ac:spMkLst>
            <pc:docMk/>
            <pc:sldMk cId="0" sldId="266"/>
            <ac:spMk id="26" creationId="{00000000-0000-0000-0000-000000000000}"/>
          </ac:spMkLst>
        </pc:spChg>
        <pc:spChg chg="mod">
          <ac:chgData name="Ezekiel Turere" userId="b4600bd6053d24de" providerId="LiveId" clId="{9FFA2414-615F-4C15-B304-A1BCF9A5217D}" dt="2026-09-28T07:58:39.571" v="59" actId="255"/>
          <ac:spMkLst>
            <pc:docMk/>
            <pc:sldMk cId="0" sldId="266"/>
            <ac:spMk id="27" creationId="{00000000-0000-0000-0000-000000000000}"/>
          </ac:spMkLst>
        </pc:spChg>
        <pc:spChg chg="mod">
          <ac:chgData name="Ezekiel Turere" userId="b4600bd6053d24de" providerId="LiveId" clId="{9FFA2414-615F-4C15-B304-A1BCF9A5217D}" dt="2026-09-28T07:58:07.958" v="54" actId="255"/>
          <ac:spMkLst>
            <pc:docMk/>
            <pc:sldMk cId="0" sldId="266"/>
            <ac:spMk id="28" creationId="{00000000-0000-0000-0000-000000000000}"/>
          </ac:spMkLst>
        </pc:spChg>
      </pc:sldChg>
      <pc:sldChg chg="modSp">
        <pc:chgData name="Ezekiel Turere" userId="b4600bd6053d24de" providerId="LiveId" clId="{9FFA2414-615F-4C15-B304-A1BCF9A5217D}" dt="2026-09-28T07:59:19.271" v="65" actId="255"/>
        <pc:sldMkLst>
          <pc:docMk/>
          <pc:sldMk cId="0" sldId="267"/>
        </pc:sldMkLst>
        <pc:spChg chg="mod">
          <ac:chgData name="Ezekiel Turere" userId="b4600bd6053d24de" providerId="LiveId" clId="{9FFA2414-615F-4C15-B304-A1BCF9A5217D}" dt="2026-09-28T07:58:53.383" v="62" actId="6549"/>
          <ac:spMkLst>
            <pc:docMk/>
            <pc:sldMk cId="0" sldId="267"/>
            <ac:spMk id="4" creationId="{00000000-0000-0000-0000-000000000000}"/>
          </ac:spMkLst>
        </pc:spChg>
        <pc:spChg chg="mod">
          <ac:chgData name="Ezekiel Turere" userId="b4600bd6053d24de" providerId="LiveId" clId="{9FFA2414-615F-4C15-B304-A1BCF9A5217D}" dt="2026-09-28T07:59:19.271" v="65" actId="255"/>
          <ac:spMkLst>
            <pc:docMk/>
            <pc:sldMk cId="0" sldId="267"/>
            <ac:spMk id="7" creationId="{00000000-0000-0000-0000-000000000000}"/>
          </ac:spMkLst>
        </pc:spChg>
      </pc:sldChg>
      <pc:sldChg chg="modSp">
        <pc:chgData name="Ezekiel Turere" userId="b4600bd6053d24de" providerId="LiveId" clId="{9FFA2414-615F-4C15-B304-A1BCF9A5217D}" dt="2026-09-28T07:59:31.692" v="66" actId="6549"/>
        <pc:sldMkLst>
          <pc:docMk/>
          <pc:sldMk cId="0" sldId="268"/>
        </pc:sldMkLst>
        <pc:spChg chg="mod">
          <ac:chgData name="Ezekiel Turere" userId="b4600bd6053d24de" providerId="LiveId" clId="{9FFA2414-615F-4C15-B304-A1BCF9A5217D}" dt="2026-09-28T07:59:31.692" v="66" actId="6549"/>
          <ac:spMkLst>
            <pc:docMk/>
            <pc:sldMk cId="0" sldId="268"/>
            <ac:spMk id="4" creationId="{00000000-0000-0000-0000-000000000000}"/>
          </ac:spMkLst>
        </pc:spChg>
      </pc:sldChg>
      <pc:sldChg chg="modSp">
        <pc:chgData name="Ezekiel Turere" userId="b4600bd6053d24de" providerId="LiveId" clId="{9FFA2414-615F-4C15-B304-A1BCF9A5217D}" dt="2026-09-28T07:59:36.761" v="67" actId="6549"/>
        <pc:sldMkLst>
          <pc:docMk/>
          <pc:sldMk cId="0" sldId="269"/>
        </pc:sldMkLst>
        <pc:spChg chg="mod">
          <ac:chgData name="Ezekiel Turere" userId="b4600bd6053d24de" providerId="LiveId" clId="{9FFA2414-615F-4C15-B304-A1BCF9A5217D}" dt="2026-09-28T07:59:36.761" v="67" actId="6549"/>
          <ac:spMkLst>
            <pc:docMk/>
            <pc:sldMk cId="0" sldId="269"/>
            <ac:spMk id="4" creationId="{00000000-0000-0000-0000-000000000000}"/>
          </ac:spMkLst>
        </pc:spChg>
        <pc:spChg chg="mod">
          <ac:chgData name="Ezekiel Turere" userId="b4600bd6053d24de" providerId="LiveId" clId="{9FFA2414-615F-4C15-B304-A1BCF9A5217D}" dt="2026-09-26T06:33:30.077" v="9" actId="27636"/>
          <ac:spMkLst>
            <pc:docMk/>
            <pc:sldMk cId="0" sldId="269"/>
            <ac:spMk id="12" creationId="{00000000-0000-0000-0000-000000000000}"/>
          </ac:spMkLst>
        </pc:spChg>
      </pc:sldChg>
      <pc:sldChg chg="modSp">
        <pc:chgData name="Ezekiel Turere" userId="b4600bd6053d24de" providerId="LiveId" clId="{9FFA2414-615F-4C15-B304-A1BCF9A5217D}" dt="2026-09-28T07:59:41.912" v="68" actId="6549"/>
        <pc:sldMkLst>
          <pc:docMk/>
          <pc:sldMk cId="0" sldId="270"/>
        </pc:sldMkLst>
        <pc:spChg chg="mod">
          <ac:chgData name="Ezekiel Turere" userId="b4600bd6053d24de" providerId="LiveId" clId="{9FFA2414-615F-4C15-B304-A1BCF9A5217D}" dt="2026-09-28T07:59:41.912" v="68" actId="6549"/>
          <ac:spMkLst>
            <pc:docMk/>
            <pc:sldMk cId="0" sldId="270"/>
            <ac:spMk id="4" creationId="{00000000-0000-0000-0000-000000000000}"/>
          </ac:spMkLst>
        </pc:spChg>
      </pc:sldChg>
      <pc:sldChg chg="modSp">
        <pc:chgData name="Ezekiel Turere" userId="b4600bd6053d24de" providerId="LiveId" clId="{9FFA2414-615F-4C15-B304-A1BCF9A5217D}" dt="2026-09-28T08:00:17.577" v="73" actId="255"/>
        <pc:sldMkLst>
          <pc:docMk/>
          <pc:sldMk cId="0" sldId="271"/>
        </pc:sldMkLst>
        <pc:spChg chg="mod">
          <ac:chgData name="Ezekiel Turere" userId="b4600bd6053d24de" providerId="LiveId" clId="{9FFA2414-615F-4C15-B304-A1BCF9A5217D}" dt="2026-09-28T07:59:47.050" v="69" actId="6549"/>
          <ac:spMkLst>
            <pc:docMk/>
            <pc:sldMk cId="0" sldId="271"/>
            <ac:spMk id="4" creationId="{00000000-0000-0000-0000-000000000000}"/>
          </ac:spMkLst>
        </pc:spChg>
        <pc:spChg chg="mod">
          <ac:chgData name="Ezekiel Turere" userId="b4600bd6053d24de" providerId="LiveId" clId="{9FFA2414-615F-4C15-B304-A1BCF9A5217D}" dt="2026-09-28T08:00:05.826" v="72" actId="255"/>
          <ac:spMkLst>
            <pc:docMk/>
            <pc:sldMk cId="0" sldId="271"/>
            <ac:spMk id="13" creationId="{00000000-0000-0000-0000-000000000000}"/>
          </ac:spMkLst>
        </pc:spChg>
        <pc:spChg chg="mod">
          <ac:chgData name="Ezekiel Turere" userId="b4600bd6053d24de" providerId="LiveId" clId="{9FFA2414-615F-4C15-B304-A1BCF9A5217D}" dt="2026-09-28T08:00:17.577" v="73" actId="255"/>
          <ac:spMkLst>
            <pc:docMk/>
            <pc:sldMk cId="0" sldId="271"/>
            <ac:spMk id="22" creationId="{00000000-0000-0000-0000-000000000000}"/>
          </ac:spMkLst>
        </pc:spChg>
      </pc:sldChg>
      <pc:sldChg chg="modSp">
        <pc:chgData name="Ezekiel Turere" userId="b4600bd6053d24de" providerId="LiveId" clId="{9FFA2414-615F-4C15-B304-A1BCF9A5217D}" dt="2026-09-28T08:00:42.822" v="77" actId="27636"/>
        <pc:sldMkLst>
          <pc:docMk/>
          <pc:sldMk cId="0" sldId="272"/>
        </pc:sldMkLst>
        <pc:spChg chg="mod">
          <ac:chgData name="Ezekiel Turere" userId="b4600bd6053d24de" providerId="LiveId" clId="{9FFA2414-615F-4C15-B304-A1BCF9A5217D}" dt="2026-09-28T08:00:36.125" v="75" actId="6549"/>
          <ac:spMkLst>
            <pc:docMk/>
            <pc:sldMk cId="0" sldId="272"/>
            <ac:spMk id="4" creationId="{00000000-0000-0000-0000-000000000000}"/>
          </ac:spMkLst>
        </pc:spChg>
        <pc:spChg chg="mod">
          <ac:chgData name="Ezekiel Turere" userId="b4600bd6053d24de" providerId="LiveId" clId="{9FFA2414-615F-4C15-B304-A1BCF9A5217D}" dt="2026-09-28T08:00:42.822" v="77" actId="27636"/>
          <ac:spMkLst>
            <pc:docMk/>
            <pc:sldMk cId="0" sldId="272"/>
            <ac:spMk id="7" creationId="{00000000-0000-0000-0000-000000000000}"/>
          </ac:spMkLst>
        </pc:spChg>
      </pc:sldChg>
      <pc:sldChg chg="modSp">
        <pc:chgData name="Ezekiel Turere" userId="b4600bd6053d24de" providerId="LiveId" clId="{9FFA2414-615F-4C15-B304-A1BCF9A5217D}" dt="2026-09-28T08:00:31.148" v="74" actId="6549"/>
        <pc:sldMkLst>
          <pc:docMk/>
          <pc:sldMk cId="0" sldId="273"/>
        </pc:sldMkLst>
        <pc:spChg chg="mod">
          <ac:chgData name="Ezekiel Turere" userId="b4600bd6053d24de" providerId="LiveId" clId="{9FFA2414-615F-4C15-B304-A1BCF9A5217D}" dt="2026-09-28T08:00:31.148" v="74" actId="6549"/>
          <ac:spMkLst>
            <pc:docMk/>
            <pc:sldMk cId="0" sldId="273"/>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4420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lean">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6446520"/>
            <a:ext cx="10972800" cy="0"/>
          </a:xfrm>
          <a:prstGeom prst="line">
            <a:avLst/>
          </a:prstGeom>
          <a:noFill/>
          <a:ln w="12700">
            <a:solidFill>
              <a:srgbClr val="D8ECFA"/>
            </a:solidFill>
            <a:prstDash val="solid"/>
          </a:ln>
        </p:spPr>
      </p:sp>
      <p:sp>
        <p:nvSpPr>
          <p:cNvPr id="3" name="Text 1"/>
          <p:cNvSpPr/>
          <p:nvPr/>
        </p:nvSpPr>
        <p:spPr>
          <a:xfrm>
            <a:off x="566928" y="6519672"/>
            <a:ext cx="2926080" cy="137160"/>
          </a:xfrm>
          <a:prstGeom prst="rect">
            <a:avLst/>
          </a:prstGeom>
          <a:noFill/>
          <a:ln/>
        </p:spPr>
        <p:txBody>
          <a:bodyPr wrap="square" lIns="0" tIns="0" rIns="0" bIns="0" rtlCol="0" anchor="ctr"/>
          <a:lstStyle/>
          <a:p>
            <a:pPr marL="0" indent="0">
              <a:buNone/>
            </a:pPr>
            <a:r>
              <a:rPr lang="en-US" sz="750" dirty="0">
                <a:solidFill>
                  <a:srgbClr val="617789"/>
                </a:solidFill>
                <a:latin typeface="Aptos" pitchFamily="34" charset="0"/>
                <a:ea typeface="Aptos" pitchFamily="34" charset="-122"/>
                <a:cs typeface="Aptos" pitchFamily="34" charset="-120"/>
              </a:rPr>
              <a:t>SPSS Training Workshop</a:t>
            </a:r>
            <a:endParaRPr lang="en-US" sz="750" dirty="0"/>
          </a:p>
        </p:txBody>
      </p:sp>
      <p:sp>
        <p:nvSpPr>
          <p:cNvPr id="4" name="Text 2"/>
          <p:cNvSpPr/>
          <p:nvPr/>
        </p:nvSpPr>
        <p:spPr>
          <a:xfrm>
            <a:off x="8732520" y="6519672"/>
            <a:ext cx="2651760" cy="137160"/>
          </a:xfrm>
          <a:prstGeom prst="rect">
            <a:avLst/>
          </a:prstGeom>
          <a:noFill/>
          <a:ln/>
        </p:spPr>
        <p:txBody>
          <a:bodyPr wrap="square" lIns="0" tIns="0" rIns="0" bIns="0" rtlCol="0" anchor="ctr"/>
          <a:lstStyle/>
          <a:p>
            <a:pPr marL="0" indent="0" algn="r">
              <a:buNone/>
            </a:pPr>
            <a:r>
              <a:rPr lang="en-US" sz="750" dirty="0">
                <a:solidFill>
                  <a:srgbClr val="617789"/>
                </a:solidFill>
                <a:latin typeface="Aptos" pitchFamily="34" charset="0"/>
                <a:ea typeface="Aptos" pitchFamily="34" charset="-122"/>
                <a:cs typeface="Aptos" pitchFamily="34" charset="-120"/>
              </a:rPr>
              <a:t>Tobit Research Consulting</a:t>
            </a:r>
            <a:endParaRPr lang="en-US" sz="750" dirty="0"/>
          </a:p>
        </p:txBody>
      </p:sp>
      <p:sp>
        <p:nvSpPr>
          <p:cNvPr id="25" name="Slide Number Placeholder 0"/>
          <p:cNvSpPr>
            <a:spLocks noGrp="1"/>
          </p:cNvSpPr>
          <p:nvPr>
            <p:ph type="sldNum" sz="quarter" idx="4294967295"/>
          </p:nvPr>
        </p:nvSpPr>
        <p:spPr>
          <a:xfrm>
            <a:off x="11567160" y="6519672"/>
            <a:ext cx="800000" cy="300000"/>
          </a:xfrm>
          <a:prstGeom prst="rect">
            <a:avLst/>
          </a:prstGeom>
          <a:extLst>
            <a:ext uri="{C572A759-6A51-4108-AA02-DFA0A04FC94B}">
              <ma14:wrappingTextBoxFlag xmlns="" xmlns:ma14="http://schemas.microsoft.com/office/mac/drawingml/2011/main" val="0"/>
            </a:ext>
          </a:extLst>
        </p:spPr>
        <p:txBody>
          <a:bodyPr/>
          <a:lstStyle>
            <a:lvl1pPr>
              <a:defRPr sz="750">
                <a:solidFill>
                  <a:srgbClr val="617789"/>
                </a:solidFill>
                <a:latin typeface="Aptos"/>
                <a:ea typeface="Aptos"/>
                <a:cs typeface="Aptos"/>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67160" y="6519672"/>
            <a:ext cx="800000" cy="300000"/>
          </a:xfrm>
          <a:prstGeom prst="rect">
            <a:avLst/>
          </a:prstGeom>
          <a:extLst>
            <a:ext uri="{C572A759-6A51-4108-AA02-DFA0A04FC94B}">
              <ma14:wrappingTextBoxFlag xmlns="" xmlns:ma14="http://schemas.microsoft.com/office/mac/drawingml/2011/main" val="0"/>
            </a:ext>
          </a:extLst>
        </p:spPr>
        <p:txBody>
          <a:bodyPr/>
          <a:lstStyle>
            <a:lvl1pPr>
              <a:defRPr sz="750">
                <a:solidFill>
                  <a:srgbClr val="617789"/>
                </a:solidFill>
                <a:latin typeface="Aptos"/>
                <a:ea typeface="Aptos"/>
                <a:cs typeface="Aptos"/>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77240" y="1298448"/>
            <a:ext cx="8229600" cy="502920"/>
          </a:xfrm>
          <a:prstGeom prst="rect">
            <a:avLst/>
          </a:prstGeom>
          <a:noFill/>
          <a:ln/>
        </p:spPr>
        <p:txBody>
          <a:bodyPr wrap="square" lIns="0" tIns="0" rIns="0" bIns="0" rtlCol="0" anchor="ctr"/>
          <a:lstStyle/>
          <a:p>
            <a:pPr marL="0" indent="0">
              <a:buNone/>
            </a:pPr>
            <a:r>
              <a:rPr lang="en-US" sz="3200" b="1" dirty="0">
                <a:solidFill>
                  <a:srgbClr val="17324D"/>
                </a:solidFill>
                <a:latin typeface="Aptos Display" pitchFamily="34" charset="0"/>
                <a:ea typeface="Aptos Display" pitchFamily="34" charset="-122"/>
                <a:cs typeface="Aptos Display" pitchFamily="34" charset="-120"/>
              </a:rPr>
              <a:t>DATA ENTRY &amp; ANALYSIS</a:t>
            </a:r>
            <a:endParaRPr lang="en-US" sz="3100" dirty="0"/>
          </a:p>
        </p:txBody>
      </p:sp>
      <p:sp>
        <p:nvSpPr>
          <p:cNvPr id="3" name="Text 1"/>
          <p:cNvSpPr/>
          <p:nvPr/>
        </p:nvSpPr>
        <p:spPr>
          <a:xfrm>
            <a:off x="804672" y="1993392"/>
            <a:ext cx="8686800" cy="228600"/>
          </a:xfrm>
          <a:prstGeom prst="rect">
            <a:avLst/>
          </a:prstGeom>
          <a:noFill/>
          <a:ln/>
        </p:spPr>
        <p:txBody>
          <a:bodyPr wrap="square" lIns="0" tIns="0" rIns="0" bIns="0" rtlCol="0" anchor="ctr"/>
          <a:lstStyle/>
          <a:p>
            <a:pPr marL="0" indent="0">
              <a:buNone/>
            </a:pPr>
            <a:r>
              <a:rPr lang="en-US" sz="2400" dirty="0">
                <a:solidFill>
                  <a:srgbClr val="4E657A"/>
                </a:solidFill>
              </a:rPr>
              <a:t>Demographic Analysis • Descriptive Analysis • Pilot Testing</a:t>
            </a:r>
            <a:endParaRPr lang="en-US" sz="1450" dirty="0"/>
          </a:p>
        </p:txBody>
      </p:sp>
      <p:sp>
        <p:nvSpPr>
          <p:cNvPr id="4" name="Shape 2"/>
          <p:cNvSpPr/>
          <p:nvPr/>
        </p:nvSpPr>
        <p:spPr>
          <a:xfrm>
            <a:off x="822960" y="2788920"/>
            <a:ext cx="6126480" cy="1225296"/>
          </a:xfrm>
          <a:prstGeom prst="roundRect">
            <a:avLst>
              <a:gd name="adj" fmla="val 6716"/>
            </a:avLst>
          </a:prstGeom>
          <a:solidFill>
            <a:srgbClr val="F4FAFE"/>
          </a:solidFill>
          <a:ln w="8890">
            <a:solidFill>
              <a:srgbClr val="D8ECFA"/>
            </a:solidFill>
            <a:prstDash val="solid"/>
          </a:ln>
        </p:spPr>
        <p:txBody>
          <a:bodyPr wrap="square"/>
          <a:lstStyle/>
          <a:p>
            <a:endParaRPr/>
          </a:p>
        </p:txBody>
      </p:sp>
      <p:sp>
        <p:nvSpPr>
          <p:cNvPr id="5" name="Text 3"/>
          <p:cNvSpPr/>
          <p:nvPr/>
        </p:nvSpPr>
        <p:spPr>
          <a:xfrm>
            <a:off x="1024128" y="2665476"/>
            <a:ext cx="5724144" cy="182880"/>
          </a:xfrm>
          <a:prstGeom prst="rect">
            <a:avLst/>
          </a:prstGeom>
          <a:noFill/>
          <a:ln/>
        </p:spPr>
        <p:txBody>
          <a:bodyPr wrap="square" lIns="0" tIns="0" rIns="0" bIns="0" rtlCol="0" anchor="ctr">
            <a:noAutofit/>
          </a:bodyPr>
          <a:lstStyle/>
          <a:p>
            <a:pPr marL="0" indent="0">
              <a:buNone/>
            </a:pPr>
            <a:r>
              <a:rPr lang="en-US" sz="2400" b="1" dirty="0">
                <a:solidFill>
                  <a:srgbClr val="17324D"/>
                </a:solidFill>
              </a:rPr>
              <a:t>Training Notes</a:t>
            </a:r>
            <a:endParaRPr lang="en-US" sz="2400" dirty="0"/>
          </a:p>
        </p:txBody>
      </p:sp>
      <p:sp>
        <p:nvSpPr>
          <p:cNvPr id="6" name="Text 4"/>
          <p:cNvSpPr/>
          <p:nvPr/>
        </p:nvSpPr>
        <p:spPr>
          <a:xfrm>
            <a:off x="1024128" y="3264408"/>
            <a:ext cx="5724144" cy="585216"/>
          </a:xfrm>
          <a:prstGeom prst="rect">
            <a:avLst/>
          </a:prstGeom>
          <a:noFill/>
          <a:ln/>
        </p:spPr>
        <p:txBody>
          <a:bodyPr wrap="square" lIns="127" tIns="127" rIns="127" bIns="127" rtlCol="0" anchor="ctr">
            <a:noAutofit/>
          </a:bodyPr>
          <a:lstStyle/>
          <a:p>
            <a:r>
              <a:rPr lang="en-US" sz="2400" dirty="0">
                <a:solidFill>
                  <a:srgbClr val="4E657A"/>
                </a:solidFill>
              </a:rPr>
              <a:t>Step-by-step teaching slides for SPSS data entry, output reading, reliability and validity</a:t>
            </a:r>
            <a:endParaRPr lang="en-US" sz="2400" dirty="0"/>
          </a:p>
        </p:txBody>
      </p:sp>
      <p:sp>
        <p:nvSpPr>
          <p:cNvPr id="7" name="Text 5"/>
          <p:cNvSpPr/>
          <p:nvPr/>
        </p:nvSpPr>
        <p:spPr>
          <a:xfrm>
            <a:off x="822960" y="5925312"/>
            <a:ext cx="4206240" cy="164592"/>
          </a:xfrm>
          <a:prstGeom prst="rect">
            <a:avLst/>
          </a:prstGeom>
          <a:noFill/>
          <a:ln/>
        </p:spPr>
        <p:txBody>
          <a:bodyPr wrap="square" lIns="0" tIns="0" rIns="0" bIns="0" rtlCol="0" anchor="ctr"/>
          <a:lstStyle/>
          <a:p>
            <a:pPr marL="0" indent="0">
              <a:buNone/>
            </a:pPr>
            <a:r>
              <a:rPr lang="en-US" sz="2400" b="1" dirty="0">
                <a:solidFill>
                  <a:srgbClr val="1F4E78"/>
                </a:solidFill>
              </a:rPr>
              <a:t>Tobit Research Consulting</a:t>
            </a:r>
            <a:endParaRPr lang="en-US" sz="1050" dirty="0"/>
          </a:p>
        </p:txBody>
      </p:sp>
      <p:sp>
        <p:nvSpPr>
          <p:cNvPr id="25" name="Slide Number Placeholder 0"/>
          <p:cNvSpPr>
            <a:spLocks noGrp="1"/>
          </p:cNvSpPr>
          <p:nvPr>
            <p:ph type="sldNum" sz="quarter" idx="4294967295"/>
          </p:nvPr>
        </p:nvSpPr>
        <p:spPr>
          <a:xfrm>
            <a:off x="11567160" y="6519672"/>
            <a:ext cx="800000" cy="300000"/>
          </a:xfrm>
          <a:prstGeom prst="rect">
            <a:avLst/>
          </a:prstGeom>
          <a:extLst>
            <a:ext uri="{C572A759-6A51-4108-AA02-DFA0A04FC94B}">
              <ma14:wrappingTextBoxFlag xmlns="" xmlns:ma14="http://schemas.microsoft.com/office/mac/drawingml/2011/main" val="0"/>
            </a:ext>
          </a:extLst>
        </p:spPr>
        <p:txBody>
          <a:bodyPr wrap="square"/>
          <a:lstStyle>
            <a:lvl1pPr>
              <a:defRPr sz="750">
                <a:solidFill>
                  <a:srgbClr val="617789"/>
                </a:solidFill>
                <a:latin typeface="Aptos"/>
                <a:ea typeface="Aptos"/>
                <a:cs typeface="Aptos"/>
              </a:defRPr>
            </a:lvl1pPr>
          </a:lstStyle>
          <a:p>
            <a:pPr algn="l"/>
            <a:fld id="{F7021451-1387-4CA6-816F-3879F97B5CBC}" type="slidenum">
              <a:rPr lang="en-US" b="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21792" y="77724"/>
            <a:ext cx="8138160" cy="347472"/>
          </a:xfrm>
          <a:prstGeom prst="rect">
            <a:avLst/>
          </a:prstGeom>
          <a:noFill/>
          <a:ln/>
        </p:spPr>
        <p:txBody>
          <a:bodyPr wrap="square" lIns="0" tIns="0" rIns="0" bIns="0" rtlCol="0" anchor="ctr">
            <a:normAutofit fontScale="85000" lnSpcReduction="20000"/>
          </a:bodyPr>
          <a:lstStyle/>
          <a:p>
            <a:pPr marL="0" indent="0">
              <a:buNone/>
            </a:pPr>
            <a:r>
              <a:rPr lang="en-US" sz="3200" b="1" dirty="0">
                <a:solidFill>
                  <a:srgbClr val="17324D"/>
                </a:solidFill>
                <a:latin typeface="Aptos Display" pitchFamily="34" charset="0"/>
                <a:ea typeface="Aptos Display" pitchFamily="34" charset="-122"/>
                <a:cs typeface="Aptos Display" pitchFamily="34" charset="-120"/>
              </a:rPr>
              <a:t>Session Roadmap</a:t>
            </a:r>
            <a:endParaRPr lang="en-US" sz="2300" dirty="0"/>
          </a:p>
        </p:txBody>
      </p:sp>
      <p:sp>
        <p:nvSpPr>
          <p:cNvPr id="4" name="Text 2"/>
          <p:cNvSpPr/>
          <p:nvPr/>
        </p:nvSpPr>
        <p:spPr>
          <a:xfrm>
            <a:off x="9784080" y="475488"/>
            <a:ext cx="1371600" cy="109728"/>
          </a:xfrm>
          <a:prstGeom prst="rect">
            <a:avLst/>
          </a:prstGeom>
          <a:noFill/>
          <a:ln/>
        </p:spPr>
        <p:txBody>
          <a:bodyPr wrap="square" lIns="0" tIns="0" rIns="0" bIns="0" rtlCol="0" anchor="ctr"/>
          <a:lstStyle/>
          <a:p>
            <a:pPr marL="0" indent="0" algn="r">
              <a:buNone/>
            </a:pPr>
            <a:endParaRPr lang="en-US" sz="730" dirty="0"/>
          </a:p>
        </p:txBody>
      </p:sp>
      <p:sp>
        <p:nvSpPr>
          <p:cNvPr id="5" name="Text 3"/>
          <p:cNvSpPr/>
          <p:nvPr/>
        </p:nvSpPr>
        <p:spPr>
          <a:xfrm>
            <a:off x="777240" y="1444752"/>
            <a:ext cx="457200" cy="164592"/>
          </a:xfrm>
          <a:prstGeom prst="rect">
            <a:avLst/>
          </a:prstGeom>
          <a:noFill/>
          <a:ln/>
        </p:spPr>
        <p:txBody>
          <a:bodyPr wrap="square" lIns="0" tIns="0" rIns="0" bIns="0" rtlCol="0" anchor="ctr"/>
          <a:lstStyle/>
          <a:p>
            <a:pPr marL="0" indent="0">
              <a:buNone/>
            </a:pPr>
            <a:r>
              <a:rPr lang="en-US" sz="2400" b="1" dirty="0">
                <a:solidFill>
                  <a:srgbClr val="1F4E78"/>
                </a:solidFill>
              </a:rPr>
              <a:t>01</a:t>
            </a:r>
            <a:endParaRPr lang="en-US" sz="1100" dirty="0"/>
          </a:p>
        </p:txBody>
      </p:sp>
      <p:sp>
        <p:nvSpPr>
          <p:cNvPr id="6" name="Text 4"/>
          <p:cNvSpPr/>
          <p:nvPr/>
        </p:nvSpPr>
        <p:spPr>
          <a:xfrm>
            <a:off x="1417320" y="1417320"/>
            <a:ext cx="2880360" cy="201168"/>
          </a:xfrm>
          <a:prstGeom prst="rect">
            <a:avLst/>
          </a:prstGeom>
          <a:noFill/>
          <a:ln/>
        </p:spPr>
        <p:txBody>
          <a:bodyPr wrap="square" lIns="0" tIns="0" rIns="0" bIns="0" rtlCol="0" anchor="ctr"/>
          <a:lstStyle/>
          <a:p>
            <a:pPr marL="0" indent="0">
              <a:buNone/>
            </a:pPr>
            <a:r>
              <a:rPr lang="en-US" sz="2400" b="1" dirty="0">
                <a:solidFill>
                  <a:srgbClr val="17324D"/>
                </a:solidFill>
              </a:rPr>
              <a:t>Demographic Analysis</a:t>
            </a:r>
            <a:endParaRPr lang="en-US" sz="1300" dirty="0"/>
          </a:p>
        </p:txBody>
      </p:sp>
      <p:sp>
        <p:nvSpPr>
          <p:cNvPr id="7" name="Text 5"/>
          <p:cNvSpPr/>
          <p:nvPr/>
        </p:nvSpPr>
        <p:spPr>
          <a:xfrm>
            <a:off x="4663440" y="1435608"/>
            <a:ext cx="6492240" cy="219456"/>
          </a:xfrm>
          <a:prstGeom prst="rect">
            <a:avLst/>
          </a:prstGeom>
          <a:noFill/>
          <a:ln/>
        </p:spPr>
        <p:txBody>
          <a:bodyPr wrap="square" lIns="0" tIns="0" rIns="0" bIns="0" rtlCol="0" anchor="ctr">
            <a:normAutofit/>
          </a:bodyPr>
          <a:lstStyle/>
          <a:p>
            <a:pPr marL="0" indent="0">
              <a:buNone/>
            </a:pPr>
            <a:r>
              <a:rPr lang="en-US" sz="2400" dirty="0">
                <a:solidFill>
                  <a:srgbClr val="4E657A"/>
                </a:solidFill>
              </a:rPr>
              <a:t>Describe respondents by age, gender, education, experience and qualifications.</a:t>
            </a:r>
            <a:endParaRPr lang="en-US" sz="1070" dirty="0"/>
          </a:p>
        </p:txBody>
      </p:sp>
      <p:sp>
        <p:nvSpPr>
          <p:cNvPr id="8" name="Text 6"/>
          <p:cNvSpPr/>
          <p:nvPr/>
        </p:nvSpPr>
        <p:spPr>
          <a:xfrm>
            <a:off x="777240" y="2286000"/>
            <a:ext cx="457200" cy="164592"/>
          </a:xfrm>
          <a:prstGeom prst="rect">
            <a:avLst/>
          </a:prstGeom>
          <a:noFill/>
          <a:ln/>
        </p:spPr>
        <p:txBody>
          <a:bodyPr wrap="square" lIns="0" tIns="0" rIns="0" bIns="0" rtlCol="0" anchor="ctr"/>
          <a:lstStyle/>
          <a:p>
            <a:pPr marL="0" indent="0">
              <a:buNone/>
            </a:pPr>
            <a:r>
              <a:rPr lang="en-US" sz="2400" b="1" dirty="0">
                <a:solidFill>
                  <a:srgbClr val="1F4E78"/>
                </a:solidFill>
              </a:rPr>
              <a:t>02</a:t>
            </a:r>
            <a:endParaRPr lang="en-US" sz="1100" dirty="0"/>
          </a:p>
        </p:txBody>
      </p:sp>
      <p:sp>
        <p:nvSpPr>
          <p:cNvPr id="9" name="Text 7"/>
          <p:cNvSpPr/>
          <p:nvPr/>
        </p:nvSpPr>
        <p:spPr>
          <a:xfrm>
            <a:off x="1417320" y="2258568"/>
            <a:ext cx="2880360" cy="201168"/>
          </a:xfrm>
          <a:prstGeom prst="rect">
            <a:avLst/>
          </a:prstGeom>
          <a:noFill/>
          <a:ln/>
        </p:spPr>
        <p:txBody>
          <a:bodyPr wrap="square" lIns="0" tIns="0" rIns="0" bIns="0" rtlCol="0" anchor="ctr"/>
          <a:lstStyle/>
          <a:p>
            <a:pPr marL="0" indent="0">
              <a:buNone/>
            </a:pPr>
            <a:r>
              <a:rPr lang="en-US" sz="2400" b="1" dirty="0">
                <a:solidFill>
                  <a:srgbClr val="17324D"/>
                </a:solidFill>
              </a:rPr>
              <a:t>Descriptive Analysis</a:t>
            </a:r>
            <a:endParaRPr lang="en-US" sz="1300" dirty="0"/>
          </a:p>
        </p:txBody>
      </p:sp>
      <p:sp>
        <p:nvSpPr>
          <p:cNvPr id="10" name="Text 8"/>
          <p:cNvSpPr/>
          <p:nvPr/>
        </p:nvSpPr>
        <p:spPr>
          <a:xfrm>
            <a:off x="4663440" y="2276856"/>
            <a:ext cx="6492240" cy="219456"/>
          </a:xfrm>
          <a:prstGeom prst="rect">
            <a:avLst/>
          </a:prstGeom>
          <a:noFill/>
          <a:ln/>
        </p:spPr>
        <p:txBody>
          <a:bodyPr wrap="square" lIns="0" tIns="0" rIns="0" bIns="0" rtlCol="0" anchor="ctr">
            <a:normAutofit/>
          </a:bodyPr>
          <a:lstStyle/>
          <a:p>
            <a:pPr marL="0" indent="0">
              <a:buNone/>
            </a:pPr>
            <a:r>
              <a:rPr lang="en-US" sz="2400" dirty="0">
                <a:solidFill>
                  <a:srgbClr val="4E657A"/>
                </a:solidFill>
              </a:rPr>
              <a:t>Summarise study variables using frequency, percentage, mean and standard deviation.</a:t>
            </a:r>
            <a:endParaRPr lang="en-US" sz="1070" dirty="0"/>
          </a:p>
        </p:txBody>
      </p:sp>
      <p:sp>
        <p:nvSpPr>
          <p:cNvPr id="11" name="Text 9"/>
          <p:cNvSpPr/>
          <p:nvPr/>
        </p:nvSpPr>
        <p:spPr>
          <a:xfrm>
            <a:off x="777240" y="3127248"/>
            <a:ext cx="457200" cy="164592"/>
          </a:xfrm>
          <a:prstGeom prst="rect">
            <a:avLst/>
          </a:prstGeom>
          <a:noFill/>
          <a:ln/>
        </p:spPr>
        <p:txBody>
          <a:bodyPr wrap="square" lIns="0" tIns="0" rIns="0" bIns="0" rtlCol="0" anchor="ctr"/>
          <a:lstStyle/>
          <a:p>
            <a:pPr marL="0" indent="0">
              <a:buNone/>
            </a:pPr>
            <a:r>
              <a:rPr lang="en-US" sz="2400" b="1" dirty="0">
                <a:solidFill>
                  <a:srgbClr val="1F4E78"/>
                </a:solidFill>
              </a:rPr>
              <a:t>03</a:t>
            </a:r>
            <a:endParaRPr lang="en-US" sz="1100" dirty="0"/>
          </a:p>
        </p:txBody>
      </p:sp>
      <p:sp>
        <p:nvSpPr>
          <p:cNvPr id="12" name="Text 10"/>
          <p:cNvSpPr/>
          <p:nvPr/>
        </p:nvSpPr>
        <p:spPr>
          <a:xfrm>
            <a:off x="1417320" y="3099816"/>
            <a:ext cx="2880360" cy="201168"/>
          </a:xfrm>
          <a:prstGeom prst="rect">
            <a:avLst/>
          </a:prstGeom>
          <a:noFill/>
          <a:ln/>
        </p:spPr>
        <p:txBody>
          <a:bodyPr wrap="square" lIns="0" tIns="0" rIns="0" bIns="0" rtlCol="0" anchor="ctr"/>
          <a:lstStyle/>
          <a:p>
            <a:pPr marL="0" indent="0">
              <a:buNone/>
            </a:pPr>
            <a:r>
              <a:rPr lang="en-US" sz="2400" b="1" dirty="0">
                <a:solidFill>
                  <a:srgbClr val="17324D"/>
                </a:solidFill>
              </a:rPr>
              <a:t>Pilot Testing</a:t>
            </a:r>
            <a:endParaRPr lang="en-US" sz="1300" dirty="0"/>
          </a:p>
        </p:txBody>
      </p:sp>
      <p:sp>
        <p:nvSpPr>
          <p:cNvPr id="13" name="Text 11"/>
          <p:cNvSpPr/>
          <p:nvPr/>
        </p:nvSpPr>
        <p:spPr>
          <a:xfrm>
            <a:off x="4663440" y="3118104"/>
            <a:ext cx="6492240" cy="219456"/>
          </a:xfrm>
          <a:prstGeom prst="rect">
            <a:avLst/>
          </a:prstGeom>
          <a:noFill/>
          <a:ln/>
        </p:spPr>
        <p:txBody>
          <a:bodyPr wrap="square" lIns="0" tIns="0" rIns="0" bIns="0" rtlCol="0" anchor="ctr">
            <a:normAutofit/>
          </a:bodyPr>
          <a:lstStyle/>
          <a:p>
            <a:pPr marL="0" indent="0">
              <a:buNone/>
            </a:pPr>
            <a:r>
              <a:rPr lang="en-US" sz="2400" dirty="0">
                <a:solidFill>
                  <a:srgbClr val="4E657A"/>
                </a:solidFill>
              </a:rPr>
              <a:t>Assess validity and reliability before using the instrument for main data collection.</a:t>
            </a:r>
            <a:endParaRPr lang="en-US" sz="1070" dirty="0"/>
          </a:p>
        </p:txBody>
      </p:sp>
      <p:sp>
        <p:nvSpPr>
          <p:cNvPr id="17" name="Shape 15"/>
          <p:cNvSpPr/>
          <p:nvPr/>
        </p:nvSpPr>
        <p:spPr>
          <a:xfrm>
            <a:off x="640080" y="5806440"/>
            <a:ext cx="10927080" cy="438912"/>
          </a:xfrm>
          <a:prstGeom prst="roundRect">
            <a:avLst>
              <a:gd name="adj" fmla="val 16667"/>
            </a:avLst>
          </a:prstGeom>
          <a:solidFill>
            <a:srgbClr val="FFFFFF"/>
          </a:solidFill>
          <a:ln w="7620">
            <a:solidFill>
              <a:srgbClr val="D8ECFA"/>
            </a:solidFill>
            <a:prstDash val="solid"/>
          </a:ln>
        </p:spPr>
        <p:txBody>
          <a:bodyPr wrap="square"/>
          <a:lstStyle/>
          <a:p>
            <a:endParaRPr/>
          </a:p>
        </p:txBody>
      </p:sp>
      <p:sp>
        <p:nvSpPr>
          <p:cNvPr id="18" name="Text 16"/>
          <p:cNvSpPr/>
          <p:nvPr/>
        </p:nvSpPr>
        <p:spPr>
          <a:xfrm>
            <a:off x="822960" y="5952744"/>
            <a:ext cx="10561320" cy="109728"/>
          </a:xfrm>
          <a:prstGeom prst="rect">
            <a:avLst/>
          </a:prstGeom>
          <a:noFill/>
          <a:ln/>
        </p:spPr>
        <p:txBody>
          <a:bodyPr wrap="square" lIns="0" tIns="0" rIns="0" bIns="0" rtlCol="0" anchor="ctr">
            <a:normAutofit/>
          </a:bodyPr>
          <a:lstStyle/>
          <a:p>
            <a:pPr marL="0" indent="0">
              <a:buNone/>
            </a:pPr>
            <a:r>
              <a:rPr lang="en-US" sz="2400" i="1" dirty="0">
                <a:solidFill>
                  <a:srgbClr val="1F4E78"/>
                </a:solidFill>
              </a:rPr>
              <a:t>Teaching flow: explain the concept → demonstrate in SPSS → interpret output → write the Chapter Four narrative.</a:t>
            </a:r>
            <a:endParaRPr lang="en-US" sz="830" dirty="0"/>
          </a:p>
        </p:txBody>
      </p:sp>
      <p:sp>
        <p:nvSpPr>
          <p:cNvPr id="25" name="Slide Number Placeholder 0"/>
          <p:cNvSpPr>
            <a:spLocks noGrp="1"/>
          </p:cNvSpPr>
          <p:nvPr>
            <p:ph type="sldNum" sz="quarter" idx="4294967295"/>
          </p:nvPr>
        </p:nvSpPr>
        <p:spPr>
          <a:xfrm>
            <a:off x="11567160" y="6519672"/>
            <a:ext cx="800000" cy="300000"/>
          </a:xfrm>
          <a:prstGeom prst="rect">
            <a:avLst/>
          </a:prstGeom>
          <a:extLst>
            <a:ext uri="{C572A759-6A51-4108-AA02-DFA0A04FC94B}">
              <ma14:wrappingTextBoxFlag xmlns="" xmlns:ma14="http://schemas.microsoft.com/office/mac/drawingml/2011/main" val="0"/>
            </a:ext>
          </a:extLst>
        </p:spPr>
        <p:txBody>
          <a:bodyPr wrap="square"/>
          <a:lstStyle>
            <a:lvl1pPr>
              <a:defRPr sz="750">
                <a:solidFill>
                  <a:srgbClr val="617789"/>
                </a:solidFill>
                <a:latin typeface="Aptos"/>
                <a:ea typeface="Aptos"/>
                <a:cs typeface="Aptos"/>
              </a:defRPr>
            </a:lvl1pPr>
          </a:lstStyle>
          <a:p>
            <a:pPr algn="l"/>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21792" y="384048"/>
            <a:ext cx="8138160" cy="347472"/>
          </a:xfrm>
          <a:prstGeom prst="rect">
            <a:avLst/>
          </a:prstGeom>
          <a:noFill/>
          <a:ln/>
        </p:spPr>
        <p:txBody>
          <a:bodyPr wrap="square" lIns="0" tIns="0" rIns="0" bIns="0" rtlCol="0" anchor="ctr">
            <a:normAutofit/>
          </a:bodyPr>
          <a:lstStyle/>
          <a:p>
            <a:pPr marL="0" indent="0">
              <a:buNone/>
            </a:pPr>
            <a:r>
              <a:rPr lang="en-US" sz="3200" b="1" dirty="0">
                <a:solidFill>
                  <a:srgbClr val="17324D"/>
                </a:solidFill>
                <a:latin typeface="Aptos Display" pitchFamily="34" charset="0"/>
                <a:ea typeface="Aptos Display" pitchFamily="34" charset="-122"/>
                <a:cs typeface="Aptos Display" pitchFamily="34" charset="-120"/>
              </a:rPr>
              <a:t>Demographic Analysis</a:t>
            </a:r>
            <a:endParaRPr lang="en-US" sz="2300" dirty="0"/>
          </a:p>
        </p:txBody>
      </p:sp>
      <p:sp>
        <p:nvSpPr>
          <p:cNvPr id="3" name="Text 1"/>
          <p:cNvSpPr/>
          <p:nvPr/>
        </p:nvSpPr>
        <p:spPr>
          <a:xfrm>
            <a:off x="524577" y="969264"/>
            <a:ext cx="7955280" cy="219456"/>
          </a:xfrm>
          <a:prstGeom prst="rect">
            <a:avLst/>
          </a:prstGeom>
          <a:noFill/>
          <a:ln/>
        </p:spPr>
        <p:txBody>
          <a:bodyPr wrap="square" lIns="0" tIns="0" rIns="0" bIns="0" rtlCol="0" anchor="ctr">
            <a:normAutofit fontScale="70000" lnSpcReduction="20000"/>
          </a:bodyPr>
          <a:lstStyle/>
          <a:p>
            <a:pPr marL="0" indent="0">
              <a:buNone/>
            </a:pPr>
            <a:r>
              <a:rPr lang="en-US" sz="2400" dirty="0">
                <a:solidFill>
                  <a:srgbClr val="4E657A"/>
                </a:solidFill>
              </a:rPr>
              <a:t>Analysing respondents’ background characteristics to describe the study sample.</a:t>
            </a:r>
            <a:endParaRPr lang="en-US" sz="950" dirty="0"/>
          </a:p>
        </p:txBody>
      </p:sp>
      <p:sp>
        <p:nvSpPr>
          <p:cNvPr id="4" name="Text 2"/>
          <p:cNvSpPr/>
          <p:nvPr/>
        </p:nvSpPr>
        <p:spPr>
          <a:xfrm>
            <a:off x="9784080" y="475488"/>
            <a:ext cx="1371600" cy="109728"/>
          </a:xfrm>
          <a:prstGeom prst="rect">
            <a:avLst/>
          </a:prstGeom>
          <a:noFill/>
          <a:ln/>
        </p:spPr>
        <p:txBody>
          <a:bodyPr wrap="square" lIns="0" tIns="0" rIns="0" bIns="0" rtlCol="0" anchor="ctr"/>
          <a:lstStyle/>
          <a:p>
            <a:pPr marL="0" indent="0" algn="r">
              <a:buNone/>
            </a:pPr>
            <a:endParaRPr lang="en-US" sz="730" dirty="0"/>
          </a:p>
        </p:txBody>
      </p:sp>
      <p:sp>
        <p:nvSpPr>
          <p:cNvPr id="5" name="Shape 3"/>
          <p:cNvSpPr/>
          <p:nvPr/>
        </p:nvSpPr>
        <p:spPr>
          <a:xfrm>
            <a:off x="1024128" y="1188720"/>
            <a:ext cx="10881360" cy="868680"/>
          </a:xfrm>
          <a:prstGeom prst="roundRect">
            <a:avLst>
              <a:gd name="adj" fmla="val 9474"/>
            </a:avLst>
          </a:prstGeom>
          <a:solidFill>
            <a:srgbClr val="F4FAFE"/>
          </a:solidFill>
          <a:ln w="8890">
            <a:solidFill>
              <a:srgbClr val="D8ECFA"/>
            </a:solidFill>
            <a:prstDash val="solid"/>
          </a:ln>
        </p:spPr>
        <p:txBody>
          <a:bodyPr wrap="square"/>
          <a:lstStyle/>
          <a:p>
            <a:endParaRPr/>
          </a:p>
        </p:txBody>
      </p:sp>
      <p:sp>
        <p:nvSpPr>
          <p:cNvPr id="6" name="Text 4"/>
          <p:cNvSpPr/>
          <p:nvPr/>
        </p:nvSpPr>
        <p:spPr>
          <a:xfrm>
            <a:off x="859536" y="1371600"/>
            <a:ext cx="10479024" cy="182880"/>
          </a:xfrm>
          <a:prstGeom prst="rect">
            <a:avLst/>
          </a:prstGeom>
          <a:noFill/>
          <a:ln/>
        </p:spPr>
        <p:txBody>
          <a:bodyPr wrap="square" lIns="0" tIns="0" rIns="0" bIns="0" rtlCol="0" anchor="ctr">
            <a:normAutofit/>
          </a:bodyPr>
          <a:lstStyle/>
          <a:p>
            <a:pPr marL="0" indent="0">
              <a:buNone/>
            </a:pPr>
            <a:r>
              <a:rPr lang="en-US" sz="2400" b="1" dirty="0">
                <a:solidFill>
                  <a:srgbClr val="17324D"/>
                </a:solidFill>
              </a:rPr>
              <a:t>Definition</a:t>
            </a:r>
            <a:endParaRPr lang="en-US" sz="1200" dirty="0"/>
          </a:p>
        </p:txBody>
      </p:sp>
      <p:sp>
        <p:nvSpPr>
          <p:cNvPr id="7" name="Text 5"/>
          <p:cNvSpPr/>
          <p:nvPr/>
        </p:nvSpPr>
        <p:spPr>
          <a:xfrm>
            <a:off x="859536" y="1709928"/>
            <a:ext cx="10479024" cy="228600"/>
          </a:xfrm>
          <a:prstGeom prst="rect">
            <a:avLst/>
          </a:prstGeom>
          <a:noFill/>
          <a:ln/>
        </p:spPr>
        <p:txBody>
          <a:bodyPr wrap="square" lIns="127" tIns="127" rIns="127" bIns="127" rtlCol="0" anchor="ctr">
            <a:noAutofit/>
          </a:bodyPr>
          <a:lstStyle/>
          <a:p>
            <a:r>
              <a:rPr lang="en-US" dirty="0">
                <a:solidFill>
                  <a:srgbClr val="4E657A"/>
                </a:solidFill>
              </a:rPr>
              <a:t>Examines who participated in the study by summarising respondents’ background characteristics such as age, gender, education level, professional qualification and work experience.</a:t>
            </a:r>
            <a:endParaRPr lang="en-US" dirty="0"/>
          </a:p>
        </p:txBody>
      </p:sp>
      <p:sp>
        <p:nvSpPr>
          <p:cNvPr id="8" name="Shape 6"/>
          <p:cNvSpPr/>
          <p:nvPr/>
        </p:nvSpPr>
        <p:spPr>
          <a:xfrm>
            <a:off x="658368" y="2359152"/>
            <a:ext cx="5303520" cy="3246120"/>
          </a:xfrm>
          <a:prstGeom prst="roundRect">
            <a:avLst>
              <a:gd name="adj" fmla="val 2535"/>
            </a:avLst>
          </a:prstGeom>
          <a:solidFill>
            <a:srgbClr val="F4FAFE"/>
          </a:solidFill>
          <a:ln w="8890">
            <a:solidFill>
              <a:srgbClr val="D8ECFA"/>
            </a:solidFill>
            <a:prstDash val="solid"/>
          </a:ln>
        </p:spPr>
        <p:txBody>
          <a:bodyPr wrap="square"/>
          <a:lstStyle/>
          <a:p>
            <a:endParaRPr/>
          </a:p>
        </p:txBody>
      </p:sp>
      <p:sp>
        <p:nvSpPr>
          <p:cNvPr id="9" name="Text 7"/>
          <p:cNvSpPr/>
          <p:nvPr/>
        </p:nvSpPr>
        <p:spPr>
          <a:xfrm>
            <a:off x="859536" y="2496312"/>
            <a:ext cx="4901184" cy="182880"/>
          </a:xfrm>
          <a:prstGeom prst="rect">
            <a:avLst/>
          </a:prstGeom>
          <a:noFill/>
          <a:ln/>
        </p:spPr>
        <p:txBody>
          <a:bodyPr wrap="square" lIns="0" tIns="0" rIns="0" bIns="0" rtlCol="0" anchor="ctr">
            <a:normAutofit/>
          </a:bodyPr>
          <a:lstStyle/>
          <a:p>
            <a:pPr marL="0" indent="0">
              <a:buNone/>
            </a:pPr>
            <a:r>
              <a:rPr lang="en-US" sz="2400" b="1" dirty="0">
                <a:solidFill>
                  <a:srgbClr val="17324D"/>
                </a:solidFill>
              </a:rPr>
              <a:t>Key Characteristics</a:t>
            </a:r>
            <a:endParaRPr lang="en-US" sz="1200" dirty="0"/>
          </a:p>
        </p:txBody>
      </p:sp>
      <p:sp>
        <p:nvSpPr>
          <p:cNvPr id="10" name="Text 8"/>
          <p:cNvSpPr/>
          <p:nvPr/>
        </p:nvSpPr>
        <p:spPr>
          <a:xfrm>
            <a:off x="859536" y="2834640"/>
            <a:ext cx="4901184" cy="2606040"/>
          </a:xfrm>
          <a:prstGeom prst="rect">
            <a:avLst/>
          </a:prstGeom>
          <a:noFill/>
          <a:ln/>
        </p:spPr>
        <p:txBody>
          <a:bodyPr wrap="square" lIns="127" tIns="127" rIns="127" bIns="127" rtlCol="0" anchor="ctr">
            <a:normAutofit/>
          </a:bodyPr>
          <a:lstStyle/>
          <a:p>
            <a:r>
              <a:rPr lang="en-US" sz="2400" dirty="0">
                <a:solidFill>
                  <a:srgbClr val="4E657A"/>
                </a:solidFill>
              </a:rPr>
              <a:t>Usually appears at the beginning of Chapter Four</a:t>
            </a:r>
            <a:endParaRPr lang="en-US" sz="1020" dirty="0"/>
          </a:p>
          <a:p>
            <a:r>
              <a:rPr lang="en-US" sz="2400" dirty="0">
                <a:solidFill>
                  <a:srgbClr val="4E657A"/>
                </a:solidFill>
              </a:rPr>
              <a:t>Uses frequencies and percentages for categorical variables</a:t>
            </a:r>
            <a:endParaRPr lang="en-US" sz="1020" dirty="0"/>
          </a:p>
          <a:p>
            <a:r>
              <a:rPr lang="en-US" sz="2400" dirty="0">
                <a:solidFill>
                  <a:srgbClr val="4E657A"/>
                </a:solidFill>
              </a:rPr>
              <a:t>Uses means, SD, minimums and maximums for scale variables</a:t>
            </a:r>
            <a:endParaRPr lang="en-US" sz="1020" dirty="0"/>
          </a:p>
          <a:p>
            <a:r>
              <a:rPr lang="en-US" sz="2400" dirty="0">
                <a:solidFill>
                  <a:srgbClr val="4E657A"/>
                </a:solidFill>
              </a:rPr>
              <a:t>Provides context for interpreting findings</a:t>
            </a:r>
            <a:endParaRPr lang="en-US" sz="1020" dirty="0"/>
          </a:p>
        </p:txBody>
      </p:sp>
      <p:sp>
        <p:nvSpPr>
          <p:cNvPr id="11" name="Shape 9"/>
          <p:cNvSpPr/>
          <p:nvPr/>
        </p:nvSpPr>
        <p:spPr>
          <a:xfrm>
            <a:off x="6263640" y="2359152"/>
            <a:ext cx="5303520" cy="3246120"/>
          </a:xfrm>
          <a:prstGeom prst="roundRect">
            <a:avLst>
              <a:gd name="adj" fmla="val 2535"/>
            </a:avLst>
          </a:prstGeom>
          <a:solidFill>
            <a:srgbClr val="F3FBF8"/>
          </a:solidFill>
          <a:ln w="8890">
            <a:solidFill>
              <a:srgbClr val="D8ECFA"/>
            </a:solidFill>
            <a:prstDash val="solid"/>
          </a:ln>
        </p:spPr>
        <p:txBody>
          <a:bodyPr wrap="square"/>
          <a:lstStyle/>
          <a:p>
            <a:endParaRPr/>
          </a:p>
        </p:txBody>
      </p:sp>
      <p:sp>
        <p:nvSpPr>
          <p:cNvPr id="12" name="Text 10"/>
          <p:cNvSpPr/>
          <p:nvPr/>
        </p:nvSpPr>
        <p:spPr>
          <a:xfrm>
            <a:off x="6464808" y="2496312"/>
            <a:ext cx="4901184" cy="182880"/>
          </a:xfrm>
          <a:prstGeom prst="rect">
            <a:avLst/>
          </a:prstGeom>
          <a:noFill/>
          <a:ln/>
        </p:spPr>
        <p:txBody>
          <a:bodyPr wrap="square" lIns="0" tIns="0" rIns="0" bIns="0" rtlCol="0" anchor="ctr">
            <a:normAutofit/>
          </a:bodyPr>
          <a:lstStyle/>
          <a:p>
            <a:pPr marL="0" indent="0">
              <a:buNone/>
            </a:pPr>
            <a:r>
              <a:rPr lang="en-US" sz="2400" b="1" dirty="0">
                <a:solidFill>
                  <a:srgbClr val="17324D"/>
                </a:solidFill>
              </a:rPr>
              <a:t>When to Use</a:t>
            </a:r>
            <a:endParaRPr lang="en-US" sz="1200" dirty="0"/>
          </a:p>
        </p:txBody>
      </p:sp>
      <p:sp>
        <p:nvSpPr>
          <p:cNvPr id="13" name="Text 11"/>
          <p:cNvSpPr/>
          <p:nvPr/>
        </p:nvSpPr>
        <p:spPr>
          <a:xfrm>
            <a:off x="6464808" y="2834640"/>
            <a:ext cx="4901184" cy="2606040"/>
          </a:xfrm>
          <a:prstGeom prst="rect">
            <a:avLst/>
          </a:prstGeom>
          <a:noFill/>
          <a:ln/>
        </p:spPr>
        <p:txBody>
          <a:bodyPr wrap="square" lIns="127" tIns="127" rIns="127" bIns="127" rtlCol="0" anchor="ctr">
            <a:normAutofit/>
          </a:bodyPr>
          <a:lstStyle/>
          <a:p>
            <a:r>
              <a:rPr lang="en-US" sz="2400" dirty="0">
                <a:solidFill>
                  <a:srgbClr val="4E657A"/>
                </a:solidFill>
              </a:rPr>
              <a:t>Use demographic analysis when describing the study sample before analysing the main research variables. It helps show whether respondents are relevant, experienced and appropriate for the study problem.</a:t>
            </a:r>
            <a:endParaRPr lang="en-US" sz="1020" dirty="0"/>
          </a:p>
        </p:txBody>
      </p:sp>
      <p:sp>
        <p:nvSpPr>
          <p:cNvPr id="14" name="Shape 12"/>
          <p:cNvSpPr/>
          <p:nvPr/>
        </p:nvSpPr>
        <p:spPr>
          <a:xfrm>
            <a:off x="640080" y="5806440"/>
            <a:ext cx="10927080" cy="438912"/>
          </a:xfrm>
          <a:prstGeom prst="roundRect">
            <a:avLst>
              <a:gd name="adj" fmla="val 16667"/>
            </a:avLst>
          </a:prstGeom>
          <a:solidFill>
            <a:srgbClr val="FFFFFF"/>
          </a:solidFill>
          <a:ln w="7620">
            <a:solidFill>
              <a:srgbClr val="D8ECFA"/>
            </a:solidFill>
            <a:prstDash val="solid"/>
          </a:ln>
        </p:spPr>
        <p:txBody>
          <a:bodyPr wrap="square"/>
          <a:lstStyle/>
          <a:p>
            <a:endParaRPr/>
          </a:p>
        </p:txBody>
      </p:sp>
      <p:sp>
        <p:nvSpPr>
          <p:cNvPr id="15" name="Text 13"/>
          <p:cNvSpPr/>
          <p:nvPr/>
        </p:nvSpPr>
        <p:spPr>
          <a:xfrm>
            <a:off x="822960" y="5952744"/>
            <a:ext cx="10561320" cy="109728"/>
          </a:xfrm>
          <a:prstGeom prst="rect">
            <a:avLst/>
          </a:prstGeom>
          <a:noFill/>
          <a:ln/>
        </p:spPr>
        <p:txBody>
          <a:bodyPr wrap="square" lIns="0" tIns="0" rIns="0" bIns="0" rtlCol="0" anchor="ctr">
            <a:normAutofit/>
          </a:bodyPr>
          <a:lstStyle/>
          <a:p>
            <a:pPr marL="0" indent="0">
              <a:buNone/>
            </a:pPr>
            <a:r>
              <a:rPr lang="en-US" sz="2400" i="1" dirty="0">
                <a:solidFill>
                  <a:srgbClr val="1F4E78"/>
                </a:solidFill>
              </a:rPr>
              <a:t>Demographic analysis answers “Who responded?” It does not test relationships or prediction.</a:t>
            </a:r>
            <a:endParaRPr lang="en-US" sz="830" dirty="0"/>
          </a:p>
        </p:txBody>
      </p:sp>
      <p:sp>
        <p:nvSpPr>
          <p:cNvPr id="25" name="Slide Number Placeholder 0"/>
          <p:cNvSpPr>
            <a:spLocks noGrp="1"/>
          </p:cNvSpPr>
          <p:nvPr>
            <p:ph type="sldNum" sz="quarter" idx="4294967295"/>
          </p:nvPr>
        </p:nvSpPr>
        <p:spPr>
          <a:xfrm>
            <a:off x="11567160" y="6519672"/>
            <a:ext cx="800000" cy="300000"/>
          </a:xfrm>
          <a:prstGeom prst="rect">
            <a:avLst/>
          </a:prstGeom>
          <a:extLst>
            <a:ext uri="{C572A759-6A51-4108-AA02-DFA0A04FC94B}">
              <ma14:wrappingTextBoxFlag xmlns="" xmlns:ma14="http://schemas.microsoft.com/office/mac/drawingml/2011/main" val="0"/>
            </a:ext>
          </a:extLst>
        </p:spPr>
        <p:txBody>
          <a:bodyPr wrap="square"/>
          <a:lstStyle>
            <a:lvl1pPr>
              <a:defRPr sz="750">
                <a:solidFill>
                  <a:srgbClr val="617789"/>
                </a:solidFill>
                <a:latin typeface="Aptos"/>
                <a:ea typeface="Aptos"/>
                <a:cs typeface="Aptos"/>
              </a:defRPr>
            </a:lvl1pPr>
          </a:lstStyle>
          <a:p>
            <a:pPr algn="l"/>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21792" y="384048"/>
            <a:ext cx="8138160" cy="347472"/>
          </a:xfrm>
          <a:prstGeom prst="rect">
            <a:avLst/>
          </a:prstGeom>
          <a:noFill/>
          <a:ln/>
        </p:spPr>
        <p:txBody>
          <a:bodyPr wrap="square" lIns="0" tIns="0" rIns="0" bIns="0" rtlCol="0" anchor="ctr">
            <a:normAutofit/>
          </a:bodyPr>
          <a:lstStyle/>
          <a:p>
            <a:pPr marL="0" indent="0">
              <a:buNone/>
            </a:pPr>
            <a:r>
              <a:rPr lang="en-US" sz="3200" b="1" dirty="0">
                <a:solidFill>
                  <a:srgbClr val="17324D"/>
                </a:solidFill>
                <a:latin typeface="Aptos Display" pitchFamily="34" charset="0"/>
                <a:ea typeface="Aptos Display" pitchFamily="34" charset="-122"/>
                <a:cs typeface="Aptos Display" pitchFamily="34" charset="-120"/>
              </a:rPr>
              <a:t>Demographic Variables &amp; Measurement Levels</a:t>
            </a:r>
            <a:endParaRPr lang="en-US" sz="2300" dirty="0"/>
          </a:p>
        </p:txBody>
      </p:sp>
      <p:sp>
        <p:nvSpPr>
          <p:cNvPr id="3" name="Text 1"/>
          <p:cNvSpPr/>
          <p:nvPr/>
        </p:nvSpPr>
        <p:spPr>
          <a:xfrm>
            <a:off x="640080" y="786384"/>
            <a:ext cx="7955280" cy="219456"/>
          </a:xfrm>
          <a:prstGeom prst="rect">
            <a:avLst/>
          </a:prstGeom>
          <a:noFill/>
          <a:ln/>
        </p:spPr>
        <p:txBody>
          <a:bodyPr wrap="square" lIns="0" tIns="0" rIns="0" bIns="0" rtlCol="0" anchor="ctr">
            <a:normAutofit/>
          </a:bodyPr>
          <a:lstStyle/>
          <a:p>
            <a:pPr marL="0" indent="0">
              <a:buNone/>
            </a:pPr>
            <a:r>
              <a:rPr lang="en-US" sz="2400" dirty="0">
                <a:solidFill>
                  <a:srgbClr val="4E657A"/>
                </a:solidFill>
              </a:rPr>
              <a:t>The statistic used depends on the type of demographic variable.</a:t>
            </a:r>
            <a:endParaRPr lang="en-US" sz="950" dirty="0"/>
          </a:p>
        </p:txBody>
      </p:sp>
      <p:sp>
        <p:nvSpPr>
          <p:cNvPr id="4" name="Text 2"/>
          <p:cNvSpPr/>
          <p:nvPr/>
        </p:nvSpPr>
        <p:spPr>
          <a:xfrm>
            <a:off x="9784080" y="475488"/>
            <a:ext cx="1371600" cy="109728"/>
          </a:xfrm>
          <a:prstGeom prst="rect">
            <a:avLst/>
          </a:prstGeom>
          <a:noFill/>
          <a:ln/>
        </p:spPr>
        <p:txBody>
          <a:bodyPr wrap="square" lIns="0" tIns="0" rIns="0" bIns="0" rtlCol="0" anchor="ctr"/>
          <a:lstStyle/>
          <a:p>
            <a:pPr marL="0" indent="0" algn="r">
              <a:buNone/>
            </a:pPr>
            <a:endParaRPr lang="en-US" sz="730" dirty="0"/>
          </a:p>
        </p:txBody>
      </p:sp>
      <p:sp>
        <p:nvSpPr>
          <p:cNvPr id="5" name="Text 3"/>
          <p:cNvSpPr/>
          <p:nvPr/>
        </p:nvSpPr>
        <p:spPr>
          <a:xfrm>
            <a:off x="786384" y="1325880"/>
            <a:ext cx="1984248" cy="128016"/>
          </a:xfrm>
          <a:prstGeom prst="rect">
            <a:avLst/>
          </a:prstGeom>
          <a:noFill/>
          <a:ln/>
        </p:spPr>
        <p:txBody>
          <a:bodyPr wrap="square" lIns="0" tIns="0" rIns="0" bIns="0" rtlCol="0" anchor="ctr">
            <a:normAutofit/>
          </a:bodyPr>
          <a:lstStyle/>
          <a:p>
            <a:pPr marL="0" indent="0">
              <a:buNone/>
            </a:pPr>
            <a:r>
              <a:rPr lang="en-US" sz="2400" b="1" dirty="0">
                <a:solidFill>
                  <a:srgbClr val="1F4E78"/>
                </a:solidFill>
              </a:rPr>
              <a:t>Variable</a:t>
            </a:r>
            <a:endParaRPr lang="en-US" sz="1020" dirty="0"/>
          </a:p>
        </p:txBody>
      </p:sp>
      <p:sp>
        <p:nvSpPr>
          <p:cNvPr id="6" name="Text 4"/>
          <p:cNvSpPr/>
          <p:nvPr/>
        </p:nvSpPr>
        <p:spPr>
          <a:xfrm>
            <a:off x="2843784" y="1325880"/>
            <a:ext cx="2898648" cy="128016"/>
          </a:xfrm>
          <a:prstGeom prst="rect">
            <a:avLst/>
          </a:prstGeom>
          <a:noFill/>
          <a:ln/>
        </p:spPr>
        <p:txBody>
          <a:bodyPr wrap="square" lIns="0" tIns="0" rIns="0" bIns="0" rtlCol="0" anchor="ctr">
            <a:normAutofit/>
          </a:bodyPr>
          <a:lstStyle/>
          <a:p>
            <a:pPr marL="0" indent="0">
              <a:buNone/>
            </a:pPr>
            <a:r>
              <a:rPr lang="en-US" sz="2400" b="1" dirty="0">
                <a:solidFill>
                  <a:srgbClr val="1F4E78"/>
                </a:solidFill>
              </a:rPr>
              <a:t>Example</a:t>
            </a:r>
            <a:endParaRPr lang="en-US" sz="1020" dirty="0"/>
          </a:p>
        </p:txBody>
      </p:sp>
      <p:sp>
        <p:nvSpPr>
          <p:cNvPr id="7" name="Text 5"/>
          <p:cNvSpPr/>
          <p:nvPr/>
        </p:nvSpPr>
        <p:spPr>
          <a:xfrm>
            <a:off x="5815584" y="1325880"/>
            <a:ext cx="1755648" cy="128016"/>
          </a:xfrm>
          <a:prstGeom prst="rect">
            <a:avLst/>
          </a:prstGeom>
          <a:noFill/>
          <a:ln/>
        </p:spPr>
        <p:txBody>
          <a:bodyPr wrap="square" lIns="0" tIns="0" rIns="0" bIns="0" rtlCol="0" anchor="ctr">
            <a:normAutofit/>
          </a:bodyPr>
          <a:lstStyle/>
          <a:p>
            <a:pPr marL="0" indent="0">
              <a:buNone/>
            </a:pPr>
            <a:r>
              <a:rPr lang="en-US" sz="2400" b="1" dirty="0">
                <a:solidFill>
                  <a:srgbClr val="1F4E78"/>
                </a:solidFill>
              </a:rPr>
              <a:t>Level</a:t>
            </a:r>
            <a:endParaRPr lang="en-US" sz="1020" dirty="0"/>
          </a:p>
        </p:txBody>
      </p:sp>
      <p:sp>
        <p:nvSpPr>
          <p:cNvPr id="8" name="Text 6"/>
          <p:cNvSpPr/>
          <p:nvPr/>
        </p:nvSpPr>
        <p:spPr>
          <a:xfrm>
            <a:off x="7644384" y="1325880"/>
            <a:ext cx="3172968" cy="128016"/>
          </a:xfrm>
          <a:prstGeom prst="rect">
            <a:avLst/>
          </a:prstGeom>
          <a:noFill/>
          <a:ln/>
        </p:spPr>
        <p:txBody>
          <a:bodyPr wrap="square" lIns="0" tIns="0" rIns="0" bIns="0" rtlCol="0" anchor="ctr">
            <a:normAutofit/>
          </a:bodyPr>
          <a:lstStyle/>
          <a:p>
            <a:pPr marL="0" indent="0">
              <a:buNone/>
            </a:pPr>
            <a:r>
              <a:rPr lang="en-US" sz="2400" b="1" dirty="0">
                <a:solidFill>
                  <a:srgbClr val="1F4E78"/>
                </a:solidFill>
              </a:rPr>
              <a:t>Appropriate Summary</a:t>
            </a:r>
            <a:endParaRPr lang="en-US" sz="1020" dirty="0"/>
          </a:p>
        </p:txBody>
      </p:sp>
      <p:sp>
        <p:nvSpPr>
          <p:cNvPr id="9" name="Shape 7"/>
          <p:cNvSpPr/>
          <p:nvPr/>
        </p:nvSpPr>
        <p:spPr>
          <a:xfrm>
            <a:off x="786384" y="1581912"/>
            <a:ext cx="10104120" cy="0"/>
          </a:xfrm>
          <a:prstGeom prst="line">
            <a:avLst/>
          </a:prstGeom>
          <a:noFill/>
          <a:ln w="12700">
            <a:solidFill>
              <a:srgbClr val="D8ECFA"/>
            </a:solidFill>
            <a:prstDash val="solid"/>
          </a:ln>
        </p:spPr>
        <p:txBody>
          <a:bodyPr wrap="square"/>
          <a:lstStyle/>
          <a:p>
            <a:endParaRPr/>
          </a:p>
        </p:txBody>
      </p:sp>
      <p:sp>
        <p:nvSpPr>
          <p:cNvPr id="10" name="Text 8"/>
          <p:cNvSpPr/>
          <p:nvPr/>
        </p:nvSpPr>
        <p:spPr>
          <a:xfrm>
            <a:off x="786384" y="1819656"/>
            <a:ext cx="19842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Gender</a:t>
            </a:r>
            <a:endParaRPr lang="en-US" sz="1020" dirty="0"/>
          </a:p>
        </p:txBody>
      </p:sp>
      <p:sp>
        <p:nvSpPr>
          <p:cNvPr id="11" name="Text 9"/>
          <p:cNvSpPr/>
          <p:nvPr/>
        </p:nvSpPr>
        <p:spPr>
          <a:xfrm>
            <a:off x="2843784" y="1819656"/>
            <a:ext cx="28986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Male / Female</a:t>
            </a:r>
            <a:endParaRPr lang="en-US" sz="1020" dirty="0"/>
          </a:p>
        </p:txBody>
      </p:sp>
      <p:sp>
        <p:nvSpPr>
          <p:cNvPr id="12" name="Text 10"/>
          <p:cNvSpPr/>
          <p:nvPr/>
        </p:nvSpPr>
        <p:spPr>
          <a:xfrm>
            <a:off x="5815584" y="1819656"/>
            <a:ext cx="17556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Nominal</a:t>
            </a:r>
            <a:endParaRPr lang="en-US" sz="1020" dirty="0"/>
          </a:p>
        </p:txBody>
      </p:sp>
      <p:sp>
        <p:nvSpPr>
          <p:cNvPr id="13" name="Text 11"/>
          <p:cNvSpPr/>
          <p:nvPr/>
        </p:nvSpPr>
        <p:spPr>
          <a:xfrm>
            <a:off x="7644384" y="1819656"/>
            <a:ext cx="317296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Frequency, percentage</a:t>
            </a:r>
            <a:endParaRPr lang="en-US" sz="1020" dirty="0"/>
          </a:p>
        </p:txBody>
      </p:sp>
      <p:sp>
        <p:nvSpPr>
          <p:cNvPr id="14" name="Text 12"/>
          <p:cNvSpPr/>
          <p:nvPr/>
        </p:nvSpPr>
        <p:spPr>
          <a:xfrm>
            <a:off x="786384" y="2313432"/>
            <a:ext cx="19842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Education</a:t>
            </a:r>
            <a:endParaRPr lang="en-US" sz="1020" dirty="0"/>
          </a:p>
        </p:txBody>
      </p:sp>
      <p:sp>
        <p:nvSpPr>
          <p:cNvPr id="15" name="Text 13"/>
          <p:cNvSpPr/>
          <p:nvPr/>
        </p:nvSpPr>
        <p:spPr>
          <a:xfrm>
            <a:off x="2843784" y="2313432"/>
            <a:ext cx="28986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Diploma, Degree, Masters</a:t>
            </a:r>
            <a:endParaRPr lang="en-US" sz="1020" dirty="0"/>
          </a:p>
        </p:txBody>
      </p:sp>
      <p:sp>
        <p:nvSpPr>
          <p:cNvPr id="16" name="Text 14"/>
          <p:cNvSpPr/>
          <p:nvPr/>
        </p:nvSpPr>
        <p:spPr>
          <a:xfrm>
            <a:off x="5815584" y="2313432"/>
            <a:ext cx="17556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Ordinal</a:t>
            </a:r>
            <a:endParaRPr lang="en-US" sz="1020" dirty="0"/>
          </a:p>
        </p:txBody>
      </p:sp>
      <p:sp>
        <p:nvSpPr>
          <p:cNvPr id="17" name="Text 15"/>
          <p:cNvSpPr/>
          <p:nvPr/>
        </p:nvSpPr>
        <p:spPr>
          <a:xfrm>
            <a:off x="7644384" y="2313432"/>
            <a:ext cx="317296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Frequency, percentage</a:t>
            </a:r>
            <a:endParaRPr lang="en-US" sz="1020" dirty="0"/>
          </a:p>
        </p:txBody>
      </p:sp>
      <p:sp>
        <p:nvSpPr>
          <p:cNvPr id="18" name="Text 16"/>
          <p:cNvSpPr/>
          <p:nvPr/>
        </p:nvSpPr>
        <p:spPr>
          <a:xfrm>
            <a:off x="786384" y="2807208"/>
            <a:ext cx="19842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Professional qualification</a:t>
            </a:r>
            <a:endParaRPr lang="en-US" sz="1020" dirty="0"/>
          </a:p>
        </p:txBody>
      </p:sp>
      <p:sp>
        <p:nvSpPr>
          <p:cNvPr id="19" name="Text 17"/>
          <p:cNvSpPr/>
          <p:nvPr/>
        </p:nvSpPr>
        <p:spPr>
          <a:xfrm>
            <a:off x="2843784" y="2807208"/>
            <a:ext cx="28986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Yes / No</a:t>
            </a:r>
            <a:endParaRPr lang="en-US" sz="1020" dirty="0"/>
          </a:p>
        </p:txBody>
      </p:sp>
      <p:sp>
        <p:nvSpPr>
          <p:cNvPr id="20" name="Text 18"/>
          <p:cNvSpPr/>
          <p:nvPr/>
        </p:nvSpPr>
        <p:spPr>
          <a:xfrm>
            <a:off x="5815584" y="2807208"/>
            <a:ext cx="17556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Nominal</a:t>
            </a:r>
            <a:endParaRPr lang="en-US" sz="1020" dirty="0"/>
          </a:p>
        </p:txBody>
      </p:sp>
      <p:sp>
        <p:nvSpPr>
          <p:cNvPr id="21" name="Text 19"/>
          <p:cNvSpPr/>
          <p:nvPr/>
        </p:nvSpPr>
        <p:spPr>
          <a:xfrm>
            <a:off x="7644384" y="2807208"/>
            <a:ext cx="317296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Frequency, percentage</a:t>
            </a:r>
            <a:endParaRPr lang="en-US" sz="1020" dirty="0"/>
          </a:p>
        </p:txBody>
      </p:sp>
      <p:sp>
        <p:nvSpPr>
          <p:cNvPr id="22" name="Text 20"/>
          <p:cNvSpPr/>
          <p:nvPr/>
        </p:nvSpPr>
        <p:spPr>
          <a:xfrm>
            <a:off x="786384" y="3300984"/>
            <a:ext cx="19842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Age</a:t>
            </a:r>
            <a:endParaRPr lang="en-US" sz="1020" dirty="0"/>
          </a:p>
        </p:txBody>
      </p:sp>
      <p:sp>
        <p:nvSpPr>
          <p:cNvPr id="23" name="Text 21"/>
          <p:cNvSpPr/>
          <p:nvPr/>
        </p:nvSpPr>
        <p:spPr>
          <a:xfrm>
            <a:off x="2843784" y="3300984"/>
            <a:ext cx="28986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25, 34, 42</a:t>
            </a:r>
            <a:endParaRPr lang="en-US" sz="1020" dirty="0"/>
          </a:p>
        </p:txBody>
      </p:sp>
      <p:sp>
        <p:nvSpPr>
          <p:cNvPr id="24" name="Text 22"/>
          <p:cNvSpPr/>
          <p:nvPr/>
        </p:nvSpPr>
        <p:spPr>
          <a:xfrm>
            <a:off x="5815584" y="3300984"/>
            <a:ext cx="17556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Scale</a:t>
            </a:r>
            <a:endParaRPr lang="en-US" sz="1020" dirty="0"/>
          </a:p>
        </p:txBody>
      </p:sp>
      <p:sp>
        <p:nvSpPr>
          <p:cNvPr id="25" name="Text 23"/>
          <p:cNvSpPr/>
          <p:nvPr/>
        </p:nvSpPr>
        <p:spPr>
          <a:xfrm>
            <a:off x="7644384" y="3300984"/>
            <a:ext cx="317296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Mean, SD, min, max</a:t>
            </a:r>
            <a:endParaRPr lang="en-US" sz="1020" dirty="0"/>
          </a:p>
        </p:txBody>
      </p:sp>
      <p:sp>
        <p:nvSpPr>
          <p:cNvPr id="26" name="Text 24"/>
          <p:cNvSpPr/>
          <p:nvPr/>
        </p:nvSpPr>
        <p:spPr>
          <a:xfrm>
            <a:off x="786384" y="3794760"/>
            <a:ext cx="19842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Work experience</a:t>
            </a:r>
            <a:endParaRPr lang="en-US" sz="1020" dirty="0"/>
          </a:p>
        </p:txBody>
      </p:sp>
      <p:sp>
        <p:nvSpPr>
          <p:cNvPr id="27" name="Text 25"/>
          <p:cNvSpPr/>
          <p:nvPr/>
        </p:nvSpPr>
        <p:spPr>
          <a:xfrm>
            <a:off x="2843784" y="3794760"/>
            <a:ext cx="28986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Number of years</a:t>
            </a:r>
            <a:endParaRPr lang="en-US" sz="1020" dirty="0"/>
          </a:p>
        </p:txBody>
      </p:sp>
      <p:sp>
        <p:nvSpPr>
          <p:cNvPr id="28" name="Text 26"/>
          <p:cNvSpPr/>
          <p:nvPr/>
        </p:nvSpPr>
        <p:spPr>
          <a:xfrm>
            <a:off x="5815584" y="3794760"/>
            <a:ext cx="17556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Scale</a:t>
            </a:r>
            <a:endParaRPr lang="en-US" sz="1020" dirty="0"/>
          </a:p>
        </p:txBody>
      </p:sp>
      <p:sp>
        <p:nvSpPr>
          <p:cNvPr id="29" name="Text 27"/>
          <p:cNvSpPr/>
          <p:nvPr/>
        </p:nvSpPr>
        <p:spPr>
          <a:xfrm>
            <a:off x="7644384" y="3794760"/>
            <a:ext cx="317296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Mean, SD, min, max</a:t>
            </a:r>
            <a:endParaRPr lang="en-US" sz="1020" dirty="0"/>
          </a:p>
        </p:txBody>
      </p:sp>
      <p:sp>
        <p:nvSpPr>
          <p:cNvPr id="33" name="Shape 31"/>
          <p:cNvSpPr/>
          <p:nvPr/>
        </p:nvSpPr>
        <p:spPr>
          <a:xfrm>
            <a:off x="640080" y="5806440"/>
            <a:ext cx="10927080" cy="438912"/>
          </a:xfrm>
          <a:prstGeom prst="roundRect">
            <a:avLst>
              <a:gd name="adj" fmla="val 16667"/>
            </a:avLst>
          </a:prstGeom>
          <a:solidFill>
            <a:srgbClr val="FFFFFF"/>
          </a:solidFill>
          <a:ln w="7620">
            <a:solidFill>
              <a:srgbClr val="D8ECFA"/>
            </a:solidFill>
            <a:prstDash val="solid"/>
          </a:ln>
        </p:spPr>
        <p:txBody>
          <a:bodyPr wrap="square"/>
          <a:lstStyle/>
          <a:p>
            <a:endParaRPr/>
          </a:p>
        </p:txBody>
      </p:sp>
      <p:sp>
        <p:nvSpPr>
          <p:cNvPr id="34" name="Text 32"/>
          <p:cNvSpPr/>
          <p:nvPr/>
        </p:nvSpPr>
        <p:spPr>
          <a:xfrm>
            <a:off x="822960" y="5952744"/>
            <a:ext cx="10561320" cy="109728"/>
          </a:xfrm>
          <a:prstGeom prst="rect">
            <a:avLst/>
          </a:prstGeom>
          <a:noFill/>
          <a:ln/>
        </p:spPr>
        <p:txBody>
          <a:bodyPr wrap="square" lIns="0" tIns="0" rIns="0" bIns="0" rtlCol="0" anchor="ctr">
            <a:normAutofit/>
          </a:bodyPr>
          <a:lstStyle/>
          <a:p>
            <a:pPr marL="0" indent="0">
              <a:buNone/>
            </a:pPr>
            <a:r>
              <a:rPr lang="en-US" sz="2400" i="1" dirty="0">
                <a:solidFill>
                  <a:srgbClr val="1F4E78"/>
                </a:solidFill>
              </a:rPr>
              <a:t>Rule: categorical demographics → frequencies/percentages; scale demographics → mean, SD, min and max.</a:t>
            </a:r>
            <a:endParaRPr lang="en-US" sz="830" dirty="0"/>
          </a:p>
        </p:txBody>
      </p:sp>
      <p:sp>
        <p:nvSpPr>
          <p:cNvPr id="35" name="Slide Number Placeholder 0"/>
          <p:cNvSpPr>
            <a:spLocks noGrp="1"/>
          </p:cNvSpPr>
          <p:nvPr>
            <p:ph type="sldNum" sz="quarter" idx="4294967295"/>
          </p:nvPr>
        </p:nvSpPr>
        <p:spPr>
          <a:xfrm>
            <a:off x="11567160" y="6519672"/>
            <a:ext cx="800000" cy="300000"/>
          </a:xfrm>
          <a:prstGeom prst="rect">
            <a:avLst/>
          </a:prstGeom>
          <a:extLst>
            <a:ext uri="{C572A759-6A51-4108-AA02-DFA0A04FC94B}">
              <ma14:wrappingTextBoxFlag xmlns="" xmlns:ma14="http://schemas.microsoft.com/office/mac/drawingml/2011/main" val="0"/>
            </a:ext>
          </a:extLst>
        </p:spPr>
        <p:txBody>
          <a:bodyPr wrap="square"/>
          <a:lstStyle>
            <a:lvl1pPr>
              <a:defRPr sz="750">
                <a:solidFill>
                  <a:srgbClr val="617789"/>
                </a:solidFill>
                <a:latin typeface="Aptos"/>
                <a:ea typeface="Aptos"/>
                <a:cs typeface="Aptos"/>
              </a:defRPr>
            </a:lvl1pPr>
          </a:lstStyle>
          <a:p>
            <a:pPr algn="l"/>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21792" y="128016"/>
            <a:ext cx="8138160" cy="347472"/>
          </a:xfrm>
          <a:prstGeom prst="rect">
            <a:avLst/>
          </a:prstGeom>
          <a:noFill/>
          <a:ln/>
        </p:spPr>
        <p:txBody>
          <a:bodyPr wrap="square" lIns="0" tIns="0" rIns="0" bIns="0" rtlCol="0" anchor="ctr">
            <a:normAutofit fontScale="85000" lnSpcReduction="20000"/>
          </a:bodyPr>
          <a:lstStyle/>
          <a:p>
            <a:pPr marL="0" indent="0">
              <a:buNone/>
            </a:pPr>
            <a:r>
              <a:rPr lang="en-US" sz="3200" b="1" dirty="0">
                <a:solidFill>
                  <a:srgbClr val="17324D"/>
                </a:solidFill>
                <a:latin typeface="Aptos Display" pitchFamily="34" charset="0"/>
                <a:ea typeface="Aptos Display" pitchFamily="34" charset="-122"/>
                <a:cs typeface="Aptos Display" pitchFamily="34" charset="-120"/>
              </a:rPr>
              <a:t>SPSS Steps: Categorical Demographics</a:t>
            </a:r>
            <a:endParaRPr lang="en-US" sz="2300" dirty="0"/>
          </a:p>
        </p:txBody>
      </p:sp>
      <p:sp>
        <p:nvSpPr>
          <p:cNvPr id="3" name="Text 1"/>
          <p:cNvSpPr/>
          <p:nvPr/>
        </p:nvSpPr>
        <p:spPr>
          <a:xfrm>
            <a:off x="640080" y="786384"/>
            <a:ext cx="7955280" cy="219456"/>
          </a:xfrm>
          <a:prstGeom prst="rect">
            <a:avLst/>
          </a:prstGeom>
          <a:noFill/>
          <a:ln/>
        </p:spPr>
        <p:txBody>
          <a:bodyPr wrap="square" lIns="0" tIns="0" rIns="0" bIns="0" rtlCol="0" anchor="ctr">
            <a:normAutofit/>
          </a:bodyPr>
          <a:lstStyle/>
          <a:p>
            <a:pPr marL="0" indent="0">
              <a:buNone/>
            </a:pPr>
            <a:r>
              <a:rPr lang="en-US" sz="2400" dirty="0">
                <a:solidFill>
                  <a:srgbClr val="4E657A"/>
                </a:solidFill>
              </a:rPr>
              <a:t>Use Frequencies for gender, education, qualification, age group and similar variables.</a:t>
            </a:r>
            <a:endParaRPr lang="en-US" sz="950" dirty="0"/>
          </a:p>
        </p:txBody>
      </p:sp>
      <p:sp>
        <p:nvSpPr>
          <p:cNvPr id="4" name="Text 2"/>
          <p:cNvSpPr/>
          <p:nvPr/>
        </p:nvSpPr>
        <p:spPr>
          <a:xfrm>
            <a:off x="9784080" y="475488"/>
            <a:ext cx="1371600" cy="109728"/>
          </a:xfrm>
          <a:prstGeom prst="rect">
            <a:avLst/>
          </a:prstGeom>
          <a:noFill/>
          <a:ln/>
        </p:spPr>
        <p:txBody>
          <a:bodyPr wrap="square" lIns="0" tIns="0" rIns="0" bIns="0" rtlCol="0" anchor="ctr"/>
          <a:lstStyle/>
          <a:p>
            <a:pPr marL="0" indent="0" algn="r">
              <a:buNone/>
            </a:pPr>
            <a:endParaRPr lang="en-US" sz="730" dirty="0"/>
          </a:p>
        </p:txBody>
      </p:sp>
      <p:sp>
        <p:nvSpPr>
          <p:cNvPr id="5" name="Shape 3"/>
          <p:cNvSpPr/>
          <p:nvPr/>
        </p:nvSpPr>
        <p:spPr>
          <a:xfrm>
            <a:off x="658368" y="1298448"/>
            <a:ext cx="5303520" cy="3246120"/>
          </a:xfrm>
          <a:prstGeom prst="roundRect">
            <a:avLst>
              <a:gd name="adj" fmla="val 2535"/>
            </a:avLst>
          </a:prstGeom>
          <a:solidFill>
            <a:srgbClr val="F4FAFE"/>
          </a:solidFill>
          <a:ln w="8890">
            <a:solidFill>
              <a:srgbClr val="D8ECFA"/>
            </a:solidFill>
            <a:prstDash val="solid"/>
          </a:ln>
        </p:spPr>
        <p:txBody>
          <a:bodyPr wrap="square"/>
          <a:lstStyle/>
          <a:p>
            <a:endParaRPr/>
          </a:p>
        </p:txBody>
      </p:sp>
      <p:sp>
        <p:nvSpPr>
          <p:cNvPr id="6" name="Text 4"/>
          <p:cNvSpPr/>
          <p:nvPr/>
        </p:nvSpPr>
        <p:spPr>
          <a:xfrm>
            <a:off x="859536" y="1435608"/>
            <a:ext cx="4901184" cy="182880"/>
          </a:xfrm>
          <a:prstGeom prst="rect">
            <a:avLst/>
          </a:prstGeom>
          <a:noFill/>
          <a:ln/>
        </p:spPr>
        <p:txBody>
          <a:bodyPr wrap="square" lIns="0" tIns="0" rIns="0" bIns="0" rtlCol="0" anchor="ctr">
            <a:normAutofit/>
          </a:bodyPr>
          <a:lstStyle/>
          <a:p>
            <a:pPr marL="0" indent="0">
              <a:buNone/>
            </a:pPr>
            <a:r>
              <a:rPr lang="en-US" sz="2400" b="1" dirty="0">
                <a:solidFill>
                  <a:srgbClr val="17324D"/>
                </a:solidFill>
              </a:rPr>
              <a:t>Procedure</a:t>
            </a:r>
            <a:endParaRPr lang="en-US" sz="1200" dirty="0"/>
          </a:p>
        </p:txBody>
      </p:sp>
      <p:sp>
        <p:nvSpPr>
          <p:cNvPr id="7" name="Text 5"/>
          <p:cNvSpPr/>
          <p:nvPr/>
        </p:nvSpPr>
        <p:spPr>
          <a:xfrm>
            <a:off x="859536" y="1773936"/>
            <a:ext cx="4901184" cy="2606040"/>
          </a:xfrm>
          <a:prstGeom prst="rect">
            <a:avLst/>
          </a:prstGeom>
          <a:noFill/>
          <a:ln/>
        </p:spPr>
        <p:txBody>
          <a:bodyPr wrap="square" lIns="127" tIns="127" rIns="127" bIns="127" rtlCol="0" anchor="ctr">
            <a:normAutofit/>
          </a:bodyPr>
          <a:lstStyle/>
          <a:p>
            <a:r>
              <a:rPr lang="en-US" sz="2400" dirty="0">
                <a:solidFill>
                  <a:srgbClr val="4E657A"/>
                </a:solidFill>
              </a:rPr>
              <a:t>Analyze → Descriptive Statistics → Frequencies</a:t>
            </a:r>
            <a:endParaRPr lang="en-US" sz="1020" dirty="0"/>
          </a:p>
          <a:p>
            <a:r>
              <a:rPr lang="en-US" sz="2400" dirty="0">
                <a:solidFill>
                  <a:srgbClr val="4E657A"/>
                </a:solidFill>
              </a:rPr>
              <a:t>Move demographic variables into the Variables box</a:t>
            </a:r>
            <a:endParaRPr lang="en-US" sz="1020" dirty="0"/>
          </a:p>
          <a:p>
            <a:r>
              <a:rPr lang="en-US" sz="2400" dirty="0">
                <a:solidFill>
                  <a:srgbClr val="4E657A"/>
                </a:solidFill>
              </a:rPr>
              <a:t>Click Charts if bar charts or pie charts are required</a:t>
            </a:r>
            <a:endParaRPr lang="en-US" sz="1020" dirty="0"/>
          </a:p>
          <a:p>
            <a:r>
              <a:rPr lang="en-US" sz="2400" dirty="0">
                <a:solidFill>
                  <a:srgbClr val="4E657A"/>
                </a:solidFill>
              </a:rPr>
              <a:t>Click OK to generate frequency tables</a:t>
            </a:r>
            <a:endParaRPr lang="en-US" sz="1020" dirty="0"/>
          </a:p>
        </p:txBody>
      </p:sp>
      <p:sp>
        <p:nvSpPr>
          <p:cNvPr id="8" name="Shape 6"/>
          <p:cNvSpPr/>
          <p:nvPr/>
        </p:nvSpPr>
        <p:spPr>
          <a:xfrm>
            <a:off x="6263640" y="1298448"/>
            <a:ext cx="5303520" cy="3246120"/>
          </a:xfrm>
          <a:prstGeom prst="roundRect">
            <a:avLst>
              <a:gd name="adj" fmla="val 2535"/>
            </a:avLst>
          </a:prstGeom>
          <a:solidFill>
            <a:srgbClr val="F3FBF8"/>
          </a:solidFill>
          <a:ln w="8890">
            <a:solidFill>
              <a:srgbClr val="D8ECFA"/>
            </a:solidFill>
            <a:prstDash val="solid"/>
          </a:ln>
        </p:spPr>
        <p:txBody>
          <a:bodyPr wrap="square"/>
          <a:lstStyle/>
          <a:p>
            <a:endParaRPr/>
          </a:p>
        </p:txBody>
      </p:sp>
      <p:sp>
        <p:nvSpPr>
          <p:cNvPr id="9" name="Text 7"/>
          <p:cNvSpPr/>
          <p:nvPr/>
        </p:nvSpPr>
        <p:spPr>
          <a:xfrm>
            <a:off x="6464808" y="1435608"/>
            <a:ext cx="4901184" cy="182880"/>
          </a:xfrm>
          <a:prstGeom prst="rect">
            <a:avLst/>
          </a:prstGeom>
          <a:noFill/>
          <a:ln/>
        </p:spPr>
        <p:txBody>
          <a:bodyPr wrap="square" lIns="0" tIns="0" rIns="0" bIns="0" rtlCol="0" anchor="ctr">
            <a:normAutofit/>
          </a:bodyPr>
          <a:lstStyle/>
          <a:p>
            <a:pPr marL="0" indent="0">
              <a:buNone/>
            </a:pPr>
            <a:r>
              <a:rPr lang="en-US" sz="2400" b="1" dirty="0">
                <a:solidFill>
                  <a:srgbClr val="17324D"/>
                </a:solidFill>
              </a:rPr>
              <a:t>Output to Read</a:t>
            </a:r>
            <a:endParaRPr lang="en-US" sz="1200" dirty="0"/>
          </a:p>
        </p:txBody>
      </p:sp>
      <p:sp>
        <p:nvSpPr>
          <p:cNvPr id="10" name="Text 8"/>
          <p:cNvSpPr/>
          <p:nvPr/>
        </p:nvSpPr>
        <p:spPr>
          <a:xfrm>
            <a:off x="6464808" y="1773936"/>
            <a:ext cx="4901184" cy="2606040"/>
          </a:xfrm>
          <a:prstGeom prst="rect">
            <a:avLst/>
          </a:prstGeom>
          <a:noFill/>
          <a:ln/>
        </p:spPr>
        <p:txBody>
          <a:bodyPr wrap="square" lIns="127" tIns="127" rIns="127" bIns="127" rtlCol="0" anchor="ctr">
            <a:normAutofit/>
          </a:bodyPr>
          <a:lstStyle/>
          <a:p>
            <a:r>
              <a:rPr lang="en-US" sz="2400" dirty="0">
                <a:solidFill>
                  <a:srgbClr val="4E657A"/>
                </a:solidFill>
              </a:rPr>
              <a:t>Frequency: number of respondents in each category</a:t>
            </a:r>
            <a:endParaRPr lang="en-US" sz="1020" dirty="0"/>
          </a:p>
          <a:p>
            <a:r>
              <a:rPr lang="en-US" sz="2400" dirty="0">
                <a:solidFill>
                  <a:srgbClr val="4E657A"/>
                </a:solidFill>
              </a:rPr>
              <a:t>Percent: percentage based on all cases</a:t>
            </a:r>
            <a:endParaRPr lang="en-US" sz="1020" dirty="0"/>
          </a:p>
          <a:p>
            <a:r>
              <a:rPr lang="en-US" sz="2400" dirty="0">
                <a:solidFill>
                  <a:srgbClr val="4E657A"/>
                </a:solidFill>
              </a:rPr>
              <a:t>Valid Percent: percentage after excluding missing cases</a:t>
            </a:r>
            <a:endParaRPr lang="en-US" sz="1020" dirty="0"/>
          </a:p>
          <a:p>
            <a:r>
              <a:rPr lang="en-US" sz="2400" dirty="0">
                <a:solidFill>
                  <a:srgbClr val="4E657A"/>
                </a:solidFill>
              </a:rPr>
              <a:t>Cumulative Percent: progressive percentage for ordered categories</a:t>
            </a:r>
            <a:endParaRPr lang="en-US" sz="1020" dirty="0"/>
          </a:p>
        </p:txBody>
      </p:sp>
      <p:sp>
        <p:nvSpPr>
          <p:cNvPr id="25" name="Slide Number Placeholder 0"/>
          <p:cNvSpPr>
            <a:spLocks noGrp="1"/>
          </p:cNvSpPr>
          <p:nvPr>
            <p:ph type="sldNum" sz="quarter" idx="4294967295"/>
          </p:nvPr>
        </p:nvSpPr>
        <p:spPr>
          <a:xfrm>
            <a:off x="11567160" y="6519672"/>
            <a:ext cx="800000" cy="300000"/>
          </a:xfrm>
          <a:prstGeom prst="rect">
            <a:avLst/>
          </a:prstGeom>
          <a:extLst>
            <a:ext uri="{C572A759-6A51-4108-AA02-DFA0A04FC94B}">
              <ma14:wrappingTextBoxFlag xmlns="" xmlns:ma14="http://schemas.microsoft.com/office/mac/drawingml/2011/main" val="0"/>
            </a:ext>
          </a:extLst>
        </p:spPr>
        <p:txBody>
          <a:bodyPr wrap="square"/>
          <a:lstStyle>
            <a:lvl1pPr>
              <a:defRPr sz="750">
                <a:solidFill>
                  <a:srgbClr val="617789"/>
                </a:solidFill>
                <a:latin typeface="Aptos"/>
                <a:ea typeface="Aptos"/>
                <a:cs typeface="Aptos"/>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76040"/>
            <a:ext cx="8138160" cy="347472"/>
          </a:xfrm>
          <a:prstGeom prst="rect">
            <a:avLst/>
          </a:prstGeom>
          <a:noFill/>
          <a:ln/>
        </p:spPr>
        <p:txBody>
          <a:bodyPr wrap="square" lIns="0" tIns="0" rIns="0" bIns="0" rtlCol="0" anchor="ctr">
            <a:normAutofit fontScale="85000" lnSpcReduction="20000"/>
          </a:bodyPr>
          <a:lstStyle/>
          <a:p>
            <a:pPr marL="0" indent="0">
              <a:buNone/>
            </a:pPr>
            <a:r>
              <a:rPr lang="en-US" sz="3200" b="1" dirty="0">
                <a:solidFill>
                  <a:srgbClr val="17324D"/>
                </a:solidFill>
                <a:latin typeface="Aptos Display" pitchFamily="34" charset="0"/>
                <a:ea typeface="Aptos Display" pitchFamily="34" charset="-122"/>
                <a:cs typeface="Aptos Display" pitchFamily="34" charset="-120"/>
              </a:rPr>
              <a:t>Writing Demographic Results</a:t>
            </a:r>
            <a:endParaRPr lang="en-US" sz="2300" dirty="0"/>
          </a:p>
        </p:txBody>
      </p:sp>
      <p:sp>
        <p:nvSpPr>
          <p:cNvPr id="3" name="Text 1"/>
          <p:cNvSpPr/>
          <p:nvPr/>
        </p:nvSpPr>
        <p:spPr>
          <a:xfrm>
            <a:off x="640080" y="786384"/>
            <a:ext cx="7955280" cy="219456"/>
          </a:xfrm>
          <a:prstGeom prst="rect">
            <a:avLst/>
          </a:prstGeom>
          <a:noFill/>
          <a:ln/>
        </p:spPr>
        <p:txBody>
          <a:bodyPr wrap="square" lIns="0" tIns="0" rIns="0" bIns="0" rtlCol="0" anchor="ctr">
            <a:normAutofit/>
          </a:bodyPr>
          <a:lstStyle/>
          <a:p>
            <a:pPr marL="0" indent="0">
              <a:buNone/>
            </a:pPr>
            <a:r>
              <a:rPr lang="en-US" sz="2400" dirty="0">
                <a:solidFill>
                  <a:srgbClr val="4E657A"/>
                </a:solidFill>
              </a:rPr>
              <a:t>Move from SPSS output to a clean Chapter Four table and paragraph.</a:t>
            </a:r>
            <a:endParaRPr lang="en-US" sz="950" dirty="0"/>
          </a:p>
        </p:txBody>
      </p:sp>
      <p:sp>
        <p:nvSpPr>
          <p:cNvPr id="4" name="Text 2"/>
          <p:cNvSpPr/>
          <p:nvPr/>
        </p:nvSpPr>
        <p:spPr>
          <a:xfrm>
            <a:off x="9784080" y="475488"/>
            <a:ext cx="1371600" cy="109728"/>
          </a:xfrm>
          <a:prstGeom prst="rect">
            <a:avLst/>
          </a:prstGeom>
          <a:noFill/>
          <a:ln/>
        </p:spPr>
        <p:txBody>
          <a:bodyPr wrap="square" lIns="0" tIns="0" rIns="0" bIns="0" rtlCol="0" anchor="ctr"/>
          <a:lstStyle/>
          <a:p>
            <a:pPr marL="0" indent="0" algn="r">
              <a:buNone/>
            </a:pPr>
            <a:endParaRPr lang="en-US" sz="730" dirty="0"/>
          </a:p>
        </p:txBody>
      </p:sp>
      <p:sp>
        <p:nvSpPr>
          <p:cNvPr id="5" name="Text 3"/>
          <p:cNvSpPr/>
          <p:nvPr/>
        </p:nvSpPr>
        <p:spPr>
          <a:xfrm>
            <a:off x="822960" y="1325880"/>
            <a:ext cx="1938528" cy="128016"/>
          </a:xfrm>
          <a:prstGeom prst="rect">
            <a:avLst/>
          </a:prstGeom>
          <a:noFill/>
          <a:ln/>
        </p:spPr>
        <p:txBody>
          <a:bodyPr wrap="square" lIns="0" tIns="0" rIns="0" bIns="0" rtlCol="0" anchor="ctr">
            <a:normAutofit/>
          </a:bodyPr>
          <a:lstStyle/>
          <a:p>
            <a:pPr marL="0" indent="0">
              <a:buNone/>
            </a:pPr>
            <a:r>
              <a:rPr lang="en-US" sz="2400" b="1" dirty="0">
                <a:solidFill>
                  <a:srgbClr val="1F4E78"/>
                </a:solidFill>
              </a:rPr>
              <a:t>Gender</a:t>
            </a:r>
            <a:endParaRPr lang="en-US" sz="1050" dirty="0"/>
          </a:p>
        </p:txBody>
      </p:sp>
      <p:sp>
        <p:nvSpPr>
          <p:cNvPr id="6" name="Text 4"/>
          <p:cNvSpPr/>
          <p:nvPr/>
        </p:nvSpPr>
        <p:spPr>
          <a:xfrm>
            <a:off x="2834640" y="1325880"/>
            <a:ext cx="1435608" cy="128016"/>
          </a:xfrm>
          <a:prstGeom prst="rect">
            <a:avLst/>
          </a:prstGeom>
          <a:noFill/>
          <a:ln/>
        </p:spPr>
        <p:txBody>
          <a:bodyPr wrap="square" lIns="0" tIns="0" rIns="0" bIns="0" rtlCol="0" anchor="ctr">
            <a:normAutofit/>
          </a:bodyPr>
          <a:lstStyle/>
          <a:p>
            <a:pPr marL="0" indent="0">
              <a:buNone/>
            </a:pPr>
            <a:r>
              <a:rPr lang="en-US" sz="2400" b="1" dirty="0">
                <a:solidFill>
                  <a:srgbClr val="1F4E78"/>
                </a:solidFill>
              </a:rPr>
              <a:t>Frequency</a:t>
            </a:r>
            <a:endParaRPr lang="en-US" sz="1050" dirty="0"/>
          </a:p>
        </p:txBody>
      </p:sp>
      <p:sp>
        <p:nvSpPr>
          <p:cNvPr id="7" name="Text 5"/>
          <p:cNvSpPr/>
          <p:nvPr/>
        </p:nvSpPr>
        <p:spPr>
          <a:xfrm>
            <a:off x="4343400" y="1325880"/>
            <a:ext cx="1664208" cy="128016"/>
          </a:xfrm>
          <a:prstGeom prst="rect">
            <a:avLst/>
          </a:prstGeom>
          <a:noFill/>
          <a:ln/>
        </p:spPr>
        <p:txBody>
          <a:bodyPr wrap="square" lIns="0" tIns="0" rIns="0" bIns="0" rtlCol="0" anchor="ctr">
            <a:normAutofit/>
          </a:bodyPr>
          <a:lstStyle/>
          <a:p>
            <a:pPr marL="0" indent="0">
              <a:buNone/>
            </a:pPr>
            <a:r>
              <a:rPr lang="en-US" sz="2400" b="1" dirty="0">
                <a:solidFill>
                  <a:srgbClr val="1F4E78"/>
                </a:solidFill>
              </a:rPr>
              <a:t>Percentage</a:t>
            </a:r>
            <a:endParaRPr lang="en-US" sz="1050" dirty="0"/>
          </a:p>
        </p:txBody>
      </p:sp>
      <p:sp>
        <p:nvSpPr>
          <p:cNvPr id="8" name="Shape 6"/>
          <p:cNvSpPr/>
          <p:nvPr/>
        </p:nvSpPr>
        <p:spPr>
          <a:xfrm>
            <a:off x="822960" y="1581912"/>
            <a:ext cx="5257800" cy="0"/>
          </a:xfrm>
          <a:prstGeom prst="line">
            <a:avLst/>
          </a:prstGeom>
          <a:noFill/>
          <a:ln w="12700">
            <a:solidFill>
              <a:srgbClr val="D8ECFA"/>
            </a:solidFill>
            <a:prstDash val="solid"/>
          </a:ln>
        </p:spPr>
        <p:txBody>
          <a:bodyPr wrap="square"/>
          <a:lstStyle/>
          <a:p>
            <a:endParaRPr/>
          </a:p>
        </p:txBody>
      </p:sp>
      <p:sp>
        <p:nvSpPr>
          <p:cNvPr id="9" name="Text 7"/>
          <p:cNvSpPr/>
          <p:nvPr/>
        </p:nvSpPr>
        <p:spPr>
          <a:xfrm>
            <a:off x="822960" y="1801368"/>
            <a:ext cx="193852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Male</a:t>
            </a:r>
            <a:endParaRPr lang="en-US" sz="1050" dirty="0"/>
          </a:p>
        </p:txBody>
      </p:sp>
      <p:sp>
        <p:nvSpPr>
          <p:cNvPr id="10" name="Text 8"/>
          <p:cNvSpPr/>
          <p:nvPr/>
        </p:nvSpPr>
        <p:spPr>
          <a:xfrm>
            <a:off x="2834640" y="1801368"/>
            <a:ext cx="143560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72</a:t>
            </a:r>
            <a:endParaRPr lang="en-US" sz="1050" dirty="0"/>
          </a:p>
        </p:txBody>
      </p:sp>
      <p:sp>
        <p:nvSpPr>
          <p:cNvPr id="11" name="Text 9"/>
          <p:cNvSpPr/>
          <p:nvPr/>
        </p:nvSpPr>
        <p:spPr>
          <a:xfrm>
            <a:off x="4343400" y="1801368"/>
            <a:ext cx="166420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60.0</a:t>
            </a:r>
            <a:endParaRPr lang="en-US" sz="1050" dirty="0"/>
          </a:p>
        </p:txBody>
      </p:sp>
      <p:sp>
        <p:nvSpPr>
          <p:cNvPr id="12" name="Text 10"/>
          <p:cNvSpPr/>
          <p:nvPr/>
        </p:nvSpPr>
        <p:spPr>
          <a:xfrm>
            <a:off x="822960" y="2276856"/>
            <a:ext cx="193852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Female</a:t>
            </a:r>
            <a:endParaRPr lang="en-US" sz="1050" dirty="0"/>
          </a:p>
        </p:txBody>
      </p:sp>
      <p:sp>
        <p:nvSpPr>
          <p:cNvPr id="13" name="Text 11"/>
          <p:cNvSpPr/>
          <p:nvPr/>
        </p:nvSpPr>
        <p:spPr>
          <a:xfrm>
            <a:off x="2834640" y="2276856"/>
            <a:ext cx="143560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48</a:t>
            </a:r>
            <a:endParaRPr lang="en-US" sz="1050" dirty="0"/>
          </a:p>
        </p:txBody>
      </p:sp>
      <p:sp>
        <p:nvSpPr>
          <p:cNvPr id="14" name="Text 12"/>
          <p:cNvSpPr/>
          <p:nvPr/>
        </p:nvSpPr>
        <p:spPr>
          <a:xfrm>
            <a:off x="4343400" y="2276856"/>
            <a:ext cx="166420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40.0</a:t>
            </a:r>
            <a:endParaRPr lang="en-US" sz="1050" dirty="0"/>
          </a:p>
        </p:txBody>
      </p:sp>
      <p:sp>
        <p:nvSpPr>
          <p:cNvPr id="15" name="Text 13"/>
          <p:cNvSpPr/>
          <p:nvPr/>
        </p:nvSpPr>
        <p:spPr>
          <a:xfrm>
            <a:off x="822960" y="2752344"/>
            <a:ext cx="193852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Total</a:t>
            </a:r>
            <a:endParaRPr lang="en-US" sz="1050" dirty="0"/>
          </a:p>
        </p:txBody>
      </p:sp>
      <p:sp>
        <p:nvSpPr>
          <p:cNvPr id="16" name="Text 14"/>
          <p:cNvSpPr/>
          <p:nvPr/>
        </p:nvSpPr>
        <p:spPr>
          <a:xfrm>
            <a:off x="2834640" y="2752344"/>
            <a:ext cx="143560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120</a:t>
            </a:r>
            <a:endParaRPr lang="en-US" sz="1050" dirty="0"/>
          </a:p>
        </p:txBody>
      </p:sp>
      <p:sp>
        <p:nvSpPr>
          <p:cNvPr id="17" name="Text 15"/>
          <p:cNvSpPr/>
          <p:nvPr/>
        </p:nvSpPr>
        <p:spPr>
          <a:xfrm>
            <a:off x="4343400" y="2752344"/>
            <a:ext cx="166420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100.0</a:t>
            </a:r>
            <a:endParaRPr lang="en-US" sz="1050" dirty="0"/>
          </a:p>
        </p:txBody>
      </p:sp>
      <p:sp>
        <p:nvSpPr>
          <p:cNvPr id="18" name="Shape 16"/>
          <p:cNvSpPr/>
          <p:nvPr/>
        </p:nvSpPr>
        <p:spPr>
          <a:xfrm>
            <a:off x="6446520" y="1261872"/>
            <a:ext cx="4800600" cy="2057400"/>
          </a:xfrm>
          <a:prstGeom prst="roundRect">
            <a:avLst>
              <a:gd name="adj" fmla="val 4000"/>
            </a:avLst>
          </a:prstGeom>
          <a:solidFill>
            <a:srgbClr val="F4FAFE"/>
          </a:solidFill>
          <a:ln w="8890">
            <a:solidFill>
              <a:srgbClr val="D8ECFA"/>
            </a:solidFill>
            <a:prstDash val="solid"/>
          </a:ln>
        </p:spPr>
        <p:txBody>
          <a:bodyPr wrap="square"/>
          <a:lstStyle/>
          <a:p>
            <a:endParaRPr/>
          </a:p>
        </p:txBody>
      </p:sp>
      <p:sp>
        <p:nvSpPr>
          <p:cNvPr id="19" name="Text 17"/>
          <p:cNvSpPr/>
          <p:nvPr/>
        </p:nvSpPr>
        <p:spPr>
          <a:xfrm>
            <a:off x="6647688" y="1399032"/>
            <a:ext cx="4398264" cy="182880"/>
          </a:xfrm>
          <a:prstGeom prst="rect">
            <a:avLst/>
          </a:prstGeom>
          <a:noFill/>
          <a:ln/>
        </p:spPr>
        <p:txBody>
          <a:bodyPr wrap="square" lIns="0" tIns="0" rIns="0" bIns="0" rtlCol="0" anchor="ctr">
            <a:normAutofit/>
          </a:bodyPr>
          <a:lstStyle/>
          <a:p>
            <a:pPr marL="0" indent="0">
              <a:buNone/>
            </a:pPr>
            <a:r>
              <a:rPr lang="en-US" sz="2400" b="1" dirty="0">
                <a:solidFill>
                  <a:srgbClr val="17324D"/>
                </a:solidFill>
              </a:rPr>
              <a:t>Sample Interpretation</a:t>
            </a:r>
            <a:endParaRPr lang="en-US" sz="1200" dirty="0"/>
          </a:p>
        </p:txBody>
      </p:sp>
      <p:sp>
        <p:nvSpPr>
          <p:cNvPr id="20" name="Text 18"/>
          <p:cNvSpPr/>
          <p:nvPr/>
        </p:nvSpPr>
        <p:spPr>
          <a:xfrm>
            <a:off x="6678168" y="1984248"/>
            <a:ext cx="4398264" cy="1417320"/>
          </a:xfrm>
          <a:prstGeom prst="rect">
            <a:avLst/>
          </a:prstGeom>
          <a:noFill/>
          <a:ln/>
        </p:spPr>
        <p:txBody>
          <a:bodyPr wrap="square" lIns="127" tIns="127" rIns="127" bIns="127" rtlCol="0" anchor="ctr">
            <a:noAutofit/>
          </a:bodyPr>
          <a:lstStyle/>
          <a:p>
            <a:r>
              <a:rPr lang="en-US" sz="2000" dirty="0">
                <a:solidFill>
                  <a:srgbClr val="4E657A"/>
                </a:solidFill>
              </a:rPr>
              <a:t>The findings indicate that 72 respondents, representing 60.0%, were male, while 48 respondents, representing 40.0%, were female. This shows that both male and female respondents participated in the study, although males constituted the larger proportion of the sample.</a:t>
            </a:r>
            <a:endParaRPr lang="en-US" sz="2000" dirty="0"/>
          </a:p>
        </p:txBody>
      </p:sp>
      <p:sp>
        <p:nvSpPr>
          <p:cNvPr id="21" name="Shape 19"/>
          <p:cNvSpPr/>
          <p:nvPr/>
        </p:nvSpPr>
        <p:spPr>
          <a:xfrm>
            <a:off x="891540" y="4309230"/>
            <a:ext cx="10424160" cy="841248"/>
          </a:xfrm>
          <a:prstGeom prst="roundRect">
            <a:avLst>
              <a:gd name="adj" fmla="val 9783"/>
            </a:avLst>
          </a:prstGeom>
          <a:solidFill>
            <a:srgbClr val="FFFDF7"/>
          </a:solidFill>
          <a:ln w="8890">
            <a:solidFill>
              <a:srgbClr val="D8ECFA"/>
            </a:solidFill>
            <a:prstDash val="solid"/>
          </a:ln>
        </p:spPr>
        <p:txBody>
          <a:bodyPr wrap="square"/>
          <a:lstStyle/>
          <a:p>
            <a:endParaRPr/>
          </a:p>
        </p:txBody>
      </p:sp>
      <p:sp>
        <p:nvSpPr>
          <p:cNvPr id="22" name="Text 20"/>
          <p:cNvSpPr/>
          <p:nvPr/>
        </p:nvSpPr>
        <p:spPr>
          <a:xfrm>
            <a:off x="1293876" y="4096512"/>
            <a:ext cx="10021824" cy="182880"/>
          </a:xfrm>
          <a:prstGeom prst="rect">
            <a:avLst/>
          </a:prstGeom>
          <a:noFill/>
          <a:ln/>
        </p:spPr>
        <p:txBody>
          <a:bodyPr wrap="square" lIns="0" tIns="0" rIns="0" bIns="0" rtlCol="0" anchor="ctr">
            <a:noAutofit/>
          </a:bodyPr>
          <a:lstStyle/>
          <a:p>
            <a:pPr marL="0" indent="0">
              <a:buNone/>
            </a:pPr>
            <a:r>
              <a:rPr lang="en-US" sz="2400" b="1" dirty="0">
                <a:solidFill>
                  <a:srgbClr val="17324D"/>
                </a:solidFill>
              </a:rPr>
              <a:t>Avoid This</a:t>
            </a:r>
            <a:endParaRPr lang="en-US" sz="2400" dirty="0"/>
          </a:p>
        </p:txBody>
      </p:sp>
      <p:sp>
        <p:nvSpPr>
          <p:cNvPr id="23" name="Text 21"/>
          <p:cNvSpPr/>
          <p:nvPr/>
        </p:nvSpPr>
        <p:spPr>
          <a:xfrm>
            <a:off x="1024128" y="4544568"/>
            <a:ext cx="10021824" cy="201168"/>
          </a:xfrm>
          <a:prstGeom prst="rect">
            <a:avLst/>
          </a:prstGeom>
          <a:noFill/>
          <a:ln/>
        </p:spPr>
        <p:txBody>
          <a:bodyPr wrap="square" lIns="127" tIns="127" rIns="127" bIns="127" rtlCol="0" anchor="ctr">
            <a:normAutofit/>
          </a:bodyPr>
          <a:lstStyle/>
          <a:p>
            <a:r>
              <a:rPr lang="en-US" sz="2400" dirty="0">
                <a:solidFill>
                  <a:srgbClr val="4E657A"/>
                </a:solidFill>
              </a:rPr>
              <a:t>Do not conclude that gender significantly influenced the dependent variable unless you have run an inferential test such as chi-square, t-test or regression.</a:t>
            </a:r>
            <a:endParaRPr lang="en-US" sz="1020" dirty="0"/>
          </a:p>
        </p:txBody>
      </p:sp>
      <p:sp>
        <p:nvSpPr>
          <p:cNvPr id="24" name="Shape 22"/>
          <p:cNvSpPr/>
          <p:nvPr/>
        </p:nvSpPr>
        <p:spPr>
          <a:xfrm>
            <a:off x="640080" y="5806440"/>
            <a:ext cx="10927080" cy="438912"/>
          </a:xfrm>
          <a:prstGeom prst="roundRect">
            <a:avLst>
              <a:gd name="adj" fmla="val 16667"/>
            </a:avLst>
          </a:prstGeom>
          <a:solidFill>
            <a:srgbClr val="FFFFFF"/>
          </a:solidFill>
          <a:ln w="7620">
            <a:solidFill>
              <a:srgbClr val="D8ECFA"/>
            </a:solidFill>
            <a:prstDash val="solid"/>
          </a:ln>
        </p:spPr>
        <p:txBody>
          <a:bodyPr wrap="square"/>
          <a:lstStyle/>
          <a:p>
            <a:endParaRPr/>
          </a:p>
        </p:txBody>
      </p:sp>
      <p:sp>
        <p:nvSpPr>
          <p:cNvPr id="25" name="Text 23"/>
          <p:cNvSpPr/>
          <p:nvPr/>
        </p:nvSpPr>
        <p:spPr>
          <a:xfrm>
            <a:off x="822960" y="5952744"/>
            <a:ext cx="10561320" cy="109728"/>
          </a:xfrm>
          <a:prstGeom prst="rect">
            <a:avLst/>
          </a:prstGeom>
          <a:noFill/>
          <a:ln/>
        </p:spPr>
        <p:txBody>
          <a:bodyPr wrap="square" lIns="0" tIns="0" rIns="0" bIns="0" rtlCol="0" anchor="ctr">
            <a:normAutofit/>
          </a:bodyPr>
          <a:lstStyle/>
          <a:p>
            <a:pPr marL="0" indent="0">
              <a:buNone/>
            </a:pPr>
            <a:r>
              <a:rPr lang="en-US" sz="2400" i="1" dirty="0">
                <a:solidFill>
                  <a:srgbClr val="1F4E78"/>
                </a:solidFill>
              </a:rPr>
              <a:t>Demographic interpretation should remain descriptive and factual.</a:t>
            </a:r>
            <a:endParaRPr lang="en-US" sz="830" dirty="0"/>
          </a:p>
        </p:txBody>
      </p:sp>
      <p:sp>
        <p:nvSpPr>
          <p:cNvPr id="26" name="Slide Number Placeholder 0"/>
          <p:cNvSpPr>
            <a:spLocks noGrp="1"/>
          </p:cNvSpPr>
          <p:nvPr>
            <p:ph type="sldNum" sz="quarter" idx="4294967295"/>
          </p:nvPr>
        </p:nvSpPr>
        <p:spPr>
          <a:xfrm>
            <a:off x="11567160" y="6519672"/>
            <a:ext cx="800000" cy="300000"/>
          </a:xfrm>
          <a:prstGeom prst="rect">
            <a:avLst/>
          </a:prstGeom>
          <a:extLst>
            <a:ext uri="{C572A759-6A51-4108-AA02-DFA0A04FC94B}">
              <ma14:wrappingTextBoxFlag xmlns="" xmlns:ma14="http://schemas.microsoft.com/office/mac/drawingml/2011/main" val="0"/>
            </a:ext>
          </a:extLst>
        </p:spPr>
        <p:txBody>
          <a:bodyPr wrap="square"/>
          <a:lstStyle>
            <a:lvl1pPr>
              <a:defRPr sz="750">
                <a:solidFill>
                  <a:srgbClr val="617789"/>
                </a:solidFill>
                <a:latin typeface="Aptos"/>
                <a:ea typeface="Aptos"/>
                <a:cs typeface="Aptos"/>
              </a:defRPr>
            </a:lvl1pPr>
          </a:lstStyle>
          <a:p>
            <a:pPr algn="l"/>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21792" y="384048"/>
            <a:ext cx="8138160" cy="347472"/>
          </a:xfrm>
          <a:prstGeom prst="rect">
            <a:avLst/>
          </a:prstGeom>
          <a:noFill/>
          <a:ln/>
        </p:spPr>
        <p:txBody>
          <a:bodyPr wrap="square" lIns="0" tIns="0" rIns="0" bIns="0" rtlCol="0" anchor="ctr">
            <a:normAutofit/>
          </a:bodyPr>
          <a:lstStyle/>
          <a:p>
            <a:pPr marL="0" indent="0">
              <a:buNone/>
            </a:pPr>
            <a:r>
              <a:rPr lang="en-US" sz="3200" b="1" dirty="0">
                <a:solidFill>
                  <a:srgbClr val="17324D"/>
                </a:solidFill>
                <a:latin typeface="Aptos Display" pitchFamily="34" charset="0"/>
                <a:ea typeface="Aptos Display" pitchFamily="34" charset="-122"/>
                <a:cs typeface="Aptos Display" pitchFamily="34" charset="-120"/>
              </a:rPr>
              <a:t>Descriptive Analysis</a:t>
            </a:r>
            <a:endParaRPr lang="en-US" sz="2300" dirty="0"/>
          </a:p>
        </p:txBody>
      </p:sp>
      <p:sp>
        <p:nvSpPr>
          <p:cNvPr id="3" name="Text 1"/>
          <p:cNvSpPr/>
          <p:nvPr/>
        </p:nvSpPr>
        <p:spPr>
          <a:xfrm>
            <a:off x="640080" y="786384"/>
            <a:ext cx="7955280" cy="219456"/>
          </a:xfrm>
          <a:prstGeom prst="rect">
            <a:avLst/>
          </a:prstGeom>
          <a:noFill/>
          <a:ln/>
        </p:spPr>
        <p:txBody>
          <a:bodyPr wrap="square" lIns="0" tIns="0" rIns="0" bIns="0" rtlCol="0" anchor="ctr">
            <a:normAutofit fontScale="70000" lnSpcReduction="20000"/>
          </a:bodyPr>
          <a:lstStyle/>
          <a:p>
            <a:pPr marL="0" indent="0">
              <a:buNone/>
            </a:pPr>
            <a:r>
              <a:rPr lang="en-US" sz="2400" dirty="0">
                <a:solidFill>
                  <a:srgbClr val="4E657A"/>
                </a:solidFill>
              </a:rPr>
              <a:t>Summarising study variables to identify patterns, distributions and key characteristics.</a:t>
            </a:r>
            <a:endParaRPr lang="en-US" sz="950" dirty="0"/>
          </a:p>
        </p:txBody>
      </p:sp>
      <p:sp>
        <p:nvSpPr>
          <p:cNvPr id="4" name="Text 2"/>
          <p:cNvSpPr/>
          <p:nvPr/>
        </p:nvSpPr>
        <p:spPr>
          <a:xfrm>
            <a:off x="9784080" y="475488"/>
            <a:ext cx="1371600" cy="109728"/>
          </a:xfrm>
          <a:prstGeom prst="rect">
            <a:avLst/>
          </a:prstGeom>
          <a:noFill/>
          <a:ln/>
        </p:spPr>
        <p:txBody>
          <a:bodyPr wrap="square" lIns="0" tIns="0" rIns="0" bIns="0" rtlCol="0" anchor="ctr"/>
          <a:lstStyle/>
          <a:p>
            <a:pPr marL="0" indent="0" algn="r">
              <a:buNone/>
            </a:pPr>
            <a:endParaRPr lang="en-US" sz="730" dirty="0"/>
          </a:p>
        </p:txBody>
      </p:sp>
      <p:sp>
        <p:nvSpPr>
          <p:cNvPr id="5" name="Shape 3"/>
          <p:cNvSpPr/>
          <p:nvPr/>
        </p:nvSpPr>
        <p:spPr>
          <a:xfrm>
            <a:off x="658368" y="1234440"/>
            <a:ext cx="10881360" cy="868680"/>
          </a:xfrm>
          <a:prstGeom prst="roundRect">
            <a:avLst>
              <a:gd name="adj" fmla="val 9474"/>
            </a:avLst>
          </a:prstGeom>
          <a:solidFill>
            <a:srgbClr val="F4FAFE"/>
          </a:solidFill>
          <a:ln w="8890">
            <a:solidFill>
              <a:srgbClr val="D8ECFA"/>
            </a:solidFill>
            <a:prstDash val="solid"/>
          </a:ln>
        </p:spPr>
        <p:txBody>
          <a:bodyPr wrap="square"/>
          <a:lstStyle/>
          <a:p>
            <a:endParaRPr/>
          </a:p>
        </p:txBody>
      </p:sp>
      <p:sp>
        <p:nvSpPr>
          <p:cNvPr id="6" name="Text 4"/>
          <p:cNvSpPr/>
          <p:nvPr/>
        </p:nvSpPr>
        <p:spPr>
          <a:xfrm>
            <a:off x="859536" y="1371600"/>
            <a:ext cx="10479024" cy="182880"/>
          </a:xfrm>
          <a:prstGeom prst="rect">
            <a:avLst/>
          </a:prstGeom>
          <a:noFill/>
          <a:ln/>
        </p:spPr>
        <p:txBody>
          <a:bodyPr wrap="square" lIns="0" tIns="0" rIns="0" bIns="0" rtlCol="0" anchor="ctr">
            <a:normAutofit/>
          </a:bodyPr>
          <a:lstStyle/>
          <a:p>
            <a:pPr marL="0" indent="0">
              <a:buNone/>
            </a:pPr>
            <a:r>
              <a:rPr lang="en-US" sz="2400" b="1" dirty="0">
                <a:solidFill>
                  <a:srgbClr val="17324D"/>
                </a:solidFill>
              </a:rPr>
              <a:t>Definition</a:t>
            </a:r>
            <a:endParaRPr lang="en-US" sz="1200" dirty="0"/>
          </a:p>
        </p:txBody>
      </p:sp>
      <p:sp>
        <p:nvSpPr>
          <p:cNvPr id="7" name="Text 5"/>
          <p:cNvSpPr/>
          <p:nvPr/>
        </p:nvSpPr>
        <p:spPr>
          <a:xfrm>
            <a:off x="859536" y="1709928"/>
            <a:ext cx="10479024" cy="228600"/>
          </a:xfrm>
          <a:prstGeom prst="rect">
            <a:avLst/>
          </a:prstGeom>
          <a:noFill/>
          <a:ln/>
        </p:spPr>
        <p:txBody>
          <a:bodyPr wrap="square" lIns="127" tIns="127" rIns="127" bIns="127" rtlCol="0" anchor="ctr">
            <a:normAutofit/>
          </a:bodyPr>
          <a:lstStyle/>
          <a:p>
            <a:r>
              <a:rPr lang="en-US" sz="2400" dirty="0">
                <a:solidFill>
                  <a:srgbClr val="4E657A"/>
                </a:solidFill>
              </a:rPr>
              <a:t>Descriptive analysis summarises collected data without making claims beyond the observed sample. It shows how respondents rated each item or construct.</a:t>
            </a:r>
            <a:endParaRPr lang="en-US" sz="1020" dirty="0"/>
          </a:p>
        </p:txBody>
      </p:sp>
      <p:sp>
        <p:nvSpPr>
          <p:cNvPr id="8" name="Shape 6"/>
          <p:cNvSpPr/>
          <p:nvPr/>
        </p:nvSpPr>
        <p:spPr>
          <a:xfrm>
            <a:off x="658368" y="2359152"/>
            <a:ext cx="5303520" cy="3246120"/>
          </a:xfrm>
          <a:prstGeom prst="roundRect">
            <a:avLst>
              <a:gd name="adj" fmla="val 2535"/>
            </a:avLst>
          </a:prstGeom>
          <a:solidFill>
            <a:srgbClr val="F4FAFE"/>
          </a:solidFill>
          <a:ln w="8890">
            <a:solidFill>
              <a:srgbClr val="D8ECFA"/>
            </a:solidFill>
            <a:prstDash val="solid"/>
          </a:ln>
        </p:spPr>
        <p:txBody>
          <a:bodyPr wrap="square"/>
          <a:lstStyle/>
          <a:p>
            <a:endParaRPr/>
          </a:p>
        </p:txBody>
      </p:sp>
      <p:sp>
        <p:nvSpPr>
          <p:cNvPr id="9" name="Text 7"/>
          <p:cNvSpPr/>
          <p:nvPr/>
        </p:nvSpPr>
        <p:spPr>
          <a:xfrm>
            <a:off x="859536" y="2496312"/>
            <a:ext cx="4901184" cy="182880"/>
          </a:xfrm>
          <a:prstGeom prst="rect">
            <a:avLst/>
          </a:prstGeom>
          <a:noFill/>
          <a:ln/>
        </p:spPr>
        <p:txBody>
          <a:bodyPr wrap="square" lIns="0" tIns="0" rIns="0" bIns="0" rtlCol="0" anchor="ctr">
            <a:normAutofit/>
          </a:bodyPr>
          <a:lstStyle/>
          <a:p>
            <a:pPr marL="0" indent="0">
              <a:buNone/>
            </a:pPr>
            <a:r>
              <a:rPr lang="en-US" sz="2400" b="1" dirty="0">
                <a:solidFill>
                  <a:srgbClr val="17324D"/>
                </a:solidFill>
              </a:rPr>
              <a:t>Key Statistics</a:t>
            </a:r>
            <a:endParaRPr lang="en-US" sz="1200" dirty="0"/>
          </a:p>
        </p:txBody>
      </p:sp>
      <p:sp>
        <p:nvSpPr>
          <p:cNvPr id="10" name="Text 8"/>
          <p:cNvSpPr/>
          <p:nvPr/>
        </p:nvSpPr>
        <p:spPr>
          <a:xfrm>
            <a:off x="859536" y="2834640"/>
            <a:ext cx="4901184" cy="2606040"/>
          </a:xfrm>
          <a:prstGeom prst="rect">
            <a:avLst/>
          </a:prstGeom>
          <a:noFill/>
          <a:ln/>
        </p:spPr>
        <p:txBody>
          <a:bodyPr wrap="square" lIns="127" tIns="127" rIns="127" bIns="127" rtlCol="0" anchor="ctr">
            <a:normAutofit/>
          </a:bodyPr>
          <a:lstStyle/>
          <a:p>
            <a:r>
              <a:rPr lang="en-US" sz="2400" dirty="0">
                <a:solidFill>
                  <a:srgbClr val="4E657A"/>
                </a:solidFill>
              </a:rPr>
              <a:t>Frequency and percentage</a:t>
            </a:r>
            <a:endParaRPr lang="en-US" sz="1020" dirty="0"/>
          </a:p>
          <a:p>
            <a:r>
              <a:rPr lang="en-US" sz="2400" dirty="0">
                <a:solidFill>
                  <a:srgbClr val="4E657A"/>
                </a:solidFill>
              </a:rPr>
              <a:t>Mean and standard deviation</a:t>
            </a:r>
            <a:endParaRPr lang="en-US" sz="1020" dirty="0"/>
          </a:p>
          <a:p>
            <a:r>
              <a:rPr lang="en-US" sz="2400" dirty="0">
                <a:solidFill>
                  <a:srgbClr val="4E657A"/>
                </a:solidFill>
              </a:rPr>
              <a:t>Minimum and maximum</a:t>
            </a:r>
            <a:endParaRPr lang="en-US" sz="1020" dirty="0"/>
          </a:p>
          <a:p>
            <a:r>
              <a:rPr lang="en-US" sz="2400" dirty="0">
                <a:solidFill>
                  <a:srgbClr val="4E657A"/>
                </a:solidFill>
              </a:rPr>
              <a:t>Item-level summaries</a:t>
            </a:r>
            <a:endParaRPr lang="en-US" sz="1020" dirty="0"/>
          </a:p>
          <a:p>
            <a:r>
              <a:rPr lang="en-US" sz="2400" dirty="0">
                <a:solidFill>
                  <a:srgbClr val="4E657A"/>
                </a:solidFill>
              </a:rPr>
              <a:t>Composite construct summaries</a:t>
            </a:r>
            <a:endParaRPr lang="en-US" sz="1020" dirty="0"/>
          </a:p>
        </p:txBody>
      </p:sp>
      <p:sp>
        <p:nvSpPr>
          <p:cNvPr id="11" name="Shape 9"/>
          <p:cNvSpPr/>
          <p:nvPr/>
        </p:nvSpPr>
        <p:spPr>
          <a:xfrm>
            <a:off x="6263640" y="2359152"/>
            <a:ext cx="5303520" cy="3246120"/>
          </a:xfrm>
          <a:prstGeom prst="roundRect">
            <a:avLst>
              <a:gd name="adj" fmla="val 2535"/>
            </a:avLst>
          </a:prstGeom>
          <a:solidFill>
            <a:srgbClr val="F3FBF8"/>
          </a:solidFill>
          <a:ln w="8890">
            <a:solidFill>
              <a:srgbClr val="D8ECFA"/>
            </a:solidFill>
            <a:prstDash val="solid"/>
          </a:ln>
        </p:spPr>
        <p:txBody>
          <a:bodyPr wrap="square"/>
          <a:lstStyle/>
          <a:p>
            <a:endParaRPr/>
          </a:p>
        </p:txBody>
      </p:sp>
      <p:sp>
        <p:nvSpPr>
          <p:cNvPr id="12" name="Text 10"/>
          <p:cNvSpPr/>
          <p:nvPr/>
        </p:nvSpPr>
        <p:spPr>
          <a:xfrm>
            <a:off x="6464808" y="2496312"/>
            <a:ext cx="4901184" cy="182880"/>
          </a:xfrm>
          <a:prstGeom prst="rect">
            <a:avLst/>
          </a:prstGeom>
          <a:noFill/>
          <a:ln/>
        </p:spPr>
        <p:txBody>
          <a:bodyPr wrap="square" lIns="0" tIns="0" rIns="0" bIns="0" rtlCol="0" anchor="ctr">
            <a:normAutofit/>
          </a:bodyPr>
          <a:lstStyle/>
          <a:p>
            <a:pPr marL="0" indent="0">
              <a:buNone/>
            </a:pPr>
            <a:r>
              <a:rPr lang="en-US" sz="2400" b="1" dirty="0">
                <a:solidFill>
                  <a:srgbClr val="17324D"/>
                </a:solidFill>
              </a:rPr>
              <a:t>When to Use</a:t>
            </a:r>
            <a:endParaRPr lang="en-US" sz="1200" dirty="0"/>
          </a:p>
        </p:txBody>
      </p:sp>
      <p:sp>
        <p:nvSpPr>
          <p:cNvPr id="13" name="Text 11"/>
          <p:cNvSpPr/>
          <p:nvPr/>
        </p:nvSpPr>
        <p:spPr>
          <a:xfrm>
            <a:off x="6464808" y="2834640"/>
            <a:ext cx="4901184" cy="2606040"/>
          </a:xfrm>
          <a:prstGeom prst="rect">
            <a:avLst/>
          </a:prstGeom>
          <a:noFill/>
          <a:ln/>
        </p:spPr>
        <p:txBody>
          <a:bodyPr wrap="square" lIns="127" tIns="127" rIns="127" bIns="127" rtlCol="0" anchor="ctr">
            <a:normAutofit/>
          </a:bodyPr>
          <a:lstStyle/>
          <a:p>
            <a:r>
              <a:rPr lang="en-US" sz="2400" dirty="0">
                <a:solidFill>
                  <a:srgbClr val="4E657A"/>
                </a:solidFill>
              </a:rPr>
              <a:t>Use descriptive analysis after demographic analysis to summarise the independent variables and dependent variable before running correlation, regression or other inferential tests.</a:t>
            </a:r>
            <a:endParaRPr lang="en-US" sz="1020" dirty="0"/>
          </a:p>
        </p:txBody>
      </p:sp>
      <p:sp>
        <p:nvSpPr>
          <p:cNvPr id="14" name="Shape 12"/>
          <p:cNvSpPr/>
          <p:nvPr/>
        </p:nvSpPr>
        <p:spPr>
          <a:xfrm>
            <a:off x="640080" y="5806440"/>
            <a:ext cx="10927080" cy="438912"/>
          </a:xfrm>
          <a:prstGeom prst="roundRect">
            <a:avLst>
              <a:gd name="adj" fmla="val 16667"/>
            </a:avLst>
          </a:prstGeom>
          <a:solidFill>
            <a:srgbClr val="FFFFFF"/>
          </a:solidFill>
          <a:ln w="7620">
            <a:solidFill>
              <a:srgbClr val="D8ECFA"/>
            </a:solidFill>
            <a:prstDash val="solid"/>
          </a:ln>
        </p:spPr>
        <p:txBody>
          <a:bodyPr wrap="square"/>
          <a:lstStyle/>
          <a:p>
            <a:endParaRPr/>
          </a:p>
        </p:txBody>
      </p:sp>
      <p:sp>
        <p:nvSpPr>
          <p:cNvPr id="15" name="Text 13"/>
          <p:cNvSpPr/>
          <p:nvPr/>
        </p:nvSpPr>
        <p:spPr>
          <a:xfrm>
            <a:off x="822960" y="5952744"/>
            <a:ext cx="10561320" cy="109728"/>
          </a:xfrm>
          <a:prstGeom prst="rect">
            <a:avLst/>
          </a:prstGeom>
          <a:noFill/>
          <a:ln/>
        </p:spPr>
        <p:txBody>
          <a:bodyPr wrap="square" lIns="0" tIns="0" rIns="0" bIns="0" rtlCol="0" anchor="ctr">
            <a:normAutofit/>
          </a:bodyPr>
          <a:lstStyle/>
          <a:p>
            <a:pPr marL="0" indent="0">
              <a:buNone/>
            </a:pPr>
            <a:r>
              <a:rPr lang="en-US" sz="2400" i="1" dirty="0">
                <a:solidFill>
                  <a:srgbClr val="1F4E78"/>
                </a:solidFill>
              </a:rPr>
              <a:t>Descriptive analysis answers “What did respondents generally report?”</a:t>
            </a:r>
            <a:endParaRPr lang="en-US" sz="830" dirty="0"/>
          </a:p>
        </p:txBody>
      </p:sp>
      <p:sp>
        <p:nvSpPr>
          <p:cNvPr id="25" name="Slide Number Placeholder 0"/>
          <p:cNvSpPr>
            <a:spLocks noGrp="1"/>
          </p:cNvSpPr>
          <p:nvPr>
            <p:ph type="sldNum" sz="quarter" idx="4294967295"/>
          </p:nvPr>
        </p:nvSpPr>
        <p:spPr>
          <a:xfrm>
            <a:off x="11567160" y="6519672"/>
            <a:ext cx="800000" cy="300000"/>
          </a:xfrm>
          <a:prstGeom prst="rect">
            <a:avLst/>
          </a:prstGeom>
          <a:extLst>
            <a:ext uri="{C572A759-6A51-4108-AA02-DFA0A04FC94B}">
              <ma14:wrappingTextBoxFlag xmlns="" xmlns:ma14="http://schemas.microsoft.com/office/mac/drawingml/2011/main" val="0"/>
            </a:ext>
          </a:extLst>
        </p:spPr>
        <p:txBody>
          <a:bodyPr wrap="square"/>
          <a:lstStyle>
            <a:lvl1pPr>
              <a:defRPr sz="750">
                <a:solidFill>
                  <a:srgbClr val="617789"/>
                </a:solidFill>
                <a:latin typeface="Aptos"/>
                <a:ea typeface="Aptos"/>
                <a:cs typeface="Aptos"/>
              </a:defRPr>
            </a:lvl1pPr>
          </a:lstStyle>
          <a:p>
            <a:pPr algn="l"/>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76656" y="270711"/>
            <a:ext cx="8138160" cy="347472"/>
          </a:xfrm>
          <a:prstGeom prst="rect">
            <a:avLst/>
          </a:prstGeom>
          <a:noFill/>
          <a:ln/>
        </p:spPr>
        <p:txBody>
          <a:bodyPr wrap="square" lIns="0" tIns="0" rIns="0" bIns="0" rtlCol="0" anchor="ctr">
            <a:normAutofit fontScale="85000" lnSpcReduction="20000"/>
          </a:bodyPr>
          <a:lstStyle/>
          <a:p>
            <a:pPr marL="0" indent="0">
              <a:buNone/>
            </a:pPr>
            <a:r>
              <a:rPr lang="en-US" sz="3200" b="1" dirty="0">
                <a:solidFill>
                  <a:srgbClr val="17324D"/>
                </a:solidFill>
                <a:latin typeface="Aptos Display" pitchFamily="34" charset="0"/>
                <a:ea typeface="Aptos Display" pitchFamily="34" charset="-122"/>
                <a:cs typeface="Aptos Display" pitchFamily="34" charset="-120"/>
              </a:rPr>
              <a:t>Interpreting Means and Standard Deviations</a:t>
            </a:r>
            <a:endParaRPr lang="en-US" sz="2300" dirty="0"/>
          </a:p>
        </p:txBody>
      </p:sp>
      <p:sp>
        <p:nvSpPr>
          <p:cNvPr id="3" name="Text 1"/>
          <p:cNvSpPr/>
          <p:nvPr/>
        </p:nvSpPr>
        <p:spPr>
          <a:xfrm>
            <a:off x="640080" y="786384"/>
            <a:ext cx="7955280" cy="219456"/>
          </a:xfrm>
          <a:prstGeom prst="rect">
            <a:avLst/>
          </a:prstGeom>
          <a:noFill/>
          <a:ln/>
        </p:spPr>
        <p:txBody>
          <a:bodyPr wrap="square" lIns="0" tIns="0" rIns="0" bIns="0" rtlCol="0" anchor="ctr">
            <a:normAutofit fontScale="70000" lnSpcReduction="20000"/>
          </a:bodyPr>
          <a:lstStyle/>
          <a:p>
            <a:pPr marL="0" indent="0">
              <a:buNone/>
            </a:pPr>
            <a:r>
              <a:rPr lang="en-US" sz="2400" dirty="0">
                <a:solidFill>
                  <a:srgbClr val="4E657A"/>
                </a:solidFill>
              </a:rPr>
              <a:t>Mean shows the </a:t>
            </a:r>
            <a:r>
              <a:rPr lang="en-US" sz="2000" dirty="0">
                <a:solidFill>
                  <a:srgbClr val="4E657A"/>
                </a:solidFill>
              </a:rPr>
              <a:t>central</a:t>
            </a:r>
            <a:r>
              <a:rPr lang="en-US" sz="2400" dirty="0">
                <a:solidFill>
                  <a:srgbClr val="4E657A"/>
                </a:solidFill>
              </a:rPr>
              <a:t> position; SD shows variability or agreement among respondents.</a:t>
            </a:r>
            <a:endParaRPr lang="en-US" sz="950" dirty="0"/>
          </a:p>
        </p:txBody>
      </p:sp>
      <p:sp>
        <p:nvSpPr>
          <p:cNvPr id="4" name="Text 2"/>
          <p:cNvSpPr/>
          <p:nvPr/>
        </p:nvSpPr>
        <p:spPr>
          <a:xfrm>
            <a:off x="9784080" y="475488"/>
            <a:ext cx="1371600" cy="109728"/>
          </a:xfrm>
          <a:prstGeom prst="rect">
            <a:avLst/>
          </a:prstGeom>
          <a:noFill/>
          <a:ln/>
        </p:spPr>
        <p:txBody>
          <a:bodyPr wrap="square" lIns="0" tIns="0" rIns="0" bIns="0" rtlCol="0" anchor="ctr"/>
          <a:lstStyle/>
          <a:p>
            <a:pPr marL="0" indent="0" algn="r">
              <a:buNone/>
            </a:pPr>
            <a:endParaRPr lang="en-US" sz="730" dirty="0"/>
          </a:p>
        </p:txBody>
      </p:sp>
      <p:sp>
        <p:nvSpPr>
          <p:cNvPr id="5" name="Text 3"/>
          <p:cNvSpPr/>
          <p:nvPr/>
        </p:nvSpPr>
        <p:spPr>
          <a:xfrm>
            <a:off x="749808" y="1325880"/>
            <a:ext cx="1527048" cy="128016"/>
          </a:xfrm>
          <a:prstGeom prst="rect">
            <a:avLst/>
          </a:prstGeom>
          <a:noFill/>
          <a:ln/>
        </p:spPr>
        <p:txBody>
          <a:bodyPr wrap="square" lIns="0" tIns="0" rIns="0" bIns="0" rtlCol="0" anchor="ctr">
            <a:normAutofit/>
          </a:bodyPr>
          <a:lstStyle/>
          <a:p>
            <a:pPr marL="0" indent="0">
              <a:buNone/>
            </a:pPr>
            <a:r>
              <a:rPr lang="en-US" sz="2400" b="1" dirty="0">
                <a:solidFill>
                  <a:srgbClr val="1F4E78"/>
                </a:solidFill>
              </a:rPr>
              <a:t>Mean Range</a:t>
            </a:r>
            <a:endParaRPr lang="en-US" sz="970" dirty="0"/>
          </a:p>
        </p:txBody>
      </p:sp>
      <p:sp>
        <p:nvSpPr>
          <p:cNvPr id="6" name="Text 4"/>
          <p:cNvSpPr/>
          <p:nvPr/>
        </p:nvSpPr>
        <p:spPr>
          <a:xfrm>
            <a:off x="2350008" y="1325880"/>
            <a:ext cx="2395728" cy="128016"/>
          </a:xfrm>
          <a:prstGeom prst="rect">
            <a:avLst/>
          </a:prstGeom>
          <a:noFill/>
          <a:ln/>
        </p:spPr>
        <p:txBody>
          <a:bodyPr wrap="square" lIns="0" tIns="0" rIns="0" bIns="0" rtlCol="0" anchor="ctr">
            <a:normAutofit/>
          </a:bodyPr>
          <a:lstStyle/>
          <a:p>
            <a:pPr marL="0" indent="0">
              <a:buNone/>
            </a:pPr>
            <a:r>
              <a:rPr lang="en-US" sz="2400" b="1" dirty="0">
                <a:solidFill>
                  <a:srgbClr val="1F4E78"/>
                </a:solidFill>
              </a:rPr>
              <a:t>Agreement Scale</a:t>
            </a:r>
            <a:endParaRPr lang="en-US" sz="970" dirty="0"/>
          </a:p>
        </p:txBody>
      </p:sp>
      <p:sp>
        <p:nvSpPr>
          <p:cNvPr id="7" name="Text 5"/>
          <p:cNvSpPr/>
          <p:nvPr/>
        </p:nvSpPr>
        <p:spPr>
          <a:xfrm>
            <a:off x="4818888" y="1325880"/>
            <a:ext cx="2029968" cy="128016"/>
          </a:xfrm>
          <a:prstGeom prst="rect">
            <a:avLst/>
          </a:prstGeom>
          <a:noFill/>
          <a:ln/>
        </p:spPr>
        <p:txBody>
          <a:bodyPr wrap="square" lIns="0" tIns="0" rIns="0" bIns="0" rtlCol="0" anchor="ctr">
            <a:normAutofit/>
          </a:bodyPr>
          <a:lstStyle/>
          <a:p>
            <a:pPr marL="0" indent="0">
              <a:buNone/>
            </a:pPr>
            <a:r>
              <a:rPr lang="en-US" sz="2400" b="1" dirty="0">
                <a:solidFill>
                  <a:srgbClr val="1F4E78"/>
                </a:solidFill>
              </a:rPr>
              <a:t>Application Scale</a:t>
            </a:r>
            <a:endParaRPr lang="en-US" sz="970" dirty="0"/>
          </a:p>
        </p:txBody>
      </p:sp>
      <p:sp>
        <p:nvSpPr>
          <p:cNvPr id="8" name="Shape 6"/>
          <p:cNvSpPr/>
          <p:nvPr/>
        </p:nvSpPr>
        <p:spPr>
          <a:xfrm>
            <a:off x="749808" y="1581912"/>
            <a:ext cx="6172200" cy="0"/>
          </a:xfrm>
          <a:prstGeom prst="line">
            <a:avLst/>
          </a:prstGeom>
          <a:noFill/>
          <a:ln w="12700">
            <a:solidFill>
              <a:srgbClr val="D8ECFA"/>
            </a:solidFill>
            <a:prstDash val="solid"/>
          </a:ln>
        </p:spPr>
        <p:txBody>
          <a:bodyPr wrap="square"/>
          <a:lstStyle/>
          <a:p>
            <a:endParaRPr/>
          </a:p>
        </p:txBody>
      </p:sp>
      <p:sp>
        <p:nvSpPr>
          <p:cNvPr id="9" name="Text 7"/>
          <p:cNvSpPr/>
          <p:nvPr/>
        </p:nvSpPr>
        <p:spPr>
          <a:xfrm>
            <a:off x="749808" y="1737360"/>
            <a:ext cx="15270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1.00–1.80</a:t>
            </a:r>
            <a:endParaRPr lang="en-US" sz="970" dirty="0"/>
          </a:p>
        </p:txBody>
      </p:sp>
      <p:sp>
        <p:nvSpPr>
          <p:cNvPr id="10" name="Text 8"/>
          <p:cNvSpPr/>
          <p:nvPr/>
        </p:nvSpPr>
        <p:spPr>
          <a:xfrm>
            <a:off x="2350008" y="1737360"/>
            <a:ext cx="239572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Strongly Disagree</a:t>
            </a:r>
            <a:endParaRPr lang="en-US" sz="970" dirty="0"/>
          </a:p>
        </p:txBody>
      </p:sp>
      <p:sp>
        <p:nvSpPr>
          <p:cNvPr id="11" name="Text 9"/>
          <p:cNvSpPr/>
          <p:nvPr/>
        </p:nvSpPr>
        <p:spPr>
          <a:xfrm>
            <a:off x="4818888" y="1737360"/>
            <a:ext cx="202996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Never</a:t>
            </a:r>
            <a:endParaRPr lang="en-US" sz="970" dirty="0"/>
          </a:p>
        </p:txBody>
      </p:sp>
      <p:sp>
        <p:nvSpPr>
          <p:cNvPr id="12" name="Text 10"/>
          <p:cNvSpPr/>
          <p:nvPr/>
        </p:nvSpPr>
        <p:spPr>
          <a:xfrm>
            <a:off x="749808" y="2148840"/>
            <a:ext cx="15270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1.81–2.60</a:t>
            </a:r>
            <a:endParaRPr lang="en-US" sz="970" dirty="0"/>
          </a:p>
        </p:txBody>
      </p:sp>
      <p:sp>
        <p:nvSpPr>
          <p:cNvPr id="13" name="Text 11"/>
          <p:cNvSpPr/>
          <p:nvPr/>
        </p:nvSpPr>
        <p:spPr>
          <a:xfrm>
            <a:off x="2350008" y="2148840"/>
            <a:ext cx="239572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Disagree</a:t>
            </a:r>
            <a:endParaRPr lang="en-US" sz="970" dirty="0"/>
          </a:p>
        </p:txBody>
      </p:sp>
      <p:sp>
        <p:nvSpPr>
          <p:cNvPr id="14" name="Text 12"/>
          <p:cNvSpPr/>
          <p:nvPr/>
        </p:nvSpPr>
        <p:spPr>
          <a:xfrm>
            <a:off x="4818888" y="2148840"/>
            <a:ext cx="202996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Rarely</a:t>
            </a:r>
            <a:endParaRPr lang="en-US" sz="970" dirty="0"/>
          </a:p>
        </p:txBody>
      </p:sp>
      <p:sp>
        <p:nvSpPr>
          <p:cNvPr id="15" name="Text 13"/>
          <p:cNvSpPr/>
          <p:nvPr/>
        </p:nvSpPr>
        <p:spPr>
          <a:xfrm>
            <a:off x="749808" y="2560320"/>
            <a:ext cx="15270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2.61–3.40</a:t>
            </a:r>
            <a:endParaRPr lang="en-US" sz="970" dirty="0"/>
          </a:p>
        </p:txBody>
      </p:sp>
      <p:sp>
        <p:nvSpPr>
          <p:cNvPr id="16" name="Text 14"/>
          <p:cNvSpPr/>
          <p:nvPr/>
        </p:nvSpPr>
        <p:spPr>
          <a:xfrm>
            <a:off x="2350008" y="2560320"/>
            <a:ext cx="239572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Neutral / Not Sure</a:t>
            </a:r>
            <a:endParaRPr lang="en-US" sz="970" dirty="0"/>
          </a:p>
        </p:txBody>
      </p:sp>
      <p:sp>
        <p:nvSpPr>
          <p:cNvPr id="17" name="Text 15"/>
          <p:cNvSpPr/>
          <p:nvPr/>
        </p:nvSpPr>
        <p:spPr>
          <a:xfrm>
            <a:off x="4818888" y="2560320"/>
            <a:ext cx="202996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Sometimes</a:t>
            </a:r>
            <a:endParaRPr lang="en-US" sz="970" dirty="0"/>
          </a:p>
        </p:txBody>
      </p:sp>
      <p:sp>
        <p:nvSpPr>
          <p:cNvPr id="18" name="Text 16"/>
          <p:cNvSpPr/>
          <p:nvPr/>
        </p:nvSpPr>
        <p:spPr>
          <a:xfrm>
            <a:off x="749808" y="2971800"/>
            <a:ext cx="15270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3.41–4.20</a:t>
            </a:r>
            <a:endParaRPr lang="en-US" sz="970" dirty="0"/>
          </a:p>
        </p:txBody>
      </p:sp>
      <p:sp>
        <p:nvSpPr>
          <p:cNvPr id="19" name="Text 17"/>
          <p:cNvSpPr/>
          <p:nvPr/>
        </p:nvSpPr>
        <p:spPr>
          <a:xfrm>
            <a:off x="2350008" y="2971800"/>
            <a:ext cx="239572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Agree</a:t>
            </a:r>
            <a:endParaRPr lang="en-US" sz="970" dirty="0"/>
          </a:p>
        </p:txBody>
      </p:sp>
      <p:sp>
        <p:nvSpPr>
          <p:cNvPr id="20" name="Text 18"/>
          <p:cNvSpPr/>
          <p:nvPr/>
        </p:nvSpPr>
        <p:spPr>
          <a:xfrm>
            <a:off x="4818888" y="2971800"/>
            <a:ext cx="202996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Very Often</a:t>
            </a:r>
            <a:endParaRPr lang="en-US" sz="970" dirty="0"/>
          </a:p>
        </p:txBody>
      </p:sp>
      <p:sp>
        <p:nvSpPr>
          <p:cNvPr id="21" name="Text 19"/>
          <p:cNvSpPr/>
          <p:nvPr/>
        </p:nvSpPr>
        <p:spPr>
          <a:xfrm>
            <a:off x="749808" y="3383280"/>
            <a:ext cx="15270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4.21–5.00</a:t>
            </a:r>
            <a:endParaRPr lang="en-US" sz="970" dirty="0"/>
          </a:p>
        </p:txBody>
      </p:sp>
      <p:sp>
        <p:nvSpPr>
          <p:cNvPr id="22" name="Text 20"/>
          <p:cNvSpPr/>
          <p:nvPr/>
        </p:nvSpPr>
        <p:spPr>
          <a:xfrm>
            <a:off x="2350008" y="3383280"/>
            <a:ext cx="239572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Strongly Agree</a:t>
            </a:r>
            <a:endParaRPr lang="en-US" sz="970" dirty="0"/>
          </a:p>
        </p:txBody>
      </p:sp>
      <p:sp>
        <p:nvSpPr>
          <p:cNvPr id="23" name="Text 21"/>
          <p:cNvSpPr/>
          <p:nvPr/>
        </p:nvSpPr>
        <p:spPr>
          <a:xfrm>
            <a:off x="4818888" y="3383280"/>
            <a:ext cx="202996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Always</a:t>
            </a:r>
            <a:endParaRPr lang="en-US" sz="970" dirty="0"/>
          </a:p>
        </p:txBody>
      </p:sp>
      <p:sp>
        <p:nvSpPr>
          <p:cNvPr id="24" name="Shape 22"/>
          <p:cNvSpPr/>
          <p:nvPr/>
        </p:nvSpPr>
        <p:spPr>
          <a:xfrm>
            <a:off x="6903720" y="1234440"/>
            <a:ext cx="4526280" cy="2926080"/>
          </a:xfrm>
          <a:prstGeom prst="roundRect">
            <a:avLst>
              <a:gd name="adj" fmla="val 2813"/>
            </a:avLst>
          </a:prstGeom>
          <a:solidFill>
            <a:srgbClr val="F3FBF8"/>
          </a:solidFill>
          <a:ln w="8890">
            <a:solidFill>
              <a:srgbClr val="D8ECFA"/>
            </a:solidFill>
            <a:prstDash val="solid"/>
          </a:ln>
        </p:spPr>
        <p:txBody>
          <a:bodyPr wrap="square"/>
          <a:lstStyle/>
          <a:p>
            <a:endParaRPr/>
          </a:p>
        </p:txBody>
      </p:sp>
      <p:sp>
        <p:nvSpPr>
          <p:cNvPr id="25" name="Text 23"/>
          <p:cNvSpPr/>
          <p:nvPr/>
        </p:nvSpPr>
        <p:spPr>
          <a:xfrm>
            <a:off x="7104888" y="1371600"/>
            <a:ext cx="4123944" cy="182880"/>
          </a:xfrm>
          <a:prstGeom prst="rect">
            <a:avLst/>
          </a:prstGeom>
          <a:noFill/>
          <a:ln/>
        </p:spPr>
        <p:txBody>
          <a:bodyPr wrap="square" lIns="0" tIns="0" rIns="0" bIns="0" rtlCol="0" anchor="ctr">
            <a:normAutofit/>
          </a:bodyPr>
          <a:lstStyle/>
          <a:p>
            <a:pPr marL="0" indent="0">
              <a:buNone/>
            </a:pPr>
            <a:r>
              <a:rPr lang="en-US" sz="2400" b="1" dirty="0">
                <a:solidFill>
                  <a:srgbClr val="17324D"/>
                </a:solidFill>
              </a:rPr>
              <a:t>How to Explain SD</a:t>
            </a:r>
            <a:endParaRPr lang="en-US" sz="1200" dirty="0"/>
          </a:p>
        </p:txBody>
      </p:sp>
      <p:sp>
        <p:nvSpPr>
          <p:cNvPr id="26" name="Text 24"/>
          <p:cNvSpPr/>
          <p:nvPr/>
        </p:nvSpPr>
        <p:spPr>
          <a:xfrm>
            <a:off x="7128951" y="1957779"/>
            <a:ext cx="4123944" cy="2286000"/>
          </a:xfrm>
          <a:prstGeom prst="rect">
            <a:avLst/>
          </a:prstGeom>
          <a:noFill/>
          <a:ln/>
        </p:spPr>
        <p:txBody>
          <a:bodyPr wrap="square" lIns="127" tIns="127" rIns="127" bIns="127" rtlCol="0" anchor="ctr">
            <a:normAutofit fontScale="92500" lnSpcReduction="20000"/>
          </a:bodyPr>
          <a:lstStyle/>
          <a:p>
            <a:r>
              <a:rPr lang="en-US" sz="2400" dirty="0">
                <a:solidFill>
                  <a:srgbClr val="4E657A"/>
                </a:solidFill>
              </a:rPr>
              <a:t>Small SD: respondents gave similar answers</a:t>
            </a:r>
            <a:endParaRPr lang="en-US" sz="1020" dirty="0"/>
          </a:p>
          <a:p>
            <a:r>
              <a:rPr lang="en-US" sz="2400" dirty="0">
                <a:solidFill>
                  <a:srgbClr val="4E657A"/>
                </a:solidFill>
              </a:rPr>
              <a:t>Large SD: responses were more varied</a:t>
            </a:r>
            <a:endParaRPr lang="en-US" sz="1020" dirty="0"/>
          </a:p>
          <a:p>
            <a:r>
              <a:rPr lang="en-US" sz="2400" dirty="0">
                <a:solidFill>
                  <a:srgbClr val="4E657A"/>
                </a:solidFill>
              </a:rPr>
              <a:t>Example: M = 4.12, SD = 0.61 shows stronger agreement than M = 4.12, SD = 1.42 because the first has less variation</a:t>
            </a:r>
            <a:endParaRPr lang="en-US" sz="1020" dirty="0"/>
          </a:p>
        </p:txBody>
      </p:sp>
      <p:sp>
        <p:nvSpPr>
          <p:cNvPr id="27" name="Shape 25"/>
          <p:cNvSpPr/>
          <p:nvPr/>
        </p:nvSpPr>
        <p:spPr>
          <a:xfrm>
            <a:off x="640080" y="5806440"/>
            <a:ext cx="10927080" cy="438912"/>
          </a:xfrm>
          <a:prstGeom prst="roundRect">
            <a:avLst>
              <a:gd name="adj" fmla="val 16667"/>
            </a:avLst>
          </a:prstGeom>
          <a:solidFill>
            <a:srgbClr val="FFFFFF"/>
          </a:solidFill>
          <a:ln w="7620">
            <a:solidFill>
              <a:srgbClr val="D8ECFA"/>
            </a:solidFill>
            <a:prstDash val="solid"/>
          </a:ln>
        </p:spPr>
        <p:txBody>
          <a:bodyPr wrap="square"/>
          <a:lstStyle/>
          <a:p>
            <a:endParaRPr/>
          </a:p>
        </p:txBody>
      </p:sp>
      <p:sp>
        <p:nvSpPr>
          <p:cNvPr id="28" name="Text 26"/>
          <p:cNvSpPr/>
          <p:nvPr/>
        </p:nvSpPr>
        <p:spPr>
          <a:xfrm>
            <a:off x="822960" y="5952744"/>
            <a:ext cx="10561320" cy="109728"/>
          </a:xfrm>
          <a:prstGeom prst="rect">
            <a:avLst/>
          </a:prstGeom>
          <a:noFill/>
          <a:ln/>
        </p:spPr>
        <p:txBody>
          <a:bodyPr wrap="square" lIns="0" tIns="0" rIns="0" bIns="0" rtlCol="0" anchor="ctr">
            <a:normAutofit/>
          </a:bodyPr>
          <a:lstStyle/>
          <a:p>
            <a:pPr marL="0" indent="0">
              <a:buNone/>
            </a:pPr>
            <a:r>
              <a:rPr lang="en-US" sz="2400" i="1" dirty="0">
                <a:solidFill>
                  <a:srgbClr val="1F4E78"/>
                </a:solidFill>
              </a:rPr>
              <a:t>Always interpret the mean using the wording of the scale used in that questionnaire section.</a:t>
            </a:r>
            <a:endParaRPr lang="en-US" sz="830" dirty="0"/>
          </a:p>
        </p:txBody>
      </p:sp>
      <p:sp>
        <p:nvSpPr>
          <p:cNvPr id="29" name="Slide Number Placeholder 0"/>
          <p:cNvSpPr>
            <a:spLocks noGrp="1"/>
          </p:cNvSpPr>
          <p:nvPr>
            <p:ph type="sldNum" sz="quarter" idx="4294967295"/>
          </p:nvPr>
        </p:nvSpPr>
        <p:spPr>
          <a:xfrm>
            <a:off x="11567160" y="6519672"/>
            <a:ext cx="800000" cy="300000"/>
          </a:xfrm>
          <a:prstGeom prst="rect">
            <a:avLst/>
          </a:prstGeom>
          <a:extLst>
            <a:ext uri="{C572A759-6A51-4108-AA02-DFA0A04FC94B}">
              <ma14:wrappingTextBoxFlag xmlns="" xmlns:ma14="http://schemas.microsoft.com/office/mac/drawingml/2011/main" val="0"/>
            </a:ext>
          </a:extLst>
        </p:spPr>
        <p:txBody>
          <a:bodyPr wrap="square"/>
          <a:lstStyle>
            <a:lvl1pPr>
              <a:defRPr sz="750">
                <a:solidFill>
                  <a:srgbClr val="617789"/>
                </a:solidFill>
                <a:latin typeface="Aptos"/>
                <a:ea typeface="Aptos"/>
                <a:cs typeface="Aptos"/>
              </a:defRPr>
            </a:lvl1pPr>
          </a:lstStyle>
          <a:p>
            <a:pPr algn="l"/>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21792" y="384048"/>
            <a:ext cx="8138160" cy="347472"/>
          </a:xfrm>
          <a:prstGeom prst="rect">
            <a:avLst/>
          </a:prstGeom>
          <a:noFill/>
          <a:ln/>
        </p:spPr>
        <p:txBody>
          <a:bodyPr wrap="square" lIns="0" tIns="0" rIns="0" bIns="0" rtlCol="0" anchor="ctr">
            <a:normAutofit/>
          </a:bodyPr>
          <a:lstStyle/>
          <a:p>
            <a:pPr marL="0" indent="0">
              <a:buNone/>
            </a:pPr>
            <a:r>
              <a:rPr lang="en-US" sz="3200" b="1" dirty="0">
                <a:solidFill>
                  <a:srgbClr val="17324D"/>
                </a:solidFill>
                <a:latin typeface="Aptos Display" pitchFamily="34" charset="0"/>
                <a:ea typeface="Aptos Display" pitchFamily="34" charset="-122"/>
                <a:cs typeface="Aptos Display" pitchFamily="34" charset="-120"/>
              </a:rPr>
              <a:t>SPSS Steps: Item-Level Descriptive Analysis</a:t>
            </a:r>
            <a:endParaRPr lang="en-US" sz="2300" dirty="0"/>
          </a:p>
        </p:txBody>
      </p:sp>
      <p:sp>
        <p:nvSpPr>
          <p:cNvPr id="3" name="Text 1"/>
          <p:cNvSpPr/>
          <p:nvPr/>
        </p:nvSpPr>
        <p:spPr>
          <a:xfrm>
            <a:off x="640080" y="786384"/>
            <a:ext cx="7955280" cy="219456"/>
          </a:xfrm>
          <a:prstGeom prst="rect">
            <a:avLst/>
          </a:prstGeom>
          <a:noFill/>
          <a:ln/>
        </p:spPr>
        <p:txBody>
          <a:bodyPr wrap="square" lIns="0" tIns="0" rIns="0" bIns="0" rtlCol="0" anchor="ctr">
            <a:normAutofit fontScale="70000" lnSpcReduction="20000"/>
          </a:bodyPr>
          <a:lstStyle/>
          <a:p>
            <a:pPr marL="0" indent="0">
              <a:buNone/>
            </a:pPr>
            <a:r>
              <a:rPr lang="en-US" sz="2400" dirty="0">
                <a:solidFill>
                  <a:srgbClr val="4E657A"/>
                </a:solidFill>
              </a:rPr>
              <a:t>Run descriptive statistics for questionnaire items under each construct.</a:t>
            </a:r>
            <a:endParaRPr lang="en-US" sz="950" dirty="0"/>
          </a:p>
        </p:txBody>
      </p:sp>
      <p:sp>
        <p:nvSpPr>
          <p:cNvPr id="4" name="Text 2"/>
          <p:cNvSpPr/>
          <p:nvPr/>
        </p:nvSpPr>
        <p:spPr>
          <a:xfrm>
            <a:off x="9784080" y="475488"/>
            <a:ext cx="1371600" cy="109728"/>
          </a:xfrm>
          <a:prstGeom prst="rect">
            <a:avLst/>
          </a:prstGeom>
          <a:noFill/>
          <a:ln/>
        </p:spPr>
        <p:txBody>
          <a:bodyPr wrap="square" lIns="0" tIns="0" rIns="0" bIns="0" rtlCol="0" anchor="ctr"/>
          <a:lstStyle/>
          <a:p>
            <a:pPr marL="0" indent="0" algn="r">
              <a:buNone/>
            </a:pPr>
            <a:endParaRPr lang="en-US" sz="730" dirty="0"/>
          </a:p>
        </p:txBody>
      </p:sp>
      <p:sp>
        <p:nvSpPr>
          <p:cNvPr id="5" name="Shape 3"/>
          <p:cNvSpPr/>
          <p:nvPr/>
        </p:nvSpPr>
        <p:spPr>
          <a:xfrm>
            <a:off x="658368" y="1298448"/>
            <a:ext cx="5303520" cy="3246120"/>
          </a:xfrm>
          <a:prstGeom prst="roundRect">
            <a:avLst>
              <a:gd name="adj" fmla="val 2535"/>
            </a:avLst>
          </a:prstGeom>
          <a:solidFill>
            <a:srgbClr val="F4FAFE"/>
          </a:solidFill>
          <a:ln w="8890">
            <a:solidFill>
              <a:srgbClr val="D8ECFA"/>
            </a:solidFill>
            <a:prstDash val="solid"/>
          </a:ln>
        </p:spPr>
        <p:txBody>
          <a:bodyPr wrap="square"/>
          <a:lstStyle/>
          <a:p>
            <a:endParaRPr/>
          </a:p>
        </p:txBody>
      </p:sp>
      <p:sp>
        <p:nvSpPr>
          <p:cNvPr id="6" name="Text 4"/>
          <p:cNvSpPr/>
          <p:nvPr/>
        </p:nvSpPr>
        <p:spPr>
          <a:xfrm>
            <a:off x="859536" y="1435608"/>
            <a:ext cx="4901184" cy="182880"/>
          </a:xfrm>
          <a:prstGeom prst="rect">
            <a:avLst/>
          </a:prstGeom>
          <a:noFill/>
          <a:ln/>
        </p:spPr>
        <p:txBody>
          <a:bodyPr wrap="square" lIns="0" tIns="0" rIns="0" bIns="0" rtlCol="0" anchor="ctr">
            <a:normAutofit/>
          </a:bodyPr>
          <a:lstStyle/>
          <a:p>
            <a:pPr marL="0" indent="0">
              <a:buNone/>
            </a:pPr>
            <a:r>
              <a:rPr lang="en-US" sz="2400" b="1" dirty="0">
                <a:solidFill>
                  <a:srgbClr val="17324D"/>
                </a:solidFill>
              </a:rPr>
              <a:t>Procedure</a:t>
            </a:r>
            <a:endParaRPr lang="en-US" sz="1200" dirty="0"/>
          </a:p>
        </p:txBody>
      </p:sp>
      <p:sp>
        <p:nvSpPr>
          <p:cNvPr id="7" name="Text 5"/>
          <p:cNvSpPr/>
          <p:nvPr/>
        </p:nvSpPr>
        <p:spPr>
          <a:xfrm>
            <a:off x="859536" y="1773936"/>
            <a:ext cx="4901184" cy="2606040"/>
          </a:xfrm>
          <a:prstGeom prst="rect">
            <a:avLst/>
          </a:prstGeom>
          <a:noFill/>
          <a:ln/>
        </p:spPr>
        <p:txBody>
          <a:bodyPr wrap="square" lIns="127" tIns="127" rIns="127" bIns="127" rtlCol="0" anchor="ctr">
            <a:normAutofit/>
          </a:bodyPr>
          <a:lstStyle/>
          <a:p>
            <a:r>
              <a:rPr lang="en-US" sz="2400" dirty="0">
                <a:solidFill>
                  <a:srgbClr val="4E657A"/>
                </a:solidFill>
              </a:rPr>
              <a:t>Analyze → Descriptive Statistics → Descriptives</a:t>
            </a:r>
            <a:endParaRPr lang="en-US" sz="1020" dirty="0"/>
          </a:p>
          <a:p>
            <a:r>
              <a:rPr lang="en-US" sz="2400" dirty="0">
                <a:solidFill>
                  <a:srgbClr val="4E657A"/>
                </a:solidFill>
              </a:rPr>
              <a:t>Move all items for one construct into the Variables box</a:t>
            </a:r>
            <a:endParaRPr lang="en-US" sz="1020" dirty="0"/>
          </a:p>
          <a:p>
            <a:r>
              <a:rPr lang="en-US" sz="2400" dirty="0">
                <a:solidFill>
                  <a:srgbClr val="4E657A"/>
                </a:solidFill>
              </a:rPr>
              <a:t>Click Options</a:t>
            </a:r>
            <a:endParaRPr lang="en-US" sz="1020" dirty="0"/>
          </a:p>
          <a:p>
            <a:r>
              <a:rPr lang="en-US" sz="2400" dirty="0">
                <a:solidFill>
                  <a:srgbClr val="4E657A"/>
                </a:solidFill>
              </a:rPr>
              <a:t>Select Mean, Standard Deviation, Minimum and Maximum</a:t>
            </a:r>
            <a:endParaRPr lang="en-US" sz="1020" dirty="0"/>
          </a:p>
          <a:p>
            <a:r>
              <a:rPr lang="en-US" sz="2400" dirty="0">
                <a:solidFill>
                  <a:srgbClr val="4E657A"/>
                </a:solidFill>
              </a:rPr>
              <a:t>Click Continue → OK</a:t>
            </a:r>
            <a:endParaRPr lang="en-US" sz="1020" dirty="0"/>
          </a:p>
        </p:txBody>
      </p:sp>
      <p:sp>
        <p:nvSpPr>
          <p:cNvPr id="8" name="Shape 6"/>
          <p:cNvSpPr/>
          <p:nvPr/>
        </p:nvSpPr>
        <p:spPr>
          <a:xfrm>
            <a:off x="6263640" y="1298448"/>
            <a:ext cx="5303520" cy="3246120"/>
          </a:xfrm>
          <a:prstGeom prst="roundRect">
            <a:avLst>
              <a:gd name="adj" fmla="val 2535"/>
            </a:avLst>
          </a:prstGeom>
          <a:solidFill>
            <a:srgbClr val="F3FBF8"/>
          </a:solidFill>
          <a:ln w="8890">
            <a:solidFill>
              <a:srgbClr val="D8ECFA"/>
            </a:solidFill>
            <a:prstDash val="solid"/>
          </a:ln>
        </p:spPr>
        <p:txBody>
          <a:bodyPr wrap="square"/>
          <a:lstStyle/>
          <a:p>
            <a:endParaRPr/>
          </a:p>
        </p:txBody>
      </p:sp>
      <p:sp>
        <p:nvSpPr>
          <p:cNvPr id="9" name="Text 7"/>
          <p:cNvSpPr/>
          <p:nvPr/>
        </p:nvSpPr>
        <p:spPr>
          <a:xfrm>
            <a:off x="6464808" y="1435608"/>
            <a:ext cx="4901184" cy="182880"/>
          </a:xfrm>
          <a:prstGeom prst="rect">
            <a:avLst/>
          </a:prstGeom>
          <a:noFill/>
          <a:ln/>
        </p:spPr>
        <p:txBody>
          <a:bodyPr wrap="square" lIns="0" tIns="0" rIns="0" bIns="0" rtlCol="0" anchor="ctr">
            <a:normAutofit/>
          </a:bodyPr>
          <a:lstStyle/>
          <a:p>
            <a:pPr marL="0" indent="0">
              <a:buNone/>
            </a:pPr>
            <a:r>
              <a:rPr lang="en-US" sz="2400" b="1" dirty="0">
                <a:solidFill>
                  <a:srgbClr val="17324D"/>
                </a:solidFill>
              </a:rPr>
              <a:t>Output to Read</a:t>
            </a:r>
            <a:endParaRPr lang="en-US" sz="1200" dirty="0"/>
          </a:p>
        </p:txBody>
      </p:sp>
      <p:sp>
        <p:nvSpPr>
          <p:cNvPr id="10" name="Text 8"/>
          <p:cNvSpPr/>
          <p:nvPr/>
        </p:nvSpPr>
        <p:spPr>
          <a:xfrm>
            <a:off x="6464808" y="1773936"/>
            <a:ext cx="4901184" cy="2606040"/>
          </a:xfrm>
          <a:prstGeom prst="rect">
            <a:avLst/>
          </a:prstGeom>
          <a:noFill/>
          <a:ln/>
        </p:spPr>
        <p:txBody>
          <a:bodyPr wrap="square" lIns="127" tIns="127" rIns="127" bIns="127" rtlCol="0" anchor="ctr">
            <a:normAutofit/>
          </a:bodyPr>
          <a:lstStyle/>
          <a:p>
            <a:r>
              <a:rPr lang="en-US" sz="2400" dirty="0">
                <a:solidFill>
                  <a:srgbClr val="4E657A"/>
                </a:solidFill>
              </a:rPr>
              <a:t>Mean: average response per item</a:t>
            </a:r>
            <a:endParaRPr lang="en-US" sz="1020" dirty="0"/>
          </a:p>
          <a:p>
            <a:r>
              <a:rPr lang="en-US" sz="2400" dirty="0">
                <a:solidFill>
                  <a:srgbClr val="4E657A"/>
                </a:solidFill>
              </a:rPr>
              <a:t>Standard deviation: spread of responses</a:t>
            </a:r>
            <a:endParaRPr lang="en-US" sz="1020" dirty="0"/>
          </a:p>
          <a:p>
            <a:r>
              <a:rPr lang="en-US" sz="2400" dirty="0">
                <a:solidFill>
                  <a:srgbClr val="4E657A"/>
                </a:solidFill>
              </a:rPr>
              <a:t>Minimum and maximum: confirm valid response range</a:t>
            </a:r>
            <a:endParaRPr lang="en-US" sz="1020" dirty="0"/>
          </a:p>
          <a:p>
            <a:r>
              <a:rPr lang="en-US" sz="2400" dirty="0">
                <a:solidFill>
                  <a:srgbClr val="4E657A"/>
                </a:solidFill>
              </a:rPr>
              <a:t>N: confirms how many respondents answered each item</a:t>
            </a:r>
            <a:endParaRPr lang="en-US" sz="1020" dirty="0"/>
          </a:p>
        </p:txBody>
      </p:sp>
      <p:sp>
        <p:nvSpPr>
          <p:cNvPr id="25" name="Slide Number Placeholder 0"/>
          <p:cNvSpPr>
            <a:spLocks noGrp="1"/>
          </p:cNvSpPr>
          <p:nvPr>
            <p:ph type="sldNum" sz="quarter" idx="4294967295"/>
          </p:nvPr>
        </p:nvSpPr>
        <p:spPr>
          <a:xfrm>
            <a:off x="11567160" y="6519672"/>
            <a:ext cx="800000" cy="300000"/>
          </a:xfrm>
          <a:prstGeom prst="rect">
            <a:avLst/>
          </a:prstGeom>
          <a:extLst>
            <a:ext uri="{C572A759-6A51-4108-AA02-DFA0A04FC94B}">
              <ma14:wrappingTextBoxFlag xmlns="" xmlns:ma14="http://schemas.microsoft.com/office/mac/drawingml/2011/main" val="0"/>
            </a:ext>
          </a:extLst>
        </p:spPr>
        <p:txBody>
          <a:bodyPr wrap="square"/>
          <a:lstStyle>
            <a:lvl1pPr>
              <a:defRPr sz="750">
                <a:solidFill>
                  <a:srgbClr val="617789"/>
                </a:solidFill>
                <a:latin typeface="Aptos"/>
                <a:ea typeface="Aptos"/>
                <a:cs typeface="Aptos"/>
              </a:defRPr>
            </a:lvl1pPr>
          </a:lstStyle>
          <a:p>
            <a:pPr algn="l"/>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21792" y="384048"/>
            <a:ext cx="8138160" cy="347472"/>
          </a:xfrm>
          <a:prstGeom prst="rect">
            <a:avLst/>
          </a:prstGeom>
          <a:noFill/>
          <a:ln/>
        </p:spPr>
        <p:txBody>
          <a:bodyPr wrap="square" lIns="0" tIns="0" rIns="0" bIns="0" rtlCol="0" anchor="ctr">
            <a:normAutofit/>
          </a:bodyPr>
          <a:lstStyle/>
          <a:p>
            <a:pPr marL="0" indent="0">
              <a:buNone/>
            </a:pPr>
            <a:r>
              <a:rPr lang="en-US" sz="3200" b="1" dirty="0">
                <a:solidFill>
                  <a:srgbClr val="17324D"/>
                </a:solidFill>
                <a:latin typeface="Aptos Display" pitchFamily="34" charset="0"/>
                <a:ea typeface="Aptos Display" pitchFamily="34" charset="-122"/>
                <a:cs typeface="Aptos Display" pitchFamily="34" charset="-120"/>
              </a:rPr>
              <a:t>Creating Composite Scores</a:t>
            </a:r>
            <a:endParaRPr lang="en-US" sz="2300" dirty="0"/>
          </a:p>
        </p:txBody>
      </p:sp>
      <p:sp>
        <p:nvSpPr>
          <p:cNvPr id="3" name="Text 1"/>
          <p:cNvSpPr/>
          <p:nvPr/>
        </p:nvSpPr>
        <p:spPr>
          <a:xfrm>
            <a:off x="640080" y="786384"/>
            <a:ext cx="7955280" cy="219456"/>
          </a:xfrm>
          <a:prstGeom prst="rect">
            <a:avLst/>
          </a:prstGeom>
          <a:noFill/>
          <a:ln/>
        </p:spPr>
        <p:txBody>
          <a:bodyPr wrap="square" lIns="0" tIns="0" rIns="0" bIns="0" rtlCol="0" anchor="ctr">
            <a:normAutofit fontScale="70000" lnSpcReduction="20000"/>
          </a:bodyPr>
          <a:lstStyle/>
          <a:p>
            <a:pPr marL="0" indent="0">
              <a:buNone/>
            </a:pPr>
            <a:r>
              <a:rPr lang="en-US" sz="2400" dirty="0">
                <a:solidFill>
                  <a:srgbClr val="4E657A"/>
                </a:solidFill>
              </a:rPr>
              <a:t>PhD students should analyse constructs, </a:t>
            </a:r>
            <a:r>
              <a:rPr lang="en-US" sz="2000" dirty="0">
                <a:solidFill>
                  <a:srgbClr val="4E657A"/>
                </a:solidFill>
              </a:rPr>
              <a:t>not</a:t>
            </a:r>
            <a:r>
              <a:rPr lang="en-US" sz="2400" dirty="0">
                <a:solidFill>
                  <a:srgbClr val="4E657A"/>
                </a:solidFill>
              </a:rPr>
              <a:t> only separate questionnaire items.</a:t>
            </a:r>
            <a:endParaRPr lang="en-US" sz="950" dirty="0"/>
          </a:p>
        </p:txBody>
      </p:sp>
      <p:sp>
        <p:nvSpPr>
          <p:cNvPr id="4" name="Text 2"/>
          <p:cNvSpPr/>
          <p:nvPr/>
        </p:nvSpPr>
        <p:spPr>
          <a:xfrm>
            <a:off x="9784080" y="475488"/>
            <a:ext cx="1371600" cy="109728"/>
          </a:xfrm>
          <a:prstGeom prst="rect">
            <a:avLst/>
          </a:prstGeom>
          <a:noFill/>
          <a:ln/>
        </p:spPr>
        <p:txBody>
          <a:bodyPr wrap="square" lIns="0" tIns="0" rIns="0" bIns="0" rtlCol="0" anchor="ctr"/>
          <a:lstStyle/>
          <a:p>
            <a:pPr marL="0" indent="0" algn="r">
              <a:buNone/>
            </a:pPr>
            <a:endParaRPr lang="en-US" sz="730" dirty="0"/>
          </a:p>
        </p:txBody>
      </p:sp>
      <p:sp>
        <p:nvSpPr>
          <p:cNvPr id="5" name="Shape 3"/>
          <p:cNvSpPr/>
          <p:nvPr/>
        </p:nvSpPr>
        <p:spPr>
          <a:xfrm>
            <a:off x="658368" y="1298448"/>
            <a:ext cx="5303520" cy="3246120"/>
          </a:xfrm>
          <a:prstGeom prst="roundRect">
            <a:avLst>
              <a:gd name="adj" fmla="val 2535"/>
            </a:avLst>
          </a:prstGeom>
          <a:solidFill>
            <a:srgbClr val="F4FAFE"/>
          </a:solidFill>
          <a:ln w="8890">
            <a:solidFill>
              <a:srgbClr val="D8ECFA"/>
            </a:solidFill>
            <a:prstDash val="solid"/>
          </a:ln>
        </p:spPr>
        <p:txBody>
          <a:bodyPr wrap="square"/>
          <a:lstStyle/>
          <a:p>
            <a:endParaRPr/>
          </a:p>
        </p:txBody>
      </p:sp>
      <p:sp>
        <p:nvSpPr>
          <p:cNvPr id="6" name="Text 4"/>
          <p:cNvSpPr/>
          <p:nvPr/>
        </p:nvSpPr>
        <p:spPr>
          <a:xfrm>
            <a:off x="859536" y="1435608"/>
            <a:ext cx="4901184" cy="182880"/>
          </a:xfrm>
          <a:prstGeom prst="rect">
            <a:avLst/>
          </a:prstGeom>
          <a:noFill/>
          <a:ln/>
        </p:spPr>
        <p:txBody>
          <a:bodyPr wrap="square" lIns="0" tIns="0" rIns="0" bIns="0" rtlCol="0" anchor="ctr">
            <a:normAutofit/>
          </a:bodyPr>
          <a:lstStyle/>
          <a:p>
            <a:pPr marL="0" indent="0">
              <a:buNone/>
            </a:pPr>
            <a:r>
              <a:rPr lang="en-US" sz="2400" b="1" dirty="0">
                <a:solidFill>
                  <a:srgbClr val="17324D"/>
                </a:solidFill>
              </a:rPr>
              <a:t>Why Compute Composite Scores?</a:t>
            </a:r>
            <a:endParaRPr lang="en-US" sz="1200" dirty="0"/>
          </a:p>
        </p:txBody>
      </p:sp>
      <p:sp>
        <p:nvSpPr>
          <p:cNvPr id="7" name="Text 5"/>
          <p:cNvSpPr/>
          <p:nvPr/>
        </p:nvSpPr>
        <p:spPr>
          <a:xfrm>
            <a:off x="859536" y="1773936"/>
            <a:ext cx="4901184" cy="2606040"/>
          </a:xfrm>
          <a:prstGeom prst="rect">
            <a:avLst/>
          </a:prstGeom>
          <a:noFill/>
          <a:ln/>
        </p:spPr>
        <p:txBody>
          <a:bodyPr wrap="square" lIns="127" tIns="127" rIns="127" bIns="127" rtlCol="0" anchor="ctr">
            <a:normAutofit/>
          </a:bodyPr>
          <a:lstStyle/>
          <a:p>
            <a:r>
              <a:rPr lang="en-US" sz="2400" dirty="0">
                <a:solidFill>
                  <a:srgbClr val="4E657A"/>
                </a:solidFill>
              </a:rPr>
              <a:t>A construct such as Regulatory Framework may have several questionnaire items. A composite score combines them into one variable for correlation, regression and hypothesis testing.</a:t>
            </a:r>
            <a:endParaRPr lang="en-US" sz="1020" dirty="0"/>
          </a:p>
        </p:txBody>
      </p:sp>
      <p:sp>
        <p:nvSpPr>
          <p:cNvPr id="8" name="Shape 6"/>
          <p:cNvSpPr/>
          <p:nvPr/>
        </p:nvSpPr>
        <p:spPr>
          <a:xfrm>
            <a:off x="6263640" y="1298448"/>
            <a:ext cx="5303520" cy="3246120"/>
          </a:xfrm>
          <a:prstGeom prst="roundRect">
            <a:avLst>
              <a:gd name="adj" fmla="val 2535"/>
            </a:avLst>
          </a:prstGeom>
          <a:solidFill>
            <a:srgbClr val="F3FBF8"/>
          </a:solidFill>
          <a:ln w="8890">
            <a:solidFill>
              <a:srgbClr val="D8ECFA"/>
            </a:solidFill>
            <a:prstDash val="solid"/>
          </a:ln>
        </p:spPr>
        <p:txBody>
          <a:bodyPr wrap="square"/>
          <a:lstStyle/>
          <a:p>
            <a:endParaRPr/>
          </a:p>
        </p:txBody>
      </p:sp>
      <p:sp>
        <p:nvSpPr>
          <p:cNvPr id="9" name="Text 7"/>
          <p:cNvSpPr/>
          <p:nvPr/>
        </p:nvSpPr>
        <p:spPr>
          <a:xfrm>
            <a:off x="6464808" y="1435608"/>
            <a:ext cx="4901184" cy="182880"/>
          </a:xfrm>
          <a:prstGeom prst="rect">
            <a:avLst/>
          </a:prstGeom>
          <a:noFill/>
          <a:ln/>
        </p:spPr>
        <p:txBody>
          <a:bodyPr wrap="square" lIns="0" tIns="0" rIns="0" bIns="0" rtlCol="0" anchor="ctr">
            <a:normAutofit/>
          </a:bodyPr>
          <a:lstStyle/>
          <a:p>
            <a:pPr marL="0" indent="0">
              <a:buNone/>
            </a:pPr>
            <a:r>
              <a:rPr lang="en-US" sz="2400" b="1" dirty="0">
                <a:solidFill>
                  <a:srgbClr val="17324D"/>
                </a:solidFill>
              </a:rPr>
              <a:t>SPSS Procedure</a:t>
            </a:r>
            <a:endParaRPr lang="en-US" sz="1200" dirty="0"/>
          </a:p>
        </p:txBody>
      </p:sp>
      <p:sp>
        <p:nvSpPr>
          <p:cNvPr id="10" name="Text 8"/>
          <p:cNvSpPr/>
          <p:nvPr/>
        </p:nvSpPr>
        <p:spPr>
          <a:xfrm>
            <a:off x="6464808" y="1773936"/>
            <a:ext cx="4901184" cy="2606040"/>
          </a:xfrm>
          <a:prstGeom prst="rect">
            <a:avLst/>
          </a:prstGeom>
          <a:noFill/>
          <a:ln/>
        </p:spPr>
        <p:txBody>
          <a:bodyPr wrap="square" lIns="127" tIns="127" rIns="127" bIns="127" rtlCol="0" anchor="ctr">
            <a:normAutofit/>
          </a:bodyPr>
          <a:lstStyle/>
          <a:p>
            <a:r>
              <a:rPr lang="en-US" sz="2400" dirty="0">
                <a:solidFill>
                  <a:srgbClr val="4E657A"/>
                </a:solidFill>
              </a:rPr>
              <a:t>Transform → Compute Variable</a:t>
            </a:r>
            <a:endParaRPr lang="en-US" sz="1020" dirty="0"/>
          </a:p>
          <a:p>
            <a:r>
              <a:rPr lang="en-US" sz="2400" dirty="0">
                <a:solidFill>
                  <a:srgbClr val="4E657A"/>
                </a:solidFill>
              </a:rPr>
              <a:t>Target Variable: Regulatory_Framework</a:t>
            </a:r>
            <a:endParaRPr lang="en-US" sz="1020" dirty="0"/>
          </a:p>
          <a:p>
            <a:r>
              <a:rPr lang="en-US" sz="2400" dirty="0">
                <a:solidFill>
                  <a:srgbClr val="4E657A"/>
                </a:solidFill>
              </a:rPr>
              <a:t>Numeric Expression:</a:t>
            </a:r>
            <a:endParaRPr lang="en-US" sz="1020" dirty="0"/>
          </a:p>
          <a:p>
            <a:r>
              <a:rPr lang="en-US" sz="2400" dirty="0">
                <a:solidFill>
                  <a:srgbClr val="4E657A"/>
                </a:solidFill>
              </a:rPr>
              <a:t>MEAN(RF1, RF2, RF3, RF4, RF5, RF6, RF7)</a:t>
            </a:r>
            <a:endParaRPr lang="en-US" sz="1020" dirty="0"/>
          </a:p>
          <a:p>
            <a:r>
              <a:rPr lang="en-US" sz="2400" dirty="0">
                <a:solidFill>
                  <a:srgbClr val="4E657A"/>
                </a:solidFill>
              </a:rPr>
              <a:t>Click OK</a:t>
            </a:r>
            <a:endParaRPr lang="en-US" sz="1020" dirty="0"/>
          </a:p>
        </p:txBody>
      </p:sp>
      <p:sp>
        <p:nvSpPr>
          <p:cNvPr id="12" name="Text 10"/>
          <p:cNvSpPr/>
          <p:nvPr/>
        </p:nvSpPr>
        <p:spPr>
          <a:xfrm>
            <a:off x="859536" y="4732020"/>
            <a:ext cx="10479024" cy="182880"/>
          </a:xfrm>
          <a:prstGeom prst="rect">
            <a:avLst/>
          </a:prstGeom>
          <a:noFill/>
          <a:ln/>
        </p:spPr>
        <p:txBody>
          <a:bodyPr wrap="square" lIns="0" tIns="0" rIns="0" bIns="0" rtlCol="0" anchor="ctr">
            <a:noAutofit/>
          </a:bodyPr>
          <a:lstStyle/>
          <a:p>
            <a:pPr marL="0" indent="0">
              <a:buNone/>
            </a:pPr>
            <a:r>
              <a:rPr lang="en-US" sz="2400" b="1" dirty="0">
                <a:solidFill>
                  <a:srgbClr val="17324D"/>
                </a:solidFill>
              </a:rPr>
              <a:t>Teaching Point</a:t>
            </a:r>
            <a:endParaRPr lang="en-US" sz="2400" dirty="0"/>
          </a:p>
        </p:txBody>
      </p:sp>
      <p:sp>
        <p:nvSpPr>
          <p:cNvPr id="13" name="Text 11"/>
          <p:cNvSpPr/>
          <p:nvPr/>
        </p:nvSpPr>
        <p:spPr>
          <a:xfrm>
            <a:off x="859536" y="5285232"/>
            <a:ext cx="10479024" cy="18288"/>
          </a:xfrm>
          <a:prstGeom prst="rect">
            <a:avLst/>
          </a:prstGeom>
          <a:noFill/>
          <a:ln/>
        </p:spPr>
        <p:txBody>
          <a:bodyPr wrap="square" lIns="127" tIns="127" rIns="127" bIns="127" rtlCol="0" anchor="ctr">
            <a:normAutofit/>
          </a:bodyPr>
          <a:lstStyle/>
          <a:p>
            <a:r>
              <a:rPr lang="en-US" sz="2400" dirty="0">
                <a:solidFill>
                  <a:srgbClr val="4E657A"/>
                </a:solidFill>
              </a:rPr>
              <a:t>Using MEAN keeps the composite variable on the original 1–5 scale, making interpretation easier than using raw totals.</a:t>
            </a:r>
            <a:endParaRPr lang="en-US" sz="1020" dirty="0"/>
          </a:p>
        </p:txBody>
      </p:sp>
      <p:sp>
        <p:nvSpPr>
          <p:cNvPr id="25" name="Slide Number Placeholder 0"/>
          <p:cNvSpPr>
            <a:spLocks noGrp="1"/>
          </p:cNvSpPr>
          <p:nvPr>
            <p:ph type="sldNum" sz="quarter" idx="4294967295"/>
          </p:nvPr>
        </p:nvSpPr>
        <p:spPr>
          <a:xfrm>
            <a:off x="11567160" y="6519672"/>
            <a:ext cx="800000" cy="300000"/>
          </a:xfrm>
          <a:prstGeom prst="rect">
            <a:avLst/>
          </a:prstGeom>
          <a:extLst>
            <a:ext uri="{C572A759-6A51-4108-AA02-DFA0A04FC94B}">
              <ma14:wrappingTextBoxFlag xmlns="" xmlns:ma14="http://schemas.microsoft.com/office/mac/drawingml/2011/main" val="0"/>
            </a:ext>
          </a:extLst>
        </p:spPr>
        <p:txBody>
          <a:bodyPr wrap="square"/>
          <a:lstStyle>
            <a:lvl1pPr>
              <a:defRPr sz="750">
                <a:solidFill>
                  <a:srgbClr val="617789"/>
                </a:solidFill>
                <a:latin typeface="Aptos"/>
                <a:ea typeface="Aptos"/>
                <a:cs typeface="Aptos"/>
              </a:defRPr>
            </a:lvl1pPr>
          </a:lstStyle>
          <a:p>
            <a:pPr algn="l"/>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21792" y="354632"/>
            <a:ext cx="8138160" cy="347472"/>
          </a:xfrm>
          <a:prstGeom prst="rect">
            <a:avLst/>
          </a:prstGeom>
          <a:noFill/>
          <a:ln/>
        </p:spPr>
        <p:txBody>
          <a:bodyPr wrap="square" lIns="0" tIns="0" rIns="0" bIns="0" rtlCol="0" anchor="ctr">
            <a:normAutofit fontScale="85000" lnSpcReduction="20000"/>
          </a:bodyPr>
          <a:lstStyle/>
          <a:p>
            <a:pPr marL="0" indent="0">
              <a:buNone/>
            </a:pPr>
            <a:r>
              <a:rPr lang="en-US" sz="3200" b="1" dirty="0">
                <a:solidFill>
                  <a:srgbClr val="17324D"/>
                </a:solidFill>
                <a:latin typeface="Aptos Display" pitchFamily="34" charset="0"/>
                <a:ea typeface="Aptos Display" pitchFamily="34" charset="-122"/>
                <a:cs typeface="Aptos Display" pitchFamily="34" charset="-120"/>
              </a:rPr>
              <a:t>Reporting Descriptive Results for Constructs</a:t>
            </a:r>
            <a:endParaRPr lang="en-US" sz="2300" dirty="0"/>
          </a:p>
        </p:txBody>
      </p:sp>
      <p:sp>
        <p:nvSpPr>
          <p:cNvPr id="3" name="Text 1"/>
          <p:cNvSpPr/>
          <p:nvPr/>
        </p:nvSpPr>
        <p:spPr>
          <a:xfrm>
            <a:off x="640080" y="786384"/>
            <a:ext cx="7955280" cy="219456"/>
          </a:xfrm>
          <a:prstGeom prst="rect">
            <a:avLst/>
          </a:prstGeom>
          <a:noFill/>
          <a:ln/>
        </p:spPr>
        <p:txBody>
          <a:bodyPr wrap="square" lIns="0" tIns="0" rIns="0" bIns="0" rtlCol="0" anchor="ctr">
            <a:normAutofit/>
          </a:bodyPr>
          <a:lstStyle/>
          <a:p>
            <a:pPr marL="0" indent="0">
              <a:buNone/>
            </a:pPr>
            <a:r>
              <a:rPr lang="en-US" sz="2400" dirty="0">
                <a:solidFill>
                  <a:srgbClr val="4E657A"/>
                </a:solidFill>
              </a:rPr>
              <a:t>Use a clean table and one focused interpretation paragraph.</a:t>
            </a:r>
            <a:endParaRPr lang="en-US" sz="950" dirty="0"/>
          </a:p>
        </p:txBody>
      </p:sp>
      <p:sp>
        <p:nvSpPr>
          <p:cNvPr id="4" name="Text 2"/>
          <p:cNvSpPr/>
          <p:nvPr/>
        </p:nvSpPr>
        <p:spPr>
          <a:xfrm>
            <a:off x="9784080" y="475488"/>
            <a:ext cx="1371600" cy="109728"/>
          </a:xfrm>
          <a:prstGeom prst="rect">
            <a:avLst/>
          </a:prstGeom>
          <a:noFill/>
          <a:ln/>
        </p:spPr>
        <p:txBody>
          <a:bodyPr wrap="square" lIns="0" tIns="0" rIns="0" bIns="0" rtlCol="0" anchor="ctr"/>
          <a:lstStyle/>
          <a:p>
            <a:pPr marL="0" indent="0" algn="r">
              <a:buNone/>
            </a:pPr>
            <a:endParaRPr lang="en-US" sz="730" dirty="0"/>
          </a:p>
        </p:txBody>
      </p:sp>
      <p:sp>
        <p:nvSpPr>
          <p:cNvPr id="5" name="Text 3"/>
          <p:cNvSpPr/>
          <p:nvPr/>
        </p:nvSpPr>
        <p:spPr>
          <a:xfrm>
            <a:off x="749808" y="1325880"/>
            <a:ext cx="3721608" cy="128016"/>
          </a:xfrm>
          <a:prstGeom prst="rect">
            <a:avLst/>
          </a:prstGeom>
          <a:noFill/>
          <a:ln/>
        </p:spPr>
        <p:txBody>
          <a:bodyPr wrap="square" lIns="0" tIns="0" rIns="0" bIns="0" rtlCol="0" anchor="ctr">
            <a:normAutofit/>
          </a:bodyPr>
          <a:lstStyle/>
          <a:p>
            <a:pPr marL="0" indent="0">
              <a:buNone/>
            </a:pPr>
            <a:r>
              <a:rPr lang="en-US" sz="2400" b="1" dirty="0">
                <a:solidFill>
                  <a:srgbClr val="1F4E78"/>
                </a:solidFill>
              </a:rPr>
              <a:t>Study Variable</a:t>
            </a:r>
            <a:endParaRPr lang="en-US" sz="980" dirty="0"/>
          </a:p>
        </p:txBody>
      </p:sp>
      <p:sp>
        <p:nvSpPr>
          <p:cNvPr id="6" name="Text 4"/>
          <p:cNvSpPr/>
          <p:nvPr/>
        </p:nvSpPr>
        <p:spPr>
          <a:xfrm>
            <a:off x="4544568" y="1325880"/>
            <a:ext cx="1115568" cy="128016"/>
          </a:xfrm>
          <a:prstGeom prst="rect">
            <a:avLst/>
          </a:prstGeom>
          <a:noFill/>
          <a:ln/>
        </p:spPr>
        <p:txBody>
          <a:bodyPr wrap="square" lIns="0" tIns="0" rIns="0" bIns="0" rtlCol="0" anchor="ctr">
            <a:normAutofit/>
          </a:bodyPr>
          <a:lstStyle/>
          <a:p>
            <a:pPr marL="0" indent="0">
              <a:buNone/>
            </a:pPr>
            <a:r>
              <a:rPr lang="en-US" sz="2400" b="1" dirty="0">
                <a:solidFill>
                  <a:srgbClr val="1F4E78"/>
                </a:solidFill>
              </a:rPr>
              <a:t>Mean</a:t>
            </a:r>
            <a:endParaRPr lang="en-US" sz="980" dirty="0"/>
          </a:p>
        </p:txBody>
      </p:sp>
      <p:sp>
        <p:nvSpPr>
          <p:cNvPr id="7" name="Text 5"/>
          <p:cNvSpPr/>
          <p:nvPr/>
        </p:nvSpPr>
        <p:spPr>
          <a:xfrm>
            <a:off x="5733288" y="1325880"/>
            <a:ext cx="1115568" cy="128016"/>
          </a:xfrm>
          <a:prstGeom prst="rect">
            <a:avLst/>
          </a:prstGeom>
          <a:noFill/>
          <a:ln/>
        </p:spPr>
        <p:txBody>
          <a:bodyPr wrap="square" lIns="0" tIns="0" rIns="0" bIns="0" rtlCol="0" anchor="ctr">
            <a:normAutofit/>
          </a:bodyPr>
          <a:lstStyle/>
          <a:p>
            <a:pPr marL="0" indent="0">
              <a:buNone/>
            </a:pPr>
            <a:r>
              <a:rPr lang="en-US" sz="2400" b="1" dirty="0">
                <a:solidFill>
                  <a:srgbClr val="1F4E78"/>
                </a:solidFill>
              </a:rPr>
              <a:t>SD</a:t>
            </a:r>
            <a:endParaRPr lang="en-US" sz="980" dirty="0"/>
          </a:p>
        </p:txBody>
      </p:sp>
      <p:sp>
        <p:nvSpPr>
          <p:cNvPr id="8" name="Text 6"/>
          <p:cNvSpPr/>
          <p:nvPr/>
        </p:nvSpPr>
        <p:spPr>
          <a:xfrm>
            <a:off x="6922008" y="1325880"/>
            <a:ext cx="1847088" cy="128016"/>
          </a:xfrm>
          <a:prstGeom prst="rect">
            <a:avLst/>
          </a:prstGeom>
          <a:noFill/>
          <a:ln/>
        </p:spPr>
        <p:txBody>
          <a:bodyPr wrap="square" lIns="0" tIns="0" rIns="0" bIns="0" rtlCol="0" anchor="ctr">
            <a:normAutofit/>
          </a:bodyPr>
          <a:lstStyle/>
          <a:p>
            <a:pPr marL="0" indent="0">
              <a:buNone/>
            </a:pPr>
            <a:r>
              <a:rPr lang="en-US" sz="2400" b="1" dirty="0">
                <a:solidFill>
                  <a:srgbClr val="1F4E78"/>
                </a:solidFill>
              </a:rPr>
              <a:t>Interpretation</a:t>
            </a:r>
            <a:endParaRPr lang="en-US" sz="980" dirty="0"/>
          </a:p>
        </p:txBody>
      </p:sp>
      <p:sp>
        <p:nvSpPr>
          <p:cNvPr id="9" name="Shape 7"/>
          <p:cNvSpPr/>
          <p:nvPr/>
        </p:nvSpPr>
        <p:spPr>
          <a:xfrm>
            <a:off x="749808" y="1581912"/>
            <a:ext cx="8092440" cy="0"/>
          </a:xfrm>
          <a:prstGeom prst="line">
            <a:avLst/>
          </a:prstGeom>
          <a:noFill/>
          <a:ln w="12700">
            <a:solidFill>
              <a:srgbClr val="D8ECFA"/>
            </a:solidFill>
            <a:prstDash val="solid"/>
          </a:ln>
        </p:spPr>
        <p:txBody>
          <a:bodyPr wrap="square"/>
          <a:lstStyle/>
          <a:p>
            <a:endParaRPr/>
          </a:p>
        </p:txBody>
      </p:sp>
      <p:sp>
        <p:nvSpPr>
          <p:cNvPr id="10" name="Text 8"/>
          <p:cNvSpPr/>
          <p:nvPr/>
        </p:nvSpPr>
        <p:spPr>
          <a:xfrm>
            <a:off x="749808" y="1783080"/>
            <a:ext cx="372160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Regulatory Framework</a:t>
            </a:r>
            <a:endParaRPr lang="en-US" sz="980" dirty="0"/>
          </a:p>
        </p:txBody>
      </p:sp>
      <p:sp>
        <p:nvSpPr>
          <p:cNvPr id="11" name="Text 9"/>
          <p:cNvSpPr/>
          <p:nvPr/>
        </p:nvSpPr>
        <p:spPr>
          <a:xfrm>
            <a:off x="4544568" y="1783080"/>
            <a:ext cx="111556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3.91</a:t>
            </a:r>
            <a:endParaRPr lang="en-US" sz="980" dirty="0"/>
          </a:p>
        </p:txBody>
      </p:sp>
      <p:sp>
        <p:nvSpPr>
          <p:cNvPr id="12" name="Text 10"/>
          <p:cNvSpPr/>
          <p:nvPr/>
        </p:nvSpPr>
        <p:spPr>
          <a:xfrm>
            <a:off x="5733288" y="1783080"/>
            <a:ext cx="111556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0.62</a:t>
            </a:r>
            <a:endParaRPr lang="en-US" sz="980" dirty="0"/>
          </a:p>
        </p:txBody>
      </p:sp>
      <p:sp>
        <p:nvSpPr>
          <p:cNvPr id="13" name="Text 11"/>
          <p:cNvSpPr/>
          <p:nvPr/>
        </p:nvSpPr>
        <p:spPr>
          <a:xfrm>
            <a:off x="6922008" y="1783080"/>
            <a:ext cx="184708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Agree</a:t>
            </a:r>
            <a:endParaRPr lang="en-US" sz="980" dirty="0"/>
          </a:p>
        </p:txBody>
      </p:sp>
      <p:sp>
        <p:nvSpPr>
          <p:cNvPr id="14" name="Text 12"/>
          <p:cNvSpPr/>
          <p:nvPr/>
        </p:nvSpPr>
        <p:spPr>
          <a:xfrm>
            <a:off x="749808" y="2240280"/>
            <a:ext cx="372160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Resource Capacity</a:t>
            </a:r>
            <a:endParaRPr lang="en-US" sz="980" dirty="0"/>
          </a:p>
        </p:txBody>
      </p:sp>
      <p:sp>
        <p:nvSpPr>
          <p:cNvPr id="15" name="Text 13"/>
          <p:cNvSpPr/>
          <p:nvPr/>
        </p:nvSpPr>
        <p:spPr>
          <a:xfrm>
            <a:off x="4544568" y="2240280"/>
            <a:ext cx="111556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3.54</a:t>
            </a:r>
            <a:endParaRPr lang="en-US" sz="980" dirty="0"/>
          </a:p>
        </p:txBody>
      </p:sp>
      <p:sp>
        <p:nvSpPr>
          <p:cNvPr id="16" name="Text 14"/>
          <p:cNvSpPr/>
          <p:nvPr/>
        </p:nvSpPr>
        <p:spPr>
          <a:xfrm>
            <a:off x="5733288" y="2240280"/>
            <a:ext cx="111556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0.71</a:t>
            </a:r>
            <a:endParaRPr lang="en-US" sz="980" dirty="0"/>
          </a:p>
        </p:txBody>
      </p:sp>
      <p:sp>
        <p:nvSpPr>
          <p:cNvPr id="17" name="Text 15"/>
          <p:cNvSpPr/>
          <p:nvPr/>
        </p:nvSpPr>
        <p:spPr>
          <a:xfrm>
            <a:off x="6922008" y="2240280"/>
            <a:ext cx="184708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Agree</a:t>
            </a:r>
            <a:endParaRPr lang="en-US" sz="980" dirty="0"/>
          </a:p>
        </p:txBody>
      </p:sp>
      <p:sp>
        <p:nvSpPr>
          <p:cNvPr id="18" name="Text 16"/>
          <p:cNvSpPr/>
          <p:nvPr/>
        </p:nvSpPr>
        <p:spPr>
          <a:xfrm>
            <a:off x="749808" y="2697480"/>
            <a:ext cx="372160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Management Commitment</a:t>
            </a:r>
            <a:endParaRPr lang="en-US" sz="980" dirty="0"/>
          </a:p>
        </p:txBody>
      </p:sp>
      <p:sp>
        <p:nvSpPr>
          <p:cNvPr id="19" name="Text 17"/>
          <p:cNvSpPr/>
          <p:nvPr/>
        </p:nvSpPr>
        <p:spPr>
          <a:xfrm>
            <a:off x="4544568" y="2697480"/>
            <a:ext cx="111556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3.73</a:t>
            </a:r>
            <a:endParaRPr lang="en-US" sz="980" dirty="0"/>
          </a:p>
        </p:txBody>
      </p:sp>
      <p:sp>
        <p:nvSpPr>
          <p:cNvPr id="20" name="Text 18"/>
          <p:cNvSpPr/>
          <p:nvPr/>
        </p:nvSpPr>
        <p:spPr>
          <a:xfrm>
            <a:off x="5733288" y="2697480"/>
            <a:ext cx="111556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0.66</a:t>
            </a:r>
            <a:endParaRPr lang="en-US" sz="980" dirty="0"/>
          </a:p>
        </p:txBody>
      </p:sp>
      <p:sp>
        <p:nvSpPr>
          <p:cNvPr id="21" name="Text 19"/>
          <p:cNvSpPr/>
          <p:nvPr/>
        </p:nvSpPr>
        <p:spPr>
          <a:xfrm>
            <a:off x="6922008" y="2697480"/>
            <a:ext cx="184708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Agree</a:t>
            </a:r>
            <a:endParaRPr lang="en-US" sz="980" dirty="0"/>
          </a:p>
        </p:txBody>
      </p:sp>
      <p:sp>
        <p:nvSpPr>
          <p:cNvPr id="22" name="Text 20"/>
          <p:cNvSpPr/>
          <p:nvPr/>
        </p:nvSpPr>
        <p:spPr>
          <a:xfrm>
            <a:off x="749808" y="3154680"/>
            <a:ext cx="372160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Sustainable Procurement Practices</a:t>
            </a:r>
            <a:endParaRPr lang="en-US" sz="980" dirty="0"/>
          </a:p>
        </p:txBody>
      </p:sp>
      <p:sp>
        <p:nvSpPr>
          <p:cNvPr id="23" name="Text 21"/>
          <p:cNvSpPr/>
          <p:nvPr/>
        </p:nvSpPr>
        <p:spPr>
          <a:xfrm>
            <a:off x="4544568" y="3154680"/>
            <a:ext cx="111556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3.87</a:t>
            </a:r>
            <a:endParaRPr lang="en-US" sz="980" dirty="0"/>
          </a:p>
        </p:txBody>
      </p:sp>
      <p:sp>
        <p:nvSpPr>
          <p:cNvPr id="24" name="Text 22"/>
          <p:cNvSpPr/>
          <p:nvPr/>
        </p:nvSpPr>
        <p:spPr>
          <a:xfrm>
            <a:off x="5733288" y="3154680"/>
            <a:ext cx="111556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0.58</a:t>
            </a:r>
            <a:endParaRPr lang="en-US" sz="980" dirty="0"/>
          </a:p>
        </p:txBody>
      </p:sp>
      <p:sp>
        <p:nvSpPr>
          <p:cNvPr id="25" name="Text 23"/>
          <p:cNvSpPr/>
          <p:nvPr/>
        </p:nvSpPr>
        <p:spPr>
          <a:xfrm>
            <a:off x="6922008" y="3154680"/>
            <a:ext cx="184708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Agree</a:t>
            </a:r>
            <a:endParaRPr lang="en-US" sz="980" dirty="0"/>
          </a:p>
        </p:txBody>
      </p:sp>
      <p:sp>
        <p:nvSpPr>
          <p:cNvPr id="26" name="Shape 24"/>
          <p:cNvSpPr/>
          <p:nvPr/>
        </p:nvSpPr>
        <p:spPr>
          <a:xfrm>
            <a:off x="951939" y="4457700"/>
            <a:ext cx="10698480" cy="960120"/>
          </a:xfrm>
          <a:prstGeom prst="roundRect">
            <a:avLst>
              <a:gd name="adj" fmla="val 8571"/>
            </a:avLst>
          </a:prstGeom>
          <a:solidFill>
            <a:srgbClr val="F3FBF8"/>
          </a:solidFill>
          <a:ln w="8890">
            <a:solidFill>
              <a:srgbClr val="D8ECFA"/>
            </a:solidFill>
            <a:prstDash val="solid"/>
          </a:ln>
        </p:spPr>
        <p:txBody>
          <a:bodyPr wrap="square"/>
          <a:lstStyle/>
          <a:p>
            <a:endParaRPr sz="1600"/>
          </a:p>
        </p:txBody>
      </p:sp>
      <p:sp>
        <p:nvSpPr>
          <p:cNvPr id="27" name="Text 25"/>
          <p:cNvSpPr/>
          <p:nvPr/>
        </p:nvSpPr>
        <p:spPr>
          <a:xfrm>
            <a:off x="822960" y="3700071"/>
            <a:ext cx="10296144" cy="182880"/>
          </a:xfrm>
          <a:prstGeom prst="rect">
            <a:avLst/>
          </a:prstGeom>
          <a:noFill/>
          <a:ln/>
        </p:spPr>
        <p:txBody>
          <a:bodyPr wrap="square" lIns="0" tIns="0" rIns="0" bIns="0" rtlCol="0" anchor="ctr">
            <a:noAutofit/>
          </a:bodyPr>
          <a:lstStyle/>
          <a:p>
            <a:pPr marL="0" indent="0">
              <a:buNone/>
            </a:pPr>
            <a:r>
              <a:rPr lang="en-US" sz="2400" b="1" dirty="0">
                <a:solidFill>
                  <a:srgbClr val="17324D"/>
                </a:solidFill>
              </a:rPr>
              <a:t>Narrative Example</a:t>
            </a:r>
            <a:endParaRPr lang="en-US" sz="2400" dirty="0"/>
          </a:p>
        </p:txBody>
      </p:sp>
      <p:sp>
        <p:nvSpPr>
          <p:cNvPr id="28" name="Text 26"/>
          <p:cNvSpPr/>
          <p:nvPr/>
        </p:nvSpPr>
        <p:spPr>
          <a:xfrm>
            <a:off x="950976" y="4361688"/>
            <a:ext cx="10296144" cy="320040"/>
          </a:xfrm>
          <a:prstGeom prst="rect">
            <a:avLst/>
          </a:prstGeom>
          <a:noFill/>
          <a:ln/>
        </p:spPr>
        <p:txBody>
          <a:bodyPr wrap="square" lIns="127" tIns="127" rIns="127" bIns="127" rtlCol="0" anchor="ctr">
            <a:noAutofit/>
          </a:bodyPr>
          <a:lstStyle/>
          <a:p>
            <a:r>
              <a:rPr lang="en-US" dirty="0">
                <a:solidFill>
                  <a:srgbClr val="4E657A"/>
                </a:solidFill>
              </a:rPr>
              <a:t>The findings show that respondents generally agreed that regulatory framework, resource capacity and management commitment supported sustainable procurement practices. Regulatory framework recorded the highest mean while resource capacity recorded the lowest mean, suggesting that resource-related issues may require closer attention.</a:t>
            </a:r>
            <a:endParaRPr lang="en-US" dirty="0"/>
          </a:p>
        </p:txBody>
      </p:sp>
      <p:sp>
        <p:nvSpPr>
          <p:cNvPr id="29" name="Shape 27"/>
          <p:cNvSpPr/>
          <p:nvPr/>
        </p:nvSpPr>
        <p:spPr>
          <a:xfrm>
            <a:off x="640080" y="5806440"/>
            <a:ext cx="10927080" cy="438912"/>
          </a:xfrm>
          <a:prstGeom prst="roundRect">
            <a:avLst>
              <a:gd name="adj" fmla="val 16667"/>
            </a:avLst>
          </a:prstGeom>
          <a:solidFill>
            <a:srgbClr val="FFFFFF"/>
          </a:solidFill>
          <a:ln w="7620">
            <a:solidFill>
              <a:srgbClr val="D8ECFA"/>
            </a:solidFill>
            <a:prstDash val="solid"/>
          </a:ln>
        </p:spPr>
        <p:txBody>
          <a:bodyPr wrap="square"/>
          <a:lstStyle/>
          <a:p>
            <a:endParaRPr/>
          </a:p>
        </p:txBody>
      </p:sp>
      <p:sp>
        <p:nvSpPr>
          <p:cNvPr id="30" name="Text 28"/>
          <p:cNvSpPr/>
          <p:nvPr/>
        </p:nvSpPr>
        <p:spPr>
          <a:xfrm>
            <a:off x="822960" y="5952744"/>
            <a:ext cx="10561320" cy="109728"/>
          </a:xfrm>
          <a:prstGeom prst="rect">
            <a:avLst/>
          </a:prstGeom>
          <a:noFill/>
          <a:ln/>
        </p:spPr>
        <p:txBody>
          <a:bodyPr wrap="square" lIns="0" tIns="0" rIns="0" bIns="0" rtlCol="0" anchor="ctr">
            <a:normAutofit/>
          </a:bodyPr>
          <a:lstStyle/>
          <a:p>
            <a:pPr marL="0" indent="0">
              <a:buNone/>
            </a:pPr>
            <a:r>
              <a:rPr lang="en-US" sz="2400" i="1" dirty="0">
                <a:solidFill>
                  <a:srgbClr val="1F4E78"/>
                </a:solidFill>
              </a:rPr>
              <a:t>A descriptive paragraph should present the pattern; it should not claim causality or significance.</a:t>
            </a:r>
            <a:endParaRPr lang="en-US" sz="830" dirty="0"/>
          </a:p>
        </p:txBody>
      </p:sp>
      <p:sp>
        <p:nvSpPr>
          <p:cNvPr id="31" name="Slide Number Placeholder 0"/>
          <p:cNvSpPr>
            <a:spLocks noGrp="1"/>
          </p:cNvSpPr>
          <p:nvPr>
            <p:ph type="sldNum" sz="quarter" idx="4294967295"/>
          </p:nvPr>
        </p:nvSpPr>
        <p:spPr>
          <a:xfrm>
            <a:off x="11567160" y="6519672"/>
            <a:ext cx="800000" cy="300000"/>
          </a:xfrm>
          <a:prstGeom prst="rect">
            <a:avLst/>
          </a:prstGeom>
          <a:extLst>
            <a:ext uri="{C572A759-6A51-4108-AA02-DFA0A04FC94B}">
              <ma14:wrappingTextBoxFlag xmlns="" xmlns:ma14="http://schemas.microsoft.com/office/mac/drawingml/2011/main" val="0"/>
            </a:ext>
          </a:extLst>
        </p:spPr>
        <p:txBody>
          <a:bodyPr wrap="square"/>
          <a:lstStyle>
            <a:lvl1pPr>
              <a:defRPr sz="750">
                <a:solidFill>
                  <a:srgbClr val="617789"/>
                </a:solidFill>
                <a:latin typeface="Aptos"/>
                <a:ea typeface="Aptos"/>
                <a:cs typeface="Aptos"/>
              </a:defRPr>
            </a:lvl1pPr>
          </a:lstStyle>
          <a:p>
            <a:pPr algn="l"/>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62802" y="86868"/>
            <a:ext cx="8138160" cy="347472"/>
          </a:xfrm>
          <a:prstGeom prst="rect">
            <a:avLst/>
          </a:prstGeom>
          <a:noFill/>
          <a:ln/>
        </p:spPr>
        <p:txBody>
          <a:bodyPr wrap="square" lIns="0" tIns="0" rIns="0" bIns="0" rtlCol="0" anchor="ctr">
            <a:normAutofit fontScale="85000" lnSpcReduction="20000"/>
          </a:bodyPr>
          <a:lstStyle/>
          <a:p>
            <a:pPr marL="0" indent="0">
              <a:buNone/>
            </a:pPr>
            <a:r>
              <a:rPr lang="en-US" sz="3200" b="1" dirty="0">
                <a:solidFill>
                  <a:srgbClr val="17324D"/>
                </a:solidFill>
                <a:latin typeface="Aptos Display" pitchFamily="34" charset="0"/>
                <a:ea typeface="Aptos Display" pitchFamily="34" charset="-122"/>
                <a:cs typeface="Aptos Display" pitchFamily="34" charset="-120"/>
              </a:rPr>
              <a:t>Pilot Testing: Validity &amp; Reliability</a:t>
            </a:r>
            <a:endParaRPr lang="en-US" sz="2300" dirty="0"/>
          </a:p>
        </p:txBody>
      </p:sp>
      <p:sp>
        <p:nvSpPr>
          <p:cNvPr id="3" name="Text 1"/>
          <p:cNvSpPr/>
          <p:nvPr/>
        </p:nvSpPr>
        <p:spPr>
          <a:xfrm>
            <a:off x="640080" y="786384"/>
            <a:ext cx="7955280" cy="219456"/>
          </a:xfrm>
          <a:prstGeom prst="rect">
            <a:avLst/>
          </a:prstGeom>
          <a:noFill/>
          <a:ln/>
        </p:spPr>
        <p:txBody>
          <a:bodyPr wrap="square" lIns="0" tIns="0" rIns="0" bIns="0" rtlCol="0" anchor="ctr">
            <a:normAutofit/>
          </a:bodyPr>
          <a:lstStyle/>
          <a:p>
            <a:pPr marL="0" indent="0">
              <a:buNone/>
            </a:pPr>
            <a:r>
              <a:rPr lang="en-US" sz="2400" dirty="0">
                <a:solidFill>
                  <a:srgbClr val="4E657A"/>
                </a:solidFill>
              </a:rPr>
              <a:t>Evaluating whether the research instrument is clear, consistent and appropriate.</a:t>
            </a:r>
            <a:endParaRPr lang="en-US" sz="950" dirty="0"/>
          </a:p>
        </p:txBody>
      </p:sp>
      <p:sp>
        <p:nvSpPr>
          <p:cNvPr id="4" name="Text 2"/>
          <p:cNvSpPr/>
          <p:nvPr/>
        </p:nvSpPr>
        <p:spPr>
          <a:xfrm>
            <a:off x="9784080" y="475488"/>
            <a:ext cx="1371600" cy="109728"/>
          </a:xfrm>
          <a:prstGeom prst="rect">
            <a:avLst/>
          </a:prstGeom>
          <a:noFill/>
          <a:ln/>
        </p:spPr>
        <p:txBody>
          <a:bodyPr wrap="square" lIns="0" tIns="0" rIns="0" bIns="0" rtlCol="0" anchor="ctr"/>
          <a:lstStyle/>
          <a:p>
            <a:pPr marL="0" indent="0" algn="r">
              <a:buNone/>
            </a:pPr>
            <a:endParaRPr lang="en-US" sz="730" dirty="0"/>
          </a:p>
        </p:txBody>
      </p:sp>
      <p:sp>
        <p:nvSpPr>
          <p:cNvPr id="5" name="Shape 3"/>
          <p:cNvSpPr/>
          <p:nvPr/>
        </p:nvSpPr>
        <p:spPr>
          <a:xfrm>
            <a:off x="658368" y="1234440"/>
            <a:ext cx="10881360" cy="868680"/>
          </a:xfrm>
          <a:prstGeom prst="roundRect">
            <a:avLst>
              <a:gd name="adj" fmla="val 9474"/>
            </a:avLst>
          </a:prstGeom>
          <a:solidFill>
            <a:srgbClr val="F4FAFE"/>
          </a:solidFill>
          <a:ln w="8890">
            <a:solidFill>
              <a:srgbClr val="D8ECFA"/>
            </a:solidFill>
            <a:prstDash val="solid"/>
          </a:ln>
        </p:spPr>
        <p:txBody>
          <a:bodyPr wrap="square"/>
          <a:lstStyle/>
          <a:p>
            <a:endParaRPr/>
          </a:p>
        </p:txBody>
      </p:sp>
      <p:sp>
        <p:nvSpPr>
          <p:cNvPr id="6" name="Text 4"/>
          <p:cNvSpPr/>
          <p:nvPr/>
        </p:nvSpPr>
        <p:spPr>
          <a:xfrm>
            <a:off x="859536" y="1371600"/>
            <a:ext cx="10479024" cy="182880"/>
          </a:xfrm>
          <a:prstGeom prst="rect">
            <a:avLst/>
          </a:prstGeom>
          <a:noFill/>
          <a:ln/>
        </p:spPr>
        <p:txBody>
          <a:bodyPr wrap="square" lIns="0" tIns="0" rIns="0" bIns="0" rtlCol="0" anchor="ctr">
            <a:normAutofit/>
          </a:bodyPr>
          <a:lstStyle/>
          <a:p>
            <a:pPr marL="0" indent="0">
              <a:buNone/>
            </a:pPr>
            <a:r>
              <a:rPr lang="en-US" sz="2400" b="1" dirty="0">
                <a:solidFill>
                  <a:srgbClr val="17324D"/>
                </a:solidFill>
              </a:rPr>
              <a:t>Definition</a:t>
            </a:r>
            <a:endParaRPr lang="en-US" sz="1200" dirty="0"/>
          </a:p>
        </p:txBody>
      </p:sp>
      <p:sp>
        <p:nvSpPr>
          <p:cNvPr id="7" name="Text 5"/>
          <p:cNvSpPr/>
          <p:nvPr/>
        </p:nvSpPr>
        <p:spPr>
          <a:xfrm>
            <a:off x="859536" y="1709928"/>
            <a:ext cx="10479024" cy="228600"/>
          </a:xfrm>
          <a:prstGeom prst="rect">
            <a:avLst/>
          </a:prstGeom>
          <a:noFill/>
          <a:ln/>
        </p:spPr>
        <p:txBody>
          <a:bodyPr wrap="square" lIns="127" tIns="127" rIns="127" bIns="127" rtlCol="0" anchor="ctr">
            <a:noAutofit/>
          </a:bodyPr>
          <a:lstStyle/>
          <a:p>
            <a:r>
              <a:rPr lang="en-US" dirty="0">
                <a:solidFill>
                  <a:srgbClr val="4E657A"/>
                </a:solidFill>
              </a:rPr>
              <a:t>Pilot testing administers the questionnaire to a small group similar to the target population before main data collection. It checks whether the tool works as intended.</a:t>
            </a:r>
            <a:endParaRPr lang="en-US" dirty="0"/>
          </a:p>
        </p:txBody>
      </p:sp>
      <p:sp>
        <p:nvSpPr>
          <p:cNvPr id="8" name="Shape 6"/>
          <p:cNvSpPr/>
          <p:nvPr/>
        </p:nvSpPr>
        <p:spPr>
          <a:xfrm>
            <a:off x="658368" y="2359152"/>
            <a:ext cx="5303520" cy="3246120"/>
          </a:xfrm>
          <a:prstGeom prst="roundRect">
            <a:avLst>
              <a:gd name="adj" fmla="val 2535"/>
            </a:avLst>
          </a:prstGeom>
          <a:solidFill>
            <a:srgbClr val="F4FAFE"/>
          </a:solidFill>
          <a:ln w="8890">
            <a:solidFill>
              <a:srgbClr val="D8ECFA"/>
            </a:solidFill>
            <a:prstDash val="solid"/>
          </a:ln>
        </p:spPr>
        <p:txBody>
          <a:bodyPr wrap="square"/>
          <a:lstStyle/>
          <a:p>
            <a:endParaRPr/>
          </a:p>
        </p:txBody>
      </p:sp>
      <p:sp>
        <p:nvSpPr>
          <p:cNvPr id="9" name="Text 7"/>
          <p:cNvSpPr/>
          <p:nvPr/>
        </p:nvSpPr>
        <p:spPr>
          <a:xfrm>
            <a:off x="859536" y="2496312"/>
            <a:ext cx="4901184" cy="182880"/>
          </a:xfrm>
          <a:prstGeom prst="rect">
            <a:avLst/>
          </a:prstGeom>
          <a:noFill/>
          <a:ln/>
        </p:spPr>
        <p:txBody>
          <a:bodyPr wrap="square" lIns="0" tIns="0" rIns="0" bIns="0" rtlCol="0" anchor="ctr">
            <a:normAutofit/>
          </a:bodyPr>
          <a:lstStyle/>
          <a:p>
            <a:pPr marL="0" indent="0">
              <a:buNone/>
            </a:pPr>
            <a:r>
              <a:rPr lang="en-US" sz="2400" b="1" dirty="0">
                <a:solidFill>
                  <a:srgbClr val="17324D"/>
                </a:solidFill>
              </a:rPr>
              <a:t>Key Checks</a:t>
            </a:r>
            <a:endParaRPr lang="en-US" sz="1200" dirty="0"/>
          </a:p>
        </p:txBody>
      </p:sp>
      <p:sp>
        <p:nvSpPr>
          <p:cNvPr id="10" name="Text 8"/>
          <p:cNvSpPr/>
          <p:nvPr/>
        </p:nvSpPr>
        <p:spPr>
          <a:xfrm>
            <a:off x="859536" y="2834640"/>
            <a:ext cx="4901184" cy="2606040"/>
          </a:xfrm>
          <a:prstGeom prst="rect">
            <a:avLst/>
          </a:prstGeom>
          <a:noFill/>
          <a:ln/>
        </p:spPr>
        <p:txBody>
          <a:bodyPr wrap="square" lIns="127" tIns="127" rIns="127" bIns="127" rtlCol="0" anchor="ctr">
            <a:normAutofit/>
          </a:bodyPr>
          <a:lstStyle/>
          <a:p>
            <a:r>
              <a:rPr lang="en-US" sz="2400" dirty="0">
                <a:solidFill>
                  <a:srgbClr val="4E657A"/>
                </a:solidFill>
              </a:rPr>
              <a:t>Clarity of wording</a:t>
            </a:r>
            <a:endParaRPr lang="en-US" sz="1020" dirty="0"/>
          </a:p>
          <a:p>
            <a:r>
              <a:rPr lang="en-US" sz="2400" dirty="0">
                <a:solidFill>
                  <a:srgbClr val="4E657A"/>
                </a:solidFill>
              </a:rPr>
              <a:t>Appropriateness of response options</a:t>
            </a:r>
            <a:endParaRPr lang="en-US" sz="1020" dirty="0"/>
          </a:p>
          <a:p>
            <a:r>
              <a:rPr lang="en-US" sz="2400" dirty="0">
                <a:solidFill>
                  <a:srgbClr val="4E657A"/>
                </a:solidFill>
              </a:rPr>
              <a:t>Missing or confusing items</a:t>
            </a:r>
            <a:endParaRPr lang="en-US" sz="1020" dirty="0"/>
          </a:p>
          <a:p>
            <a:r>
              <a:rPr lang="en-US" sz="2400" dirty="0">
                <a:solidFill>
                  <a:srgbClr val="4E657A"/>
                </a:solidFill>
              </a:rPr>
              <a:t>Reliability of scales</a:t>
            </a:r>
            <a:endParaRPr lang="en-US" sz="1020" dirty="0"/>
          </a:p>
          <a:p>
            <a:r>
              <a:rPr lang="en-US" sz="2400" dirty="0">
                <a:solidFill>
                  <a:srgbClr val="4E657A"/>
                </a:solidFill>
              </a:rPr>
              <a:t>Validity of constructs</a:t>
            </a:r>
            <a:endParaRPr lang="en-US" sz="1020" dirty="0"/>
          </a:p>
        </p:txBody>
      </p:sp>
      <p:sp>
        <p:nvSpPr>
          <p:cNvPr id="11" name="Shape 9"/>
          <p:cNvSpPr/>
          <p:nvPr/>
        </p:nvSpPr>
        <p:spPr>
          <a:xfrm>
            <a:off x="6263640" y="2359152"/>
            <a:ext cx="5303520" cy="3246120"/>
          </a:xfrm>
          <a:prstGeom prst="roundRect">
            <a:avLst>
              <a:gd name="adj" fmla="val 2535"/>
            </a:avLst>
          </a:prstGeom>
          <a:solidFill>
            <a:srgbClr val="F3FBF8"/>
          </a:solidFill>
          <a:ln w="8890">
            <a:solidFill>
              <a:srgbClr val="D8ECFA"/>
            </a:solidFill>
            <a:prstDash val="solid"/>
          </a:ln>
        </p:spPr>
        <p:txBody>
          <a:bodyPr wrap="square"/>
          <a:lstStyle/>
          <a:p>
            <a:endParaRPr/>
          </a:p>
        </p:txBody>
      </p:sp>
      <p:sp>
        <p:nvSpPr>
          <p:cNvPr id="12" name="Text 10"/>
          <p:cNvSpPr/>
          <p:nvPr/>
        </p:nvSpPr>
        <p:spPr>
          <a:xfrm>
            <a:off x="6464808" y="2496312"/>
            <a:ext cx="4901184" cy="182880"/>
          </a:xfrm>
          <a:prstGeom prst="rect">
            <a:avLst/>
          </a:prstGeom>
          <a:noFill/>
          <a:ln/>
        </p:spPr>
        <p:txBody>
          <a:bodyPr wrap="square" lIns="0" tIns="0" rIns="0" bIns="0" rtlCol="0" anchor="ctr">
            <a:normAutofit/>
          </a:bodyPr>
          <a:lstStyle/>
          <a:p>
            <a:pPr marL="0" indent="0">
              <a:buNone/>
            </a:pPr>
            <a:r>
              <a:rPr lang="en-US" sz="2400" b="1" dirty="0">
                <a:solidFill>
                  <a:srgbClr val="17324D"/>
                </a:solidFill>
              </a:rPr>
              <a:t>When to Use</a:t>
            </a:r>
            <a:endParaRPr lang="en-US" sz="1200" dirty="0"/>
          </a:p>
        </p:txBody>
      </p:sp>
      <p:sp>
        <p:nvSpPr>
          <p:cNvPr id="13" name="Text 11"/>
          <p:cNvSpPr/>
          <p:nvPr/>
        </p:nvSpPr>
        <p:spPr>
          <a:xfrm>
            <a:off x="6464808" y="2834640"/>
            <a:ext cx="4901184" cy="2606040"/>
          </a:xfrm>
          <a:prstGeom prst="rect">
            <a:avLst/>
          </a:prstGeom>
          <a:noFill/>
          <a:ln/>
        </p:spPr>
        <p:txBody>
          <a:bodyPr wrap="square" lIns="127" tIns="127" rIns="127" bIns="127" rtlCol="0" anchor="ctr">
            <a:normAutofit/>
          </a:bodyPr>
          <a:lstStyle/>
          <a:p>
            <a:r>
              <a:rPr lang="en-US" sz="2400" dirty="0">
                <a:solidFill>
                  <a:srgbClr val="4E657A"/>
                </a:solidFill>
              </a:rPr>
              <a:t>Use pilot testing before the main survey to revise weak items, confirm instrument quality and document evidence that the tool is ready for data collection.</a:t>
            </a:r>
            <a:endParaRPr lang="en-US" sz="1020" dirty="0"/>
          </a:p>
        </p:txBody>
      </p:sp>
      <p:sp>
        <p:nvSpPr>
          <p:cNvPr id="14" name="Shape 12"/>
          <p:cNvSpPr/>
          <p:nvPr/>
        </p:nvSpPr>
        <p:spPr>
          <a:xfrm>
            <a:off x="640080" y="5806440"/>
            <a:ext cx="10927080" cy="438912"/>
          </a:xfrm>
          <a:prstGeom prst="roundRect">
            <a:avLst>
              <a:gd name="adj" fmla="val 16667"/>
            </a:avLst>
          </a:prstGeom>
          <a:solidFill>
            <a:srgbClr val="FFFFFF"/>
          </a:solidFill>
          <a:ln w="7620">
            <a:solidFill>
              <a:srgbClr val="D8ECFA"/>
            </a:solidFill>
            <a:prstDash val="solid"/>
          </a:ln>
        </p:spPr>
        <p:txBody>
          <a:bodyPr wrap="square"/>
          <a:lstStyle/>
          <a:p>
            <a:endParaRPr/>
          </a:p>
        </p:txBody>
      </p:sp>
      <p:sp>
        <p:nvSpPr>
          <p:cNvPr id="15" name="Text 13"/>
          <p:cNvSpPr/>
          <p:nvPr/>
        </p:nvSpPr>
        <p:spPr>
          <a:xfrm>
            <a:off x="822960" y="5952744"/>
            <a:ext cx="10561320" cy="109728"/>
          </a:xfrm>
          <a:prstGeom prst="rect">
            <a:avLst/>
          </a:prstGeom>
          <a:noFill/>
          <a:ln/>
        </p:spPr>
        <p:txBody>
          <a:bodyPr wrap="square" lIns="0" tIns="0" rIns="0" bIns="0" rtlCol="0" anchor="ctr">
            <a:normAutofit/>
          </a:bodyPr>
          <a:lstStyle/>
          <a:p>
            <a:pPr marL="0" indent="0">
              <a:buNone/>
            </a:pPr>
            <a:r>
              <a:rPr lang="en-US" sz="2400" i="1" dirty="0">
                <a:solidFill>
                  <a:srgbClr val="1F4E78"/>
                </a:solidFill>
              </a:rPr>
              <a:t>Pilot data should normally be analysed separately from the main study dataset.</a:t>
            </a:r>
            <a:endParaRPr lang="en-US" sz="830" dirty="0"/>
          </a:p>
        </p:txBody>
      </p:sp>
      <p:sp>
        <p:nvSpPr>
          <p:cNvPr id="25" name="Slide Number Placeholder 0"/>
          <p:cNvSpPr>
            <a:spLocks noGrp="1"/>
          </p:cNvSpPr>
          <p:nvPr>
            <p:ph type="sldNum" sz="quarter" idx="4294967295"/>
          </p:nvPr>
        </p:nvSpPr>
        <p:spPr>
          <a:xfrm>
            <a:off x="11567160" y="6519672"/>
            <a:ext cx="800000" cy="300000"/>
          </a:xfrm>
          <a:prstGeom prst="rect">
            <a:avLst/>
          </a:prstGeom>
          <a:extLst>
            <a:ext uri="{C572A759-6A51-4108-AA02-DFA0A04FC94B}">
              <ma14:wrappingTextBoxFlag xmlns="" xmlns:ma14="http://schemas.microsoft.com/office/mac/drawingml/2011/main" val="0"/>
            </a:ext>
          </a:extLst>
        </p:spPr>
        <p:txBody>
          <a:bodyPr wrap="square"/>
          <a:lstStyle>
            <a:lvl1pPr>
              <a:defRPr sz="750">
                <a:solidFill>
                  <a:srgbClr val="617789"/>
                </a:solidFill>
                <a:latin typeface="Aptos"/>
                <a:ea typeface="Aptos"/>
                <a:cs typeface="Aptos"/>
              </a:defRPr>
            </a:lvl1pPr>
          </a:lstStyle>
          <a:p>
            <a:pPr algn="l"/>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21792" y="384048"/>
            <a:ext cx="8138160" cy="347472"/>
          </a:xfrm>
          <a:prstGeom prst="rect">
            <a:avLst/>
          </a:prstGeom>
          <a:noFill/>
          <a:ln/>
        </p:spPr>
        <p:txBody>
          <a:bodyPr wrap="square" lIns="0" tIns="0" rIns="0" bIns="0" rtlCol="0" anchor="ctr">
            <a:normAutofit/>
          </a:bodyPr>
          <a:lstStyle/>
          <a:p>
            <a:pPr marL="0" indent="0">
              <a:buNone/>
            </a:pPr>
            <a:r>
              <a:rPr lang="en-US" sz="3200" b="1" dirty="0">
                <a:solidFill>
                  <a:srgbClr val="17324D"/>
                </a:solidFill>
                <a:latin typeface="Aptos Display" pitchFamily="34" charset="0"/>
                <a:ea typeface="Aptos Display" pitchFamily="34" charset="-122"/>
                <a:cs typeface="Aptos Display" pitchFamily="34" charset="-120"/>
              </a:rPr>
              <a:t>Reliability: Cronbach’s Alpha</a:t>
            </a:r>
            <a:endParaRPr lang="en-US" sz="2300" dirty="0"/>
          </a:p>
        </p:txBody>
      </p:sp>
      <p:sp>
        <p:nvSpPr>
          <p:cNvPr id="3" name="Text 1"/>
          <p:cNvSpPr/>
          <p:nvPr/>
        </p:nvSpPr>
        <p:spPr>
          <a:xfrm>
            <a:off x="640080" y="786384"/>
            <a:ext cx="7955280" cy="219456"/>
          </a:xfrm>
          <a:prstGeom prst="rect">
            <a:avLst/>
          </a:prstGeom>
          <a:noFill/>
          <a:ln/>
        </p:spPr>
        <p:txBody>
          <a:bodyPr wrap="square" lIns="0" tIns="0" rIns="0" bIns="0" rtlCol="0" anchor="ctr">
            <a:normAutofit/>
          </a:bodyPr>
          <a:lstStyle/>
          <a:p>
            <a:pPr marL="0" indent="0">
              <a:buNone/>
            </a:pPr>
            <a:r>
              <a:rPr lang="en-US" sz="2400" dirty="0">
                <a:solidFill>
                  <a:srgbClr val="4E657A"/>
                </a:solidFill>
              </a:rPr>
              <a:t>Measures internal consistency among items in the same scale.</a:t>
            </a:r>
            <a:endParaRPr lang="en-US" sz="950" dirty="0"/>
          </a:p>
        </p:txBody>
      </p:sp>
      <p:sp>
        <p:nvSpPr>
          <p:cNvPr id="4" name="Text 2"/>
          <p:cNvSpPr/>
          <p:nvPr/>
        </p:nvSpPr>
        <p:spPr>
          <a:xfrm>
            <a:off x="9784080" y="475488"/>
            <a:ext cx="1371600" cy="109728"/>
          </a:xfrm>
          <a:prstGeom prst="rect">
            <a:avLst/>
          </a:prstGeom>
          <a:noFill/>
          <a:ln/>
        </p:spPr>
        <p:txBody>
          <a:bodyPr wrap="square" lIns="0" tIns="0" rIns="0" bIns="0" rtlCol="0" anchor="ctr"/>
          <a:lstStyle/>
          <a:p>
            <a:pPr marL="0" indent="0" algn="r">
              <a:buNone/>
            </a:pPr>
            <a:endParaRPr lang="en-US" sz="730" dirty="0"/>
          </a:p>
        </p:txBody>
      </p:sp>
      <p:sp>
        <p:nvSpPr>
          <p:cNvPr id="5" name="Text 3"/>
          <p:cNvSpPr/>
          <p:nvPr/>
        </p:nvSpPr>
        <p:spPr>
          <a:xfrm>
            <a:off x="822960" y="1325880"/>
            <a:ext cx="1481328" cy="128016"/>
          </a:xfrm>
          <a:prstGeom prst="rect">
            <a:avLst/>
          </a:prstGeom>
          <a:noFill/>
          <a:ln/>
        </p:spPr>
        <p:txBody>
          <a:bodyPr wrap="square" lIns="0" tIns="0" rIns="0" bIns="0" rtlCol="0" anchor="ctr">
            <a:normAutofit/>
          </a:bodyPr>
          <a:lstStyle/>
          <a:p>
            <a:pPr marL="0" indent="0">
              <a:buNone/>
            </a:pPr>
            <a:r>
              <a:rPr lang="en-US" sz="2400" b="1" dirty="0">
                <a:solidFill>
                  <a:srgbClr val="1F4E78"/>
                </a:solidFill>
              </a:rPr>
              <a:t>Alpha Value</a:t>
            </a:r>
            <a:endParaRPr lang="en-US" sz="1010" dirty="0"/>
          </a:p>
        </p:txBody>
      </p:sp>
      <p:sp>
        <p:nvSpPr>
          <p:cNvPr id="6" name="Text 4"/>
          <p:cNvSpPr/>
          <p:nvPr/>
        </p:nvSpPr>
        <p:spPr>
          <a:xfrm>
            <a:off x="2377440" y="1325880"/>
            <a:ext cx="2852928" cy="128016"/>
          </a:xfrm>
          <a:prstGeom prst="rect">
            <a:avLst/>
          </a:prstGeom>
          <a:noFill/>
          <a:ln/>
        </p:spPr>
        <p:txBody>
          <a:bodyPr wrap="square" lIns="0" tIns="0" rIns="0" bIns="0" rtlCol="0" anchor="ctr">
            <a:normAutofit/>
          </a:bodyPr>
          <a:lstStyle/>
          <a:p>
            <a:pPr marL="0" indent="0">
              <a:buNone/>
            </a:pPr>
            <a:r>
              <a:rPr lang="en-US" sz="2400" b="1" dirty="0">
                <a:solidFill>
                  <a:srgbClr val="1F4E78"/>
                </a:solidFill>
              </a:rPr>
              <a:t>Interpretation</a:t>
            </a:r>
            <a:endParaRPr lang="en-US" sz="1010" dirty="0"/>
          </a:p>
        </p:txBody>
      </p:sp>
      <p:sp>
        <p:nvSpPr>
          <p:cNvPr id="7" name="Shape 5"/>
          <p:cNvSpPr/>
          <p:nvPr/>
        </p:nvSpPr>
        <p:spPr>
          <a:xfrm>
            <a:off x="822960" y="1581912"/>
            <a:ext cx="4480560" cy="0"/>
          </a:xfrm>
          <a:prstGeom prst="line">
            <a:avLst/>
          </a:prstGeom>
          <a:noFill/>
          <a:ln w="12700">
            <a:solidFill>
              <a:srgbClr val="D8ECFA"/>
            </a:solidFill>
            <a:prstDash val="solid"/>
          </a:ln>
        </p:spPr>
        <p:txBody>
          <a:bodyPr wrap="square"/>
          <a:lstStyle/>
          <a:p>
            <a:endParaRPr/>
          </a:p>
        </p:txBody>
      </p:sp>
      <p:sp>
        <p:nvSpPr>
          <p:cNvPr id="8" name="Text 6"/>
          <p:cNvSpPr/>
          <p:nvPr/>
        </p:nvSpPr>
        <p:spPr>
          <a:xfrm>
            <a:off x="822960" y="1719072"/>
            <a:ext cx="148132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 .90</a:t>
            </a:r>
            <a:endParaRPr lang="en-US" sz="1010" dirty="0"/>
          </a:p>
        </p:txBody>
      </p:sp>
      <p:sp>
        <p:nvSpPr>
          <p:cNvPr id="9" name="Text 7"/>
          <p:cNvSpPr/>
          <p:nvPr/>
        </p:nvSpPr>
        <p:spPr>
          <a:xfrm>
            <a:off x="2377440" y="1719072"/>
            <a:ext cx="285292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Excellent</a:t>
            </a:r>
            <a:endParaRPr lang="en-US" sz="1010" dirty="0"/>
          </a:p>
        </p:txBody>
      </p:sp>
      <p:sp>
        <p:nvSpPr>
          <p:cNvPr id="10" name="Text 8"/>
          <p:cNvSpPr/>
          <p:nvPr/>
        </p:nvSpPr>
        <p:spPr>
          <a:xfrm>
            <a:off x="822960" y="2112264"/>
            <a:ext cx="148132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.80–.89</a:t>
            </a:r>
            <a:endParaRPr lang="en-US" sz="1010" dirty="0"/>
          </a:p>
        </p:txBody>
      </p:sp>
      <p:sp>
        <p:nvSpPr>
          <p:cNvPr id="11" name="Text 9"/>
          <p:cNvSpPr/>
          <p:nvPr/>
        </p:nvSpPr>
        <p:spPr>
          <a:xfrm>
            <a:off x="2377440" y="2112264"/>
            <a:ext cx="285292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Good</a:t>
            </a:r>
            <a:endParaRPr lang="en-US" sz="1010" dirty="0"/>
          </a:p>
        </p:txBody>
      </p:sp>
      <p:sp>
        <p:nvSpPr>
          <p:cNvPr id="12" name="Text 10"/>
          <p:cNvSpPr/>
          <p:nvPr/>
        </p:nvSpPr>
        <p:spPr>
          <a:xfrm>
            <a:off x="822960" y="2505456"/>
            <a:ext cx="148132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.70–.79</a:t>
            </a:r>
            <a:endParaRPr lang="en-US" sz="1010" dirty="0"/>
          </a:p>
        </p:txBody>
      </p:sp>
      <p:sp>
        <p:nvSpPr>
          <p:cNvPr id="13" name="Text 11"/>
          <p:cNvSpPr/>
          <p:nvPr/>
        </p:nvSpPr>
        <p:spPr>
          <a:xfrm>
            <a:off x="2377440" y="2505456"/>
            <a:ext cx="285292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Acceptable</a:t>
            </a:r>
            <a:endParaRPr lang="en-US" sz="1010" dirty="0"/>
          </a:p>
        </p:txBody>
      </p:sp>
      <p:sp>
        <p:nvSpPr>
          <p:cNvPr id="14" name="Text 12"/>
          <p:cNvSpPr/>
          <p:nvPr/>
        </p:nvSpPr>
        <p:spPr>
          <a:xfrm>
            <a:off x="822960" y="2898648"/>
            <a:ext cx="148132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.60–.69</a:t>
            </a:r>
            <a:endParaRPr lang="en-US" sz="1010" dirty="0"/>
          </a:p>
        </p:txBody>
      </p:sp>
      <p:sp>
        <p:nvSpPr>
          <p:cNvPr id="15" name="Text 13"/>
          <p:cNvSpPr/>
          <p:nvPr/>
        </p:nvSpPr>
        <p:spPr>
          <a:xfrm>
            <a:off x="2377440" y="2898648"/>
            <a:ext cx="285292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Questionable</a:t>
            </a:r>
            <a:endParaRPr lang="en-US" sz="1010" dirty="0"/>
          </a:p>
        </p:txBody>
      </p:sp>
      <p:sp>
        <p:nvSpPr>
          <p:cNvPr id="16" name="Text 14"/>
          <p:cNvSpPr/>
          <p:nvPr/>
        </p:nvSpPr>
        <p:spPr>
          <a:xfrm>
            <a:off x="822960" y="3291840"/>
            <a:ext cx="148132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&lt; .60</a:t>
            </a:r>
            <a:endParaRPr lang="en-US" sz="1010" dirty="0"/>
          </a:p>
        </p:txBody>
      </p:sp>
      <p:sp>
        <p:nvSpPr>
          <p:cNvPr id="17" name="Text 15"/>
          <p:cNvSpPr/>
          <p:nvPr/>
        </p:nvSpPr>
        <p:spPr>
          <a:xfrm>
            <a:off x="2377440" y="3291840"/>
            <a:ext cx="285292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Poor — revise items</a:t>
            </a:r>
            <a:endParaRPr lang="en-US" sz="1010" dirty="0"/>
          </a:p>
        </p:txBody>
      </p:sp>
      <p:sp>
        <p:nvSpPr>
          <p:cNvPr id="18" name="Shape 16"/>
          <p:cNvSpPr/>
          <p:nvPr/>
        </p:nvSpPr>
        <p:spPr>
          <a:xfrm>
            <a:off x="5486400" y="1234440"/>
            <a:ext cx="5760720" cy="2926080"/>
          </a:xfrm>
          <a:prstGeom prst="roundRect">
            <a:avLst>
              <a:gd name="adj" fmla="val 2813"/>
            </a:avLst>
          </a:prstGeom>
          <a:solidFill>
            <a:srgbClr val="F3FBF8"/>
          </a:solidFill>
          <a:ln w="8890">
            <a:solidFill>
              <a:srgbClr val="D8ECFA"/>
            </a:solidFill>
            <a:prstDash val="solid"/>
          </a:ln>
        </p:spPr>
        <p:txBody>
          <a:bodyPr wrap="square"/>
          <a:lstStyle/>
          <a:p>
            <a:endParaRPr/>
          </a:p>
        </p:txBody>
      </p:sp>
      <p:sp>
        <p:nvSpPr>
          <p:cNvPr id="19" name="Text 17"/>
          <p:cNvSpPr/>
          <p:nvPr/>
        </p:nvSpPr>
        <p:spPr>
          <a:xfrm>
            <a:off x="5733288" y="1234440"/>
            <a:ext cx="5358384" cy="182880"/>
          </a:xfrm>
          <a:prstGeom prst="rect">
            <a:avLst/>
          </a:prstGeom>
          <a:noFill/>
          <a:ln/>
        </p:spPr>
        <p:txBody>
          <a:bodyPr wrap="square" lIns="0" tIns="0" rIns="0" bIns="0" rtlCol="0" anchor="ctr">
            <a:normAutofit fontScale="55000" lnSpcReduction="20000"/>
          </a:bodyPr>
          <a:lstStyle/>
          <a:p>
            <a:pPr marL="0" indent="0">
              <a:buNone/>
            </a:pPr>
            <a:r>
              <a:rPr lang="en-US" sz="2400" b="1" dirty="0">
                <a:solidFill>
                  <a:srgbClr val="17324D"/>
                </a:solidFill>
              </a:rPr>
              <a:t>SPSS Procedure</a:t>
            </a:r>
            <a:endParaRPr lang="en-US" sz="1200" dirty="0"/>
          </a:p>
        </p:txBody>
      </p:sp>
      <p:sp>
        <p:nvSpPr>
          <p:cNvPr id="20" name="Text 18"/>
          <p:cNvSpPr/>
          <p:nvPr/>
        </p:nvSpPr>
        <p:spPr>
          <a:xfrm>
            <a:off x="5687568" y="1709928"/>
            <a:ext cx="5358384" cy="2286000"/>
          </a:xfrm>
          <a:prstGeom prst="rect">
            <a:avLst/>
          </a:prstGeom>
          <a:noFill/>
          <a:ln/>
        </p:spPr>
        <p:txBody>
          <a:bodyPr wrap="square" lIns="127" tIns="127" rIns="127" bIns="127" rtlCol="0" anchor="ctr">
            <a:normAutofit/>
          </a:bodyPr>
          <a:lstStyle/>
          <a:p>
            <a:r>
              <a:rPr lang="en-US" sz="2400" dirty="0">
                <a:solidFill>
                  <a:srgbClr val="4E657A"/>
                </a:solidFill>
              </a:rPr>
              <a:t>Analyze → Scale → Reliability Analysis</a:t>
            </a:r>
            <a:endParaRPr lang="en-US" sz="1020" dirty="0"/>
          </a:p>
          <a:p>
            <a:r>
              <a:rPr lang="en-US" sz="2400" dirty="0">
                <a:solidFill>
                  <a:srgbClr val="4E657A"/>
                </a:solidFill>
              </a:rPr>
              <a:t>Move items for one construct into Items box</a:t>
            </a:r>
            <a:endParaRPr lang="en-US" sz="1020" dirty="0"/>
          </a:p>
          <a:p>
            <a:r>
              <a:rPr lang="en-US" sz="2400" dirty="0">
                <a:solidFill>
                  <a:srgbClr val="4E657A"/>
                </a:solidFill>
              </a:rPr>
              <a:t>Model: Alpha</a:t>
            </a:r>
            <a:endParaRPr lang="en-US" sz="1020" dirty="0"/>
          </a:p>
          <a:p>
            <a:r>
              <a:rPr lang="en-US" sz="2400" dirty="0">
                <a:solidFill>
                  <a:srgbClr val="4E657A"/>
                </a:solidFill>
              </a:rPr>
              <a:t>Click Statistics</a:t>
            </a:r>
            <a:endParaRPr lang="en-US" sz="1020" dirty="0"/>
          </a:p>
          <a:p>
            <a:r>
              <a:rPr lang="en-US" sz="2400" dirty="0">
                <a:solidFill>
                  <a:srgbClr val="4E657A"/>
                </a:solidFill>
              </a:rPr>
              <a:t>Tick Item, Scale, Scale if item deleted and Correlations</a:t>
            </a:r>
            <a:endParaRPr lang="en-US" sz="1020" dirty="0"/>
          </a:p>
          <a:p>
            <a:r>
              <a:rPr lang="en-US" sz="2400" dirty="0">
                <a:solidFill>
                  <a:srgbClr val="4E657A"/>
                </a:solidFill>
              </a:rPr>
              <a:t>Click Continue → OK</a:t>
            </a:r>
            <a:endParaRPr lang="en-US" sz="1020" dirty="0"/>
          </a:p>
        </p:txBody>
      </p:sp>
      <p:sp>
        <p:nvSpPr>
          <p:cNvPr id="21" name="Shape 19"/>
          <p:cNvSpPr/>
          <p:nvPr/>
        </p:nvSpPr>
        <p:spPr>
          <a:xfrm>
            <a:off x="640080" y="5806440"/>
            <a:ext cx="10927080" cy="438912"/>
          </a:xfrm>
          <a:prstGeom prst="roundRect">
            <a:avLst>
              <a:gd name="adj" fmla="val 16667"/>
            </a:avLst>
          </a:prstGeom>
          <a:solidFill>
            <a:srgbClr val="FFFFFF"/>
          </a:solidFill>
          <a:ln w="7620">
            <a:solidFill>
              <a:srgbClr val="D8ECFA"/>
            </a:solidFill>
            <a:prstDash val="solid"/>
          </a:ln>
        </p:spPr>
        <p:txBody>
          <a:bodyPr wrap="square"/>
          <a:lstStyle/>
          <a:p>
            <a:endParaRPr/>
          </a:p>
        </p:txBody>
      </p:sp>
      <p:sp>
        <p:nvSpPr>
          <p:cNvPr id="22" name="Text 20"/>
          <p:cNvSpPr/>
          <p:nvPr/>
        </p:nvSpPr>
        <p:spPr>
          <a:xfrm>
            <a:off x="822960" y="5952744"/>
            <a:ext cx="10561320" cy="109728"/>
          </a:xfrm>
          <a:prstGeom prst="rect">
            <a:avLst/>
          </a:prstGeom>
          <a:noFill/>
          <a:ln/>
        </p:spPr>
        <p:txBody>
          <a:bodyPr wrap="square" lIns="0" tIns="0" rIns="0" bIns="0" rtlCol="0" anchor="ctr">
            <a:normAutofit/>
          </a:bodyPr>
          <a:lstStyle/>
          <a:p>
            <a:pPr marL="0" indent="0">
              <a:buNone/>
            </a:pPr>
            <a:r>
              <a:rPr lang="en-US" sz="2400" i="1" dirty="0">
                <a:solidFill>
                  <a:srgbClr val="1F4E78"/>
                </a:solidFill>
              </a:rPr>
              <a:t>Run Cronbach’s Alpha separately for each construct; do not combine all Likert questions into one reliability test.</a:t>
            </a:r>
            <a:endParaRPr lang="en-US" sz="830" dirty="0"/>
          </a:p>
        </p:txBody>
      </p:sp>
      <p:sp>
        <p:nvSpPr>
          <p:cNvPr id="25" name="Slide Number Placeholder 0"/>
          <p:cNvSpPr>
            <a:spLocks noGrp="1"/>
          </p:cNvSpPr>
          <p:nvPr>
            <p:ph type="sldNum" sz="quarter" idx="4294967295"/>
          </p:nvPr>
        </p:nvSpPr>
        <p:spPr>
          <a:xfrm>
            <a:off x="11567160" y="6519672"/>
            <a:ext cx="800000" cy="300000"/>
          </a:xfrm>
          <a:prstGeom prst="rect">
            <a:avLst/>
          </a:prstGeom>
          <a:extLst>
            <a:ext uri="{C572A759-6A51-4108-AA02-DFA0A04FC94B}">
              <ma14:wrappingTextBoxFlag xmlns="" xmlns:ma14="http://schemas.microsoft.com/office/mac/drawingml/2011/main" val="0"/>
            </a:ext>
          </a:extLst>
        </p:spPr>
        <p:txBody>
          <a:bodyPr wrap="square"/>
          <a:lstStyle>
            <a:lvl1pPr>
              <a:defRPr sz="750">
                <a:solidFill>
                  <a:srgbClr val="617789"/>
                </a:solidFill>
                <a:latin typeface="Aptos"/>
                <a:ea typeface="Aptos"/>
                <a:cs typeface="Aptos"/>
              </a:defRPr>
            </a:lvl1pPr>
          </a:lstStyle>
          <a:p>
            <a:pPr algn="l"/>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21792" y="384048"/>
            <a:ext cx="8138160" cy="347472"/>
          </a:xfrm>
          <a:prstGeom prst="rect">
            <a:avLst/>
          </a:prstGeom>
          <a:noFill/>
          <a:ln/>
        </p:spPr>
        <p:txBody>
          <a:bodyPr wrap="square" lIns="0" tIns="0" rIns="0" bIns="0" rtlCol="0" anchor="ctr">
            <a:normAutofit/>
          </a:bodyPr>
          <a:lstStyle/>
          <a:p>
            <a:pPr marL="0" indent="0">
              <a:buNone/>
            </a:pPr>
            <a:r>
              <a:rPr lang="en-US" sz="3200" b="1" dirty="0">
                <a:solidFill>
                  <a:srgbClr val="17324D"/>
                </a:solidFill>
                <a:latin typeface="Aptos Display" pitchFamily="34" charset="0"/>
                <a:ea typeface="Aptos Display" pitchFamily="34" charset="-122"/>
                <a:cs typeface="Aptos Display" pitchFamily="34" charset="-120"/>
              </a:rPr>
              <a:t>Reading Reliability Output</a:t>
            </a:r>
            <a:endParaRPr lang="en-US" sz="2300" dirty="0"/>
          </a:p>
        </p:txBody>
      </p:sp>
      <p:sp>
        <p:nvSpPr>
          <p:cNvPr id="3" name="Text 1"/>
          <p:cNvSpPr/>
          <p:nvPr/>
        </p:nvSpPr>
        <p:spPr>
          <a:xfrm>
            <a:off x="640080" y="786384"/>
            <a:ext cx="7955280" cy="219456"/>
          </a:xfrm>
          <a:prstGeom prst="rect">
            <a:avLst/>
          </a:prstGeom>
          <a:noFill/>
          <a:ln/>
        </p:spPr>
        <p:txBody>
          <a:bodyPr wrap="square" lIns="0" tIns="0" rIns="0" bIns="0" rtlCol="0" anchor="ctr">
            <a:normAutofit/>
          </a:bodyPr>
          <a:lstStyle/>
          <a:p>
            <a:pPr marL="0" indent="0">
              <a:buNone/>
            </a:pPr>
            <a:r>
              <a:rPr lang="en-US" sz="2400" dirty="0">
                <a:solidFill>
                  <a:srgbClr val="4E657A"/>
                </a:solidFill>
              </a:rPr>
              <a:t>Reliability decisions should combine statistics and theory.</a:t>
            </a:r>
            <a:endParaRPr lang="en-US" sz="950" dirty="0"/>
          </a:p>
        </p:txBody>
      </p:sp>
      <p:sp>
        <p:nvSpPr>
          <p:cNvPr id="4" name="Text 2"/>
          <p:cNvSpPr/>
          <p:nvPr/>
        </p:nvSpPr>
        <p:spPr>
          <a:xfrm>
            <a:off x="9784080" y="475488"/>
            <a:ext cx="1371600" cy="109728"/>
          </a:xfrm>
          <a:prstGeom prst="rect">
            <a:avLst/>
          </a:prstGeom>
          <a:noFill/>
          <a:ln/>
        </p:spPr>
        <p:txBody>
          <a:bodyPr wrap="square" lIns="0" tIns="0" rIns="0" bIns="0" rtlCol="0" anchor="ctr"/>
          <a:lstStyle/>
          <a:p>
            <a:pPr marL="0" indent="0" algn="r">
              <a:buNone/>
            </a:pPr>
            <a:endParaRPr lang="en-US" sz="730" dirty="0"/>
          </a:p>
        </p:txBody>
      </p:sp>
      <p:sp>
        <p:nvSpPr>
          <p:cNvPr id="5" name="Shape 3"/>
          <p:cNvSpPr/>
          <p:nvPr/>
        </p:nvSpPr>
        <p:spPr>
          <a:xfrm>
            <a:off x="658368" y="1298448"/>
            <a:ext cx="3474720" cy="2148840"/>
          </a:xfrm>
          <a:prstGeom prst="roundRect">
            <a:avLst>
              <a:gd name="adj" fmla="val 3830"/>
            </a:avLst>
          </a:prstGeom>
          <a:solidFill>
            <a:srgbClr val="F4FAFE"/>
          </a:solidFill>
          <a:ln w="8890">
            <a:solidFill>
              <a:srgbClr val="D8ECFA"/>
            </a:solidFill>
            <a:prstDash val="solid"/>
          </a:ln>
        </p:spPr>
        <p:txBody>
          <a:bodyPr wrap="square"/>
          <a:lstStyle/>
          <a:p>
            <a:endParaRPr/>
          </a:p>
        </p:txBody>
      </p:sp>
      <p:sp>
        <p:nvSpPr>
          <p:cNvPr id="6" name="Text 4"/>
          <p:cNvSpPr/>
          <p:nvPr/>
        </p:nvSpPr>
        <p:spPr>
          <a:xfrm>
            <a:off x="859536" y="1435608"/>
            <a:ext cx="3072384" cy="182880"/>
          </a:xfrm>
          <a:prstGeom prst="rect">
            <a:avLst/>
          </a:prstGeom>
          <a:noFill/>
          <a:ln/>
        </p:spPr>
        <p:txBody>
          <a:bodyPr wrap="square" lIns="0" tIns="0" rIns="0" bIns="0" rtlCol="0" anchor="ctr">
            <a:normAutofit/>
          </a:bodyPr>
          <a:lstStyle/>
          <a:p>
            <a:pPr marL="0" indent="0">
              <a:buNone/>
            </a:pPr>
            <a:r>
              <a:rPr lang="en-US" sz="2400" b="1" dirty="0">
                <a:solidFill>
                  <a:srgbClr val="17324D"/>
                </a:solidFill>
              </a:rPr>
              <a:t>Reliability Statistics</a:t>
            </a:r>
            <a:endParaRPr lang="en-US" sz="1200" dirty="0"/>
          </a:p>
        </p:txBody>
      </p:sp>
      <p:sp>
        <p:nvSpPr>
          <p:cNvPr id="7" name="Text 5"/>
          <p:cNvSpPr/>
          <p:nvPr/>
        </p:nvSpPr>
        <p:spPr>
          <a:xfrm>
            <a:off x="859536" y="1773936"/>
            <a:ext cx="3072384" cy="1508760"/>
          </a:xfrm>
          <a:prstGeom prst="rect">
            <a:avLst/>
          </a:prstGeom>
          <a:noFill/>
          <a:ln/>
        </p:spPr>
        <p:txBody>
          <a:bodyPr wrap="square" lIns="127" tIns="127" rIns="127" bIns="127" rtlCol="0" anchor="ctr">
            <a:normAutofit/>
          </a:bodyPr>
          <a:lstStyle/>
          <a:p>
            <a:r>
              <a:rPr lang="en-US" sz="2400" dirty="0">
                <a:solidFill>
                  <a:srgbClr val="4E657A"/>
                </a:solidFill>
              </a:rPr>
              <a:t>Read Cronbach’s Alpha and number of items. Example: α = .823, N of items = 7 → good internal consistency.</a:t>
            </a:r>
            <a:endParaRPr lang="en-US" sz="1020" dirty="0"/>
          </a:p>
        </p:txBody>
      </p:sp>
      <p:sp>
        <p:nvSpPr>
          <p:cNvPr id="8" name="Shape 6"/>
          <p:cNvSpPr/>
          <p:nvPr/>
        </p:nvSpPr>
        <p:spPr>
          <a:xfrm>
            <a:off x="4361688" y="1298448"/>
            <a:ext cx="3474720" cy="2148840"/>
          </a:xfrm>
          <a:prstGeom prst="roundRect">
            <a:avLst>
              <a:gd name="adj" fmla="val 3830"/>
            </a:avLst>
          </a:prstGeom>
          <a:solidFill>
            <a:srgbClr val="F3FBF8"/>
          </a:solidFill>
          <a:ln w="8890">
            <a:solidFill>
              <a:srgbClr val="D8ECFA"/>
            </a:solidFill>
            <a:prstDash val="solid"/>
          </a:ln>
        </p:spPr>
        <p:txBody>
          <a:bodyPr wrap="square"/>
          <a:lstStyle/>
          <a:p>
            <a:endParaRPr/>
          </a:p>
        </p:txBody>
      </p:sp>
      <p:sp>
        <p:nvSpPr>
          <p:cNvPr id="9" name="Text 7"/>
          <p:cNvSpPr/>
          <p:nvPr/>
        </p:nvSpPr>
        <p:spPr>
          <a:xfrm>
            <a:off x="4562856" y="1144444"/>
            <a:ext cx="3072384" cy="182880"/>
          </a:xfrm>
          <a:prstGeom prst="rect">
            <a:avLst/>
          </a:prstGeom>
          <a:noFill/>
          <a:ln/>
        </p:spPr>
        <p:txBody>
          <a:bodyPr wrap="square" lIns="0" tIns="0" rIns="0" bIns="0" rtlCol="0" anchor="ctr">
            <a:normAutofit fontScale="55000" lnSpcReduction="20000"/>
          </a:bodyPr>
          <a:lstStyle/>
          <a:p>
            <a:pPr marL="0" indent="0">
              <a:buNone/>
            </a:pPr>
            <a:r>
              <a:rPr lang="en-US" sz="2400" b="1" dirty="0">
                <a:solidFill>
                  <a:srgbClr val="17324D"/>
                </a:solidFill>
              </a:rPr>
              <a:t>Corrected Item-Total Correlation</a:t>
            </a:r>
            <a:endParaRPr lang="en-US" sz="1200" dirty="0"/>
          </a:p>
        </p:txBody>
      </p:sp>
      <p:sp>
        <p:nvSpPr>
          <p:cNvPr id="10" name="Text 8"/>
          <p:cNvSpPr/>
          <p:nvPr/>
        </p:nvSpPr>
        <p:spPr>
          <a:xfrm>
            <a:off x="4562856" y="1773936"/>
            <a:ext cx="3072384" cy="1508760"/>
          </a:xfrm>
          <a:prstGeom prst="rect">
            <a:avLst/>
          </a:prstGeom>
          <a:noFill/>
          <a:ln/>
        </p:spPr>
        <p:txBody>
          <a:bodyPr wrap="square" lIns="127" tIns="127" rIns="127" bIns="127" rtlCol="0" anchor="ctr">
            <a:normAutofit/>
          </a:bodyPr>
          <a:lstStyle/>
          <a:p>
            <a:r>
              <a:rPr lang="en-US" sz="2400" dirty="0">
                <a:solidFill>
                  <a:srgbClr val="4E657A"/>
                </a:solidFill>
              </a:rPr>
              <a:t>Shows how well each item aligns with the remaining items in the scale. Values below about .30 require investigation.</a:t>
            </a:r>
            <a:endParaRPr lang="en-US" sz="1020" dirty="0"/>
          </a:p>
        </p:txBody>
      </p:sp>
      <p:sp>
        <p:nvSpPr>
          <p:cNvPr id="11" name="Shape 9"/>
          <p:cNvSpPr/>
          <p:nvPr/>
        </p:nvSpPr>
        <p:spPr>
          <a:xfrm>
            <a:off x="8065008" y="1298448"/>
            <a:ext cx="3474720" cy="2148840"/>
          </a:xfrm>
          <a:prstGeom prst="roundRect">
            <a:avLst>
              <a:gd name="adj" fmla="val 3830"/>
            </a:avLst>
          </a:prstGeom>
          <a:solidFill>
            <a:srgbClr val="FFFDF7"/>
          </a:solidFill>
          <a:ln w="8890">
            <a:solidFill>
              <a:srgbClr val="D8ECFA"/>
            </a:solidFill>
            <a:prstDash val="solid"/>
          </a:ln>
        </p:spPr>
        <p:txBody>
          <a:bodyPr wrap="square"/>
          <a:lstStyle/>
          <a:p>
            <a:endParaRPr/>
          </a:p>
        </p:txBody>
      </p:sp>
      <p:sp>
        <p:nvSpPr>
          <p:cNvPr id="12" name="Text 10"/>
          <p:cNvSpPr/>
          <p:nvPr/>
        </p:nvSpPr>
        <p:spPr>
          <a:xfrm>
            <a:off x="8266176" y="1218077"/>
            <a:ext cx="3072384" cy="182880"/>
          </a:xfrm>
          <a:prstGeom prst="rect">
            <a:avLst/>
          </a:prstGeom>
          <a:noFill/>
          <a:ln/>
        </p:spPr>
        <p:txBody>
          <a:bodyPr wrap="square" lIns="0" tIns="0" rIns="0" bIns="0" rtlCol="0" anchor="ctr">
            <a:normAutofit fontScale="55000" lnSpcReduction="20000"/>
          </a:bodyPr>
          <a:lstStyle/>
          <a:p>
            <a:pPr marL="0" indent="0">
              <a:buNone/>
            </a:pPr>
            <a:r>
              <a:rPr lang="en-US" sz="2400" b="1" dirty="0">
                <a:solidFill>
                  <a:srgbClr val="17324D"/>
                </a:solidFill>
              </a:rPr>
              <a:t>Alpha if Item Deleted</a:t>
            </a:r>
            <a:endParaRPr lang="en-US" sz="1200" dirty="0"/>
          </a:p>
        </p:txBody>
      </p:sp>
      <p:sp>
        <p:nvSpPr>
          <p:cNvPr id="13" name="Text 11"/>
          <p:cNvSpPr/>
          <p:nvPr/>
        </p:nvSpPr>
        <p:spPr>
          <a:xfrm>
            <a:off x="8266176" y="1773936"/>
            <a:ext cx="3072384" cy="1508760"/>
          </a:xfrm>
          <a:prstGeom prst="rect">
            <a:avLst/>
          </a:prstGeom>
          <a:noFill/>
          <a:ln/>
        </p:spPr>
        <p:txBody>
          <a:bodyPr wrap="square" lIns="127" tIns="127" rIns="127" bIns="127" rtlCol="0" anchor="ctr">
            <a:normAutofit/>
          </a:bodyPr>
          <a:lstStyle/>
          <a:p>
            <a:r>
              <a:rPr lang="en-US" sz="2400" dirty="0">
                <a:solidFill>
                  <a:srgbClr val="4E657A"/>
                </a:solidFill>
              </a:rPr>
              <a:t>Shows what alpha would be if an item were removed. If alpha rises sharply, examine the item for poor wording or conceptual mismatch.</a:t>
            </a:r>
            <a:endParaRPr lang="en-US" sz="1020" dirty="0"/>
          </a:p>
        </p:txBody>
      </p:sp>
      <p:sp>
        <p:nvSpPr>
          <p:cNvPr id="25" name="Slide Number Placeholder 0"/>
          <p:cNvSpPr>
            <a:spLocks noGrp="1"/>
          </p:cNvSpPr>
          <p:nvPr>
            <p:ph type="sldNum" sz="quarter" idx="4294967295"/>
          </p:nvPr>
        </p:nvSpPr>
        <p:spPr>
          <a:xfrm>
            <a:off x="11567160" y="6519672"/>
            <a:ext cx="800000" cy="300000"/>
          </a:xfrm>
          <a:prstGeom prst="rect">
            <a:avLst/>
          </a:prstGeom>
          <a:extLst>
            <a:ext uri="{C572A759-6A51-4108-AA02-DFA0A04FC94B}">
              <ma14:wrappingTextBoxFlag xmlns="" xmlns:ma14="http://schemas.microsoft.com/office/mac/drawingml/2011/main" val="0"/>
            </a:ext>
          </a:extLst>
        </p:spPr>
        <p:txBody>
          <a:bodyPr wrap="square"/>
          <a:lstStyle>
            <a:lvl1pPr>
              <a:defRPr sz="750">
                <a:solidFill>
                  <a:srgbClr val="617789"/>
                </a:solidFill>
                <a:latin typeface="Aptos"/>
                <a:ea typeface="Aptos"/>
                <a:cs typeface="Aptos"/>
              </a:defRPr>
            </a:lvl1pPr>
          </a:lstStyle>
          <a:p>
            <a:pPr algn="l"/>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21792" y="146304"/>
            <a:ext cx="8138160" cy="347472"/>
          </a:xfrm>
          <a:prstGeom prst="rect">
            <a:avLst/>
          </a:prstGeom>
          <a:noFill/>
          <a:ln/>
        </p:spPr>
        <p:txBody>
          <a:bodyPr wrap="square" lIns="0" tIns="0" rIns="0" bIns="0" rtlCol="0" anchor="ctr">
            <a:normAutofit fontScale="85000" lnSpcReduction="20000"/>
          </a:bodyPr>
          <a:lstStyle/>
          <a:p>
            <a:pPr marL="0" indent="0">
              <a:buNone/>
            </a:pPr>
            <a:r>
              <a:rPr lang="en-US" sz="3200" b="1" dirty="0">
                <a:solidFill>
                  <a:srgbClr val="17324D"/>
                </a:solidFill>
                <a:latin typeface="Aptos Display" pitchFamily="34" charset="0"/>
                <a:ea typeface="Aptos Display" pitchFamily="34" charset="-122"/>
                <a:cs typeface="Aptos Display" pitchFamily="34" charset="-120"/>
              </a:rPr>
              <a:t>Validity: Are We Measuring the Right Construct?</a:t>
            </a:r>
            <a:endParaRPr lang="en-US" sz="2300" dirty="0"/>
          </a:p>
        </p:txBody>
      </p:sp>
      <p:sp>
        <p:nvSpPr>
          <p:cNvPr id="3" name="Text 1"/>
          <p:cNvSpPr/>
          <p:nvPr/>
        </p:nvSpPr>
        <p:spPr>
          <a:xfrm>
            <a:off x="640080" y="786384"/>
            <a:ext cx="7955280" cy="219456"/>
          </a:xfrm>
          <a:prstGeom prst="rect">
            <a:avLst/>
          </a:prstGeom>
          <a:noFill/>
          <a:ln/>
        </p:spPr>
        <p:txBody>
          <a:bodyPr wrap="square" lIns="0" tIns="0" rIns="0" bIns="0" rtlCol="0" anchor="ctr">
            <a:normAutofit/>
          </a:bodyPr>
          <a:lstStyle/>
          <a:p>
            <a:pPr marL="0" indent="0">
              <a:buNone/>
            </a:pPr>
            <a:r>
              <a:rPr lang="en-US" sz="2400" dirty="0">
                <a:solidFill>
                  <a:srgbClr val="4E657A"/>
                </a:solidFill>
              </a:rPr>
              <a:t>Reliability checks consistency; validity checks accuracy of measurement.</a:t>
            </a:r>
            <a:endParaRPr lang="en-US" sz="950" dirty="0"/>
          </a:p>
        </p:txBody>
      </p:sp>
      <p:sp>
        <p:nvSpPr>
          <p:cNvPr id="4" name="Text 2"/>
          <p:cNvSpPr/>
          <p:nvPr/>
        </p:nvSpPr>
        <p:spPr>
          <a:xfrm>
            <a:off x="9784080" y="475488"/>
            <a:ext cx="1371600" cy="109728"/>
          </a:xfrm>
          <a:prstGeom prst="rect">
            <a:avLst/>
          </a:prstGeom>
          <a:noFill/>
          <a:ln/>
        </p:spPr>
        <p:txBody>
          <a:bodyPr wrap="square" lIns="0" tIns="0" rIns="0" bIns="0" rtlCol="0" anchor="ctr"/>
          <a:lstStyle/>
          <a:p>
            <a:pPr marL="0" indent="0" algn="r">
              <a:buNone/>
            </a:pPr>
            <a:endParaRPr lang="en-US" sz="730" dirty="0"/>
          </a:p>
        </p:txBody>
      </p:sp>
      <p:sp>
        <p:nvSpPr>
          <p:cNvPr id="5" name="Shape 3"/>
          <p:cNvSpPr/>
          <p:nvPr/>
        </p:nvSpPr>
        <p:spPr>
          <a:xfrm>
            <a:off x="658368" y="1298448"/>
            <a:ext cx="5303520" cy="3246120"/>
          </a:xfrm>
          <a:prstGeom prst="roundRect">
            <a:avLst>
              <a:gd name="adj" fmla="val 2535"/>
            </a:avLst>
          </a:prstGeom>
          <a:solidFill>
            <a:srgbClr val="F4FAFE"/>
          </a:solidFill>
          <a:ln w="8890">
            <a:solidFill>
              <a:srgbClr val="D8ECFA"/>
            </a:solidFill>
            <a:prstDash val="solid"/>
          </a:ln>
        </p:spPr>
        <p:txBody>
          <a:bodyPr wrap="square"/>
          <a:lstStyle/>
          <a:p>
            <a:endParaRPr/>
          </a:p>
        </p:txBody>
      </p:sp>
      <p:sp>
        <p:nvSpPr>
          <p:cNvPr id="6" name="Text 4"/>
          <p:cNvSpPr/>
          <p:nvPr/>
        </p:nvSpPr>
        <p:spPr>
          <a:xfrm>
            <a:off x="859536" y="1435608"/>
            <a:ext cx="4901184" cy="182880"/>
          </a:xfrm>
          <a:prstGeom prst="rect">
            <a:avLst/>
          </a:prstGeom>
          <a:noFill/>
          <a:ln/>
        </p:spPr>
        <p:txBody>
          <a:bodyPr wrap="square" lIns="0" tIns="0" rIns="0" bIns="0" rtlCol="0" anchor="ctr">
            <a:normAutofit/>
          </a:bodyPr>
          <a:lstStyle/>
          <a:p>
            <a:pPr marL="0" indent="0">
              <a:buNone/>
            </a:pPr>
            <a:r>
              <a:rPr lang="en-US" sz="2400" b="1" dirty="0">
                <a:solidFill>
                  <a:srgbClr val="17324D"/>
                </a:solidFill>
              </a:rPr>
              <a:t>Content Validity</a:t>
            </a:r>
            <a:endParaRPr lang="en-US" sz="1200" dirty="0"/>
          </a:p>
        </p:txBody>
      </p:sp>
      <p:sp>
        <p:nvSpPr>
          <p:cNvPr id="7" name="Text 5"/>
          <p:cNvSpPr/>
          <p:nvPr/>
        </p:nvSpPr>
        <p:spPr>
          <a:xfrm>
            <a:off x="859536" y="1773936"/>
            <a:ext cx="4901184" cy="2606040"/>
          </a:xfrm>
          <a:prstGeom prst="rect">
            <a:avLst/>
          </a:prstGeom>
          <a:noFill/>
          <a:ln/>
        </p:spPr>
        <p:txBody>
          <a:bodyPr wrap="square" lIns="127" tIns="127" rIns="127" bIns="127" rtlCol="0" anchor="ctr">
            <a:normAutofit/>
          </a:bodyPr>
          <a:lstStyle/>
          <a:p>
            <a:r>
              <a:rPr lang="en-US" sz="2400" dirty="0">
                <a:solidFill>
                  <a:srgbClr val="4E657A"/>
                </a:solidFill>
              </a:rPr>
              <a:t>Assesses whether items adequately cover the construct. Evidence comes from the conceptual framework, literature, expert review, supervisor review and alignment with research objectives.</a:t>
            </a:r>
            <a:endParaRPr lang="en-US" sz="1020" dirty="0"/>
          </a:p>
        </p:txBody>
      </p:sp>
      <p:sp>
        <p:nvSpPr>
          <p:cNvPr id="8" name="Shape 6"/>
          <p:cNvSpPr/>
          <p:nvPr/>
        </p:nvSpPr>
        <p:spPr>
          <a:xfrm>
            <a:off x="6263640" y="1298448"/>
            <a:ext cx="5303520" cy="3246120"/>
          </a:xfrm>
          <a:prstGeom prst="roundRect">
            <a:avLst>
              <a:gd name="adj" fmla="val 2535"/>
            </a:avLst>
          </a:prstGeom>
          <a:solidFill>
            <a:srgbClr val="F3FBF8"/>
          </a:solidFill>
          <a:ln w="8890">
            <a:solidFill>
              <a:srgbClr val="D8ECFA"/>
            </a:solidFill>
            <a:prstDash val="solid"/>
          </a:ln>
        </p:spPr>
        <p:txBody>
          <a:bodyPr wrap="square"/>
          <a:lstStyle/>
          <a:p>
            <a:endParaRPr/>
          </a:p>
        </p:txBody>
      </p:sp>
      <p:sp>
        <p:nvSpPr>
          <p:cNvPr id="9" name="Text 7"/>
          <p:cNvSpPr/>
          <p:nvPr/>
        </p:nvSpPr>
        <p:spPr>
          <a:xfrm>
            <a:off x="6464808" y="1435608"/>
            <a:ext cx="4901184" cy="182880"/>
          </a:xfrm>
          <a:prstGeom prst="rect">
            <a:avLst/>
          </a:prstGeom>
          <a:noFill/>
          <a:ln/>
        </p:spPr>
        <p:txBody>
          <a:bodyPr wrap="square" lIns="0" tIns="0" rIns="0" bIns="0" rtlCol="0" anchor="ctr">
            <a:normAutofit/>
          </a:bodyPr>
          <a:lstStyle/>
          <a:p>
            <a:pPr marL="0" indent="0">
              <a:buNone/>
            </a:pPr>
            <a:r>
              <a:rPr lang="en-US" sz="2400" b="1" dirty="0">
                <a:solidFill>
                  <a:srgbClr val="17324D"/>
                </a:solidFill>
              </a:rPr>
              <a:t>Construct Validity</a:t>
            </a:r>
            <a:endParaRPr lang="en-US" sz="1200" dirty="0"/>
          </a:p>
        </p:txBody>
      </p:sp>
      <p:sp>
        <p:nvSpPr>
          <p:cNvPr id="10" name="Text 8"/>
          <p:cNvSpPr/>
          <p:nvPr/>
        </p:nvSpPr>
        <p:spPr>
          <a:xfrm>
            <a:off x="6464808" y="1773936"/>
            <a:ext cx="4901184" cy="2606040"/>
          </a:xfrm>
          <a:prstGeom prst="rect">
            <a:avLst/>
          </a:prstGeom>
          <a:noFill/>
          <a:ln/>
        </p:spPr>
        <p:txBody>
          <a:bodyPr wrap="square" lIns="127" tIns="127" rIns="127" bIns="127" rtlCol="0" anchor="ctr">
            <a:normAutofit/>
          </a:bodyPr>
          <a:lstStyle/>
          <a:p>
            <a:r>
              <a:rPr lang="en-US" sz="2400" dirty="0">
                <a:solidFill>
                  <a:srgbClr val="4E657A"/>
                </a:solidFill>
              </a:rPr>
              <a:t>Assesses whether items behave statistically as expected for the theoretical construct. Exploratory Factor Analysis can be used to examine item clustering and factor structure.</a:t>
            </a:r>
            <a:endParaRPr lang="en-US" sz="1020" dirty="0"/>
          </a:p>
        </p:txBody>
      </p:sp>
      <p:sp>
        <p:nvSpPr>
          <p:cNvPr id="25" name="Slide Number Placeholder 0"/>
          <p:cNvSpPr>
            <a:spLocks noGrp="1"/>
          </p:cNvSpPr>
          <p:nvPr>
            <p:ph type="sldNum" sz="quarter" idx="4294967295"/>
          </p:nvPr>
        </p:nvSpPr>
        <p:spPr>
          <a:xfrm>
            <a:off x="11567160" y="6519672"/>
            <a:ext cx="800000" cy="300000"/>
          </a:xfrm>
          <a:prstGeom prst="rect">
            <a:avLst/>
          </a:prstGeom>
          <a:extLst>
            <a:ext uri="{C572A759-6A51-4108-AA02-DFA0A04FC94B}">
              <ma14:wrappingTextBoxFlag xmlns="" xmlns:ma14="http://schemas.microsoft.com/office/mac/drawingml/2011/main" val="0"/>
            </a:ext>
          </a:extLst>
        </p:spPr>
        <p:txBody>
          <a:bodyPr wrap="square"/>
          <a:lstStyle>
            <a:lvl1pPr>
              <a:defRPr sz="750">
                <a:solidFill>
                  <a:srgbClr val="617789"/>
                </a:solidFill>
                <a:latin typeface="Aptos"/>
                <a:ea typeface="Aptos"/>
                <a:cs typeface="Aptos"/>
              </a:defRPr>
            </a:lvl1pPr>
          </a:lstStyle>
          <a:p>
            <a:pPr algn="l"/>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21792" y="384048"/>
            <a:ext cx="8138160" cy="347472"/>
          </a:xfrm>
          <a:prstGeom prst="rect">
            <a:avLst/>
          </a:prstGeom>
          <a:noFill/>
          <a:ln/>
        </p:spPr>
        <p:txBody>
          <a:bodyPr wrap="square" lIns="0" tIns="0" rIns="0" bIns="0" rtlCol="0" anchor="ctr">
            <a:normAutofit/>
          </a:bodyPr>
          <a:lstStyle/>
          <a:p>
            <a:pPr marL="0" indent="0">
              <a:buNone/>
            </a:pPr>
            <a:r>
              <a:rPr lang="en-US" sz="3200" b="1" dirty="0">
                <a:solidFill>
                  <a:srgbClr val="17324D"/>
                </a:solidFill>
                <a:latin typeface="Aptos Display" pitchFamily="34" charset="0"/>
                <a:ea typeface="Aptos Display" pitchFamily="34" charset="-122"/>
                <a:cs typeface="Aptos Display" pitchFamily="34" charset="-120"/>
              </a:rPr>
              <a:t>SPSS Validity Checks</a:t>
            </a:r>
            <a:endParaRPr lang="en-US" sz="2300" dirty="0"/>
          </a:p>
        </p:txBody>
      </p:sp>
      <p:sp>
        <p:nvSpPr>
          <p:cNvPr id="3" name="Text 1"/>
          <p:cNvSpPr/>
          <p:nvPr/>
        </p:nvSpPr>
        <p:spPr>
          <a:xfrm>
            <a:off x="640080" y="786384"/>
            <a:ext cx="7955280" cy="219456"/>
          </a:xfrm>
          <a:prstGeom prst="rect">
            <a:avLst/>
          </a:prstGeom>
          <a:noFill/>
          <a:ln/>
        </p:spPr>
        <p:txBody>
          <a:bodyPr wrap="square" lIns="0" tIns="0" rIns="0" bIns="0" rtlCol="0" anchor="ctr">
            <a:normAutofit/>
          </a:bodyPr>
          <a:lstStyle/>
          <a:p>
            <a:pPr marL="0" indent="0">
              <a:buNone/>
            </a:pPr>
            <a:r>
              <a:rPr lang="en-US" sz="2400" dirty="0">
                <a:solidFill>
                  <a:srgbClr val="4E657A"/>
                </a:solidFill>
              </a:rPr>
              <a:t>Use these tests before interpreting factor analysis results.</a:t>
            </a:r>
            <a:endParaRPr lang="en-US" sz="950" dirty="0"/>
          </a:p>
        </p:txBody>
      </p:sp>
      <p:sp>
        <p:nvSpPr>
          <p:cNvPr id="4" name="Text 2"/>
          <p:cNvSpPr/>
          <p:nvPr/>
        </p:nvSpPr>
        <p:spPr>
          <a:xfrm>
            <a:off x="9784080" y="475488"/>
            <a:ext cx="1371600" cy="109728"/>
          </a:xfrm>
          <a:prstGeom prst="rect">
            <a:avLst/>
          </a:prstGeom>
          <a:noFill/>
          <a:ln/>
        </p:spPr>
        <p:txBody>
          <a:bodyPr wrap="square" lIns="0" tIns="0" rIns="0" bIns="0" rtlCol="0" anchor="ctr"/>
          <a:lstStyle/>
          <a:p>
            <a:pPr marL="0" indent="0" algn="r">
              <a:buNone/>
            </a:pPr>
            <a:endParaRPr lang="en-US" sz="730" dirty="0"/>
          </a:p>
        </p:txBody>
      </p:sp>
      <p:sp>
        <p:nvSpPr>
          <p:cNvPr id="5" name="Text 3"/>
          <p:cNvSpPr/>
          <p:nvPr/>
        </p:nvSpPr>
        <p:spPr>
          <a:xfrm>
            <a:off x="749808" y="1325880"/>
            <a:ext cx="1984248" cy="128016"/>
          </a:xfrm>
          <a:prstGeom prst="rect">
            <a:avLst/>
          </a:prstGeom>
          <a:noFill/>
          <a:ln/>
        </p:spPr>
        <p:txBody>
          <a:bodyPr wrap="square" lIns="0" tIns="0" rIns="0" bIns="0" rtlCol="0" anchor="ctr">
            <a:normAutofit/>
          </a:bodyPr>
          <a:lstStyle/>
          <a:p>
            <a:pPr marL="0" indent="0">
              <a:buNone/>
            </a:pPr>
            <a:r>
              <a:rPr lang="en-US" sz="2400" b="1" dirty="0">
                <a:solidFill>
                  <a:srgbClr val="1F4E78"/>
                </a:solidFill>
              </a:rPr>
              <a:t>Test / Output</a:t>
            </a:r>
            <a:endParaRPr lang="en-US" sz="960" dirty="0"/>
          </a:p>
        </p:txBody>
      </p:sp>
      <p:sp>
        <p:nvSpPr>
          <p:cNvPr id="6" name="Text 4"/>
          <p:cNvSpPr/>
          <p:nvPr/>
        </p:nvSpPr>
        <p:spPr>
          <a:xfrm>
            <a:off x="2807208" y="1325880"/>
            <a:ext cx="4727448" cy="128016"/>
          </a:xfrm>
          <a:prstGeom prst="rect">
            <a:avLst/>
          </a:prstGeom>
          <a:noFill/>
          <a:ln/>
        </p:spPr>
        <p:txBody>
          <a:bodyPr wrap="square" lIns="0" tIns="0" rIns="0" bIns="0" rtlCol="0" anchor="ctr">
            <a:normAutofit/>
          </a:bodyPr>
          <a:lstStyle/>
          <a:p>
            <a:pPr marL="0" indent="0">
              <a:buNone/>
            </a:pPr>
            <a:r>
              <a:rPr lang="en-US" sz="2400" b="1" dirty="0">
                <a:solidFill>
                  <a:srgbClr val="1F4E78"/>
                </a:solidFill>
              </a:rPr>
              <a:t>What It Checks</a:t>
            </a:r>
            <a:endParaRPr lang="en-US" sz="960" dirty="0"/>
          </a:p>
        </p:txBody>
      </p:sp>
      <p:sp>
        <p:nvSpPr>
          <p:cNvPr id="7" name="Text 5"/>
          <p:cNvSpPr/>
          <p:nvPr/>
        </p:nvSpPr>
        <p:spPr>
          <a:xfrm>
            <a:off x="7607808" y="1325880"/>
            <a:ext cx="2532888" cy="128016"/>
          </a:xfrm>
          <a:prstGeom prst="rect">
            <a:avLst/>
          </a:prstGeom>
          <a:noFill/>
          <a:ln/>
        </p:spPr>
        <p:txBody>
          <a:bodyPr wrap="square" lIns="0" tIns="0" rIns="0" bIns="0" rtlCol="0" anchor="ctr">
            <a:normAutofit/>
          </a:bodyPr>
          <a:lstStyle/>
          <a:p>
            <a:pPr marL="0" indent="0">
              <a:buNone/>
            </a:pPr>
            <a:r>
              <a:rPr lang="en-US" sz="2400" b="1" dirty="0">
                <a:solidFill>
                  <a:srgbClr val="1F4E78"/>
                </a:solidFill>
              </a:rPr>
              <a:t>Practical Rule</a:t>
            </a:r>
            <a:endParaRPr lang="en-US" sz="960" dirty="0"/>
          </a:p>
        </p:txBody>
      </p:sp>
      <p:sp>
        <p:nvSpPr>
          <p:cNvPr id="8" name="Shape 6"/>
          <p:cNvSpPr/>
          <p:nvPr/>
        </p:nvSpPr>
        <p:spPr>
          <a:xfrm>
            <a:off x="749808" y="1581912"/>
            <a:ext cx="9464040" cy="0"/>
          </a:xfrm>
          <a:prstGeom prst="line">
            <a:avLst/>
          </a:prstGeom>
          <a:noFill/>
          <a:ln w="12700">
            <a:solidFill>
              <a:srgbClr val="D8ECFA"/>
            </a:solidFill>
            <a:prstDash val="solid"/>
          </a:ln>
        </p:spPr>
        <p:txBody>
          <a:bodyPr wrap="square"/>
          <a:lstStyle/>
          <a:p>
            <a:endParaRPr/>
          </a:p>
        </p:txBody>
      </p:sp>
      <p:sp>
        <p:nvSpPr>
          <p:cNvPr id="9" name="Text 7"/>
          <p:cNvSpPr/>
          <p:nvPr/>
        </p:nvSpPr>
        <p:spPr>
          <a:xfrm>
            <a:off x="749808" y="1819656"/>
            <a:ext cx="19842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KMO</a:t>
            </a:r>
            <a:endParaRPr lang="en-US" sz="960" dirty="0"/>
          </a:p>
        </p:txBody>
      </p:sp>
      <p:sp>
        <p:nvSpPr>
          <p:cNvPr id="10" name="Text 8"/>
          <p:cNvSpPr/>
          <p:nvPr/>
        </p:nvSpPr>
        <p:spPr>
          <a:xfrm>
            <a:off x="2807208" y="1819656"/>
            <a:ext cx="47274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Sampling adequacy and compactness of correlations</a:t>
            </a:r>
            <a:endParaRPr lang="en-US" sz="960" dirty="0"/>
          </a:p>
        </p:txBody>
      </p:sp>
      <p:sp>
        <p:nvSpPr>
          <p:cNvPr id="11" name="Text 9"/>
          <p:cNvSpPr/>
          <p:nvPr/>
        </p:nvSpPr>
        <p:spPr>
          <a:xfrm>
            <a:off x="7607808" y="1819656"/>
            <a:ext cx="253288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 .60 acceptable</a:t>
            </a:r>
            <a:endParaRPr lang="en-US" sz="960" dirty="0"/>
          </a:p>
        </p:txBody>
      </p:sp>
      <p:sp>
        <p:nvSpPr>
          <p:cNvPr id="12" name="Text 10"/>
          <p:cNvSpPr/>
          <p:nvPr/>
        </p:nvSpPr>
        <p:spPr>
          <a:xfrm>
            <a:off x="749808" y="2313432"/>
            <a:ext cx="19842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Bartlett’s Test</a:t>
            </a:r>
            <a:endParaRPr lang="en-US" sz="960" dirty="0"/>
          </a:p>
        </p:txBody>
      </p:sp>
      <p:sp>
        <p:nvSpPr>
          <p:cNvPr id="13" name="Text 11"/>
          <p:cNvSpPr/>
          <p:nvPr/>
        </p:nvSpPr>
        <p:spPr>
          <a:xfrm>
            <a:off x="2807208" y="2313432"/>
            <a:ext cx="4727448" cy="137160"/>
          </a:xfrm>
          <a:prstGeom prst="rect">
            <a:avLst/>
          </a:prstGeom>
          <a:noFill/>
          <a:ln/>
        </p:spPr>
        <p:txBody>
          <a:bodyPr wrap="square" lIns="0" tIns="0" rIns="0" bIns="0" rtlCol="0" anchor="ctr">
            <a:noAutofit/>
          </a:bodyPr>
          <a:lstStyle/>
          <a:p>
            <a:pPr marL="0" indent="0">
              <a:buNone/>
            </a:pPr>
            <a:r>
              <a:rPr lang="en-US" dirty="0">
                <a:solidFill>
                  <a:srgbClr val="4E657A"/>
                </a:solidFill>
              </a:rPr>
              <a:t>Whether items are sufficiently correlated</a:t>
            </a:r>
            <a:endParaRPr lang="en-US" dirty="0"/>
          </a:p>
        </p:txBody>
      </p:sp>
      <p:sp>
        <p:nvSpPr>
          <p:cNvPr id="14" name="Text 12"/>
          <p:cNvSpPr/>
          <p:nvPr/>
        </p:nvSpPr>
        <p:spPr>
          <a:xfrm>
            <a:off x="7607808" y="2313432"/>
            <a:ext cx="253288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p &lt; .05 proceed</a:t>
            </a:r>
            <a:endParaRPr lang="en-US" sz="960" dirty="0"/>
          </a:p>
        </p:txBody>
      </p:sp>
      <p:sp>
        <p:nvSpPr>
          <p:cNvPr id="15" name="Text 13"/>
          <p:cNvSpPr/>
          <p:nvPr/>
        </p:nvSpPr>
        <p:spPr>
          <a:xfrm>
            <a:off x="749808" y="2807208"/>
            <a:ext cx="19842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Communalities</a:t>
            </a:r>
            <a:endParaRPr lang="en-US" sz="960" dirty="0"/>
          </a:p>
        </p:txBody>
      </p:sp>
      <p:sp>
        <p:nvSpPr>
          <p:cNvPr id="16" name="Text 14"/>
          <p:cNvSpPr/>
          <p:nvPr/>
        </p:nvSpPr>
        <p:spPr>
          <a:xfrm>
            <a:off x="2807208" y="2807208"/>
            <a:ext cx="47274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Variance explained for each item</a:t>
            </a:r>
            <a:endParaRPr lang="en-US" sz="960" dirty="0"/>
          </a:p>
        </p:txBody>
      </p:sp>
      <p:sp>
        <p:nvSpPr>
          <p:cNvPr id="17" name="Text 15"/>
          <p:cNvSpPr/>
          <p:nvPr/>
        </p:nvSpPr>
        <p:spPr>
          <a:xfrm>
            <a:off x="7607808" y="2807208"/>
            <a:ext cx="253288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Prefer ≥ .50</a:t>
            </a:r>
            <a:endParaRPr lang="en-US" sz="960" dirty="0"/>
          </a:p>
        </p:txBody>
      </p:sp>
      <p:sp>
        <p:nvSpPr>
          <p:cNvPr id="18" name="Text 16"/>
          <p:cNvSpPr/>
          <p:nvPr/>
        </p:nvSpPr>
        <p:spPr>
          <a:xfrm>
            <a:off x="749808" y="3300984"/>
            <a:ext cx="19842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Factor Loadings</a:t>
            </a:r>
            <a:endParaRPr lang="en-US" sz="960" dirty="0"/>
          </a:p>
        </p:txBody>
      </p:sp>
      <p:sp>
        <p:nvSpPr>
          <p:cNvPr id="19" name="Text 17"/>
          <p:cNvSpPr/>
          <p:nvPr/>
        </p:nvSpPr>
        <p:spPr>
          <a:xfrm>
            <a:off x="2807208" y="3300984"/>
            <a:ext cx="472744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Strength of item–factor relationship</a:t>
            </a:r>
            <a:endParaRPr lang="en-US" sz="960" dirty="0"/>
          </a:p>
        </p:txBody>
      </p:sp>
      <p:sp>
        <p:nvSpPr>
          <p:cNvPr id="20" name="Text 18"/>
          <p:cNvSpPr/>
          <p:nvPr/>
        </p:nvSpPr>
        <p:spPr>
          <a:xfrm>
            <a:off x="7607808" y="3300984"/>
            <a:ext cx="253288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Prefer ≥ .50</a:t>
            </a:r>
            <a:endParaRPr lang="en-US" sz="960" dirty="0"/>
          </a:p>
        </p:txBody>
      </p:sp>
      <p:sp>
        <p:nvSpPr>
          <p:cNvPr id="21" name="Shape 19"/>
          <p:cNvSpPr/>
          <p:nvPr/>
        </p:nvSpPr>
        <p:spPr>
          <a:xfrm>
            <a:off x="749808" y="4160520"/>
            <a:ext cx="10698480" cy="804672"/>
          </a:xfrm>
          <a:prstGeom prst="roundRect">
            <a:avLst>
              <a:gd name="adj" fmla="val 10227"/>
            </a:avLst>
          </a:prstGeom>
          <a:solidFill>
            <a:srgbClr val="F3FBF8"/>
          </a:solidFill>
          <a:ln w="8890">
            <a:solidFill>
              <a:srgbClr val="D8ECFA"/>
            </a:solidFill>
            <a:prstDash val="solid"/>
          </a:ln>
        </p:spPr>
        <p:txBody>
          <a:bodyPr wrap="square"/>
          <a:lstStyle/>
          <a:p>
            <a:endParaRPr/>
          </a:p>
        </p:txBody>
      </p:sp>
      <p:sp>
        <p:nvSpPr>
          <p:cNvPr id="22" name="Text 20"/>
          <p:cNvSpPr/>
          <p:nvPr/>
        </p:nvSpPr>
        <p:spPr>
          <a:xfrm>
            <a:off x="955548" y="4046941"/>
            <a:ext cx="10296144" cy="182880"/>
          </a:xfrm>
          <a:prstGeom prst="rect">
            <a:avLst/>
          </a:prstGeom>
          <a:noFill/>
          <a:ln/>
        </p:spPr>
        <p:txBody>
          <a:bodyPr wrap="square" lIns="0" tIns="0" rIns="0" bIns="0" rtlCol="0" anchor="ctr">
            <a:noAutofit/>
          </a:bodyPr>
          <a:lstStyle/>
          <a:p>
            <a:pPr marL="0" indent="0">
              <a:buNone/>
            </a:pPr>
            <a:r>
              <a:rPr lang="en-US" sz="2400" b="1" dirty="0">
                <a:solidFill>
                  <a:srgbClr val="17324D"/>
                </a:solidFill>
              </a:rPr>
              <a:t>SPSS Route</a:t>
            </a:r>
            <a:endParaRPr lang="en-US" sz="2400" dirty="0"/>
          </a:p>
        </p:txBody>
      </p:sp>
      <p:sp>
        <p:nvSpPr>
          <p:cNvPr id="23" name="Text 21"/>
          <p:cNvSpPr/>
          <p:nvPr/>
        </p:nvSpPr>
        <p:spPr>
          <a:xfrm>
            <a:off x="950976" y="4636008"/>
            <a:ext cx="10296144" cy="164592"/>
          </a:xfrm>
          <a:prstGeom prst="rect">
            <a:avLst/>
          </a:prstGeom>
          <a:noFill/>
          <a:ln/>
        </p:spPr>
        <p:txBody>
          <a:bodyPr wrap="square" lIns="127" tIns="127" rIns="127" bIns="127" rtlCol="0" anchor="ctr">
            <a:normAutofit/>
          </a:bodyPr>
          <a:lstStyle/>
          <a:p>
            <a:r>
              <a:rPr lang="en-US" sz="2400" dirty="0">
                <a:solidFill>
                  <a:srgbClr val="4E657A"/>
                </a:solidFill>
              </a:rPr>
              <a:t>Analyze → Dimension Reduction → Factor → Descriptives → tick KMO and Bartlett → Extraction → Principal Components → Rotation → Varimax.</a:t>
            </a:r>
            <a:endParaRPr lang="en-US" sz="1020" dirty="0"/>
          </a:p>
        </p:txBody>
      </p:sp>
      <p:sp>
        <p:nvSpPr>
          <p:cNvPr id="24" name="Shape 22"/>
          <p:cNvSpPr/>
          <p:nvPr/>
        </p:nvSpPr>
        <p:spPr>
          <a:xfrm>
            <a:off x="640080" y="5806440"/>
            <a:ext cx="10927080" cy="438912"/>
          </a:xfrm>
          <a:prstGeom prst="roundRect">
            <a:avLst>
              <a:gd name="adj" fmla="val 16667"/>
            </a:avLst>
          </a:prstGeom>
          <a:solidFill>
            <a:srgbClr val="FFFFFF"/>
          </a:solidFill>
          <a:ln w="7620">
            <a:solidFill>
              <a:srgbClr val="D8ECFA"/>
            </a:solidFill>
            <a:prstDash val="solid"/>
          </a:ln>
        </p:spPr>
        <p:txBody>
          <a:bodyPr wrap="square"/>
          <a:lstStyle/>
          <a:p>
            <a:endParaRPr/>
          </a:p>
        </p:txBody>
      </p:sp>
      <p:sp>
        <p:nvSpPr>
          <p:cNvPr id="25" name="Text 23"/>
          <p:cNvSpPr/>
          <p:nvPr/>
        </p:nvSpPr>
        <p:spPr>
          <a:xfrm>
            <a:off x="822960" y="5952744"/>
            <a:ext cx="10561320" cy="109728"/>
          </a:xfrm>
          <a:prstGeom prst="rect">
            <a:avLst/>
          </a:prstGeom>
          <a:noFill/>
          <a:ln/>
        </p:spPr>
        <p:txBody>
          <a:bodyPr wrap="square" lIns="0" tIns="0" rIns="0" bIns="0" rtlCol="0" anchor="ctr">
            <a:normAutofit/>
          </a:bodyPr>
          <a:lstStyle/>
          <a:p>
            <a:pPr marL="0" indent="0">
              <a:buNone/>
            </a:pPr>
            <a:r>
              <a:rPr lang="en-US" sz="2400" i="1" dirty="0">
                <a:solidFill>
                  <a:srgbClr val="1F4E78"/>
                </a:solidFill>
              </a:rPr>
              <a:t>Both KMO and Bartlett should be acceptable before students proceed to interpret factor analysis.</a:t>
            </a:r>
            <a:endParaRPr lang="en-US" sz="830" dirty="0"/>
          </a:p>
        </p:txBody>
      </p:sp>
      <p:sp>
        <p:nvSpPr>
          <p:cNvPr id="26" name="Slide Number Placeholder 0"/>
          <p:cNvSpPr>
            <a:spLocks noGrp="1"/>
          </p:cNvSpPr>
          <p:nvPr>
            <p:ph type="sldNum" sz="quarter" idx="4294967295"/>
          </p:nvPr>
        </p:nvSpPr>
        <p:spPr>
          <a:xfrm>
            <a:off x="11567160" y="6519672"/>
            <a:ext cx="800000" cy="300000"/>
          </a:xfrm>
          <a:prstGeom prst="rect">
            <a:avLst/>
          </a:prstGeom>
          <a:extLst>
            <a:ext uri="{C572A759-6A51-4108-AA02-DFA0A04FC94B}">
              <ma14:wrappingTextBoxFlag xmlns="" xmlns:ma14="http://schemas.microsoft.com/office/mac/drawingml/2011/main" val="0"/>
            </a:ext>
          </a:extLst>
        </p:spPr>
        <p:txBody>
          <a:bodyPr wrap="square"/>
          <a:lstStyle>
            <a:lvl1pPr>
              <a:defRPr sz="750">
                <a:solidFill>
                  <a:srgbClr val="617789"/>
                </a:solidFill>
                <a:latin typeface="Aptos"/>
                <a:ea typeface="Aptos"/>
                <a:cs typeface="Aptos"/>
              </a:defRPr>
            </a:lvl1pPr>
          </a:lstStyle>
          <a:p>
            <a:pPr algn="l"/>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102509"/>
            <a:ext cx="8138160" cy="347472"/>
          </a:xfrm>
          <a:prstGeom prst="rect">
            <a:avLst/>
          </a:prstGeom>
          <a:noFill/>
          <a:ln/>
        </p:spPr>
        <p:txBody>
          <a:bodyPr wrap="square" lIns="0" tIns="0" rIns="0" bIns="0" rtlCol="0" anchor="ctr">
            <a:normAutofit fontScale="85000" lnSpcReduction="20000"/>
          </a:bodyPr>
          <a:lstStyle/>
          <a:p>
            <a:pPr marL="0" indent="0">
              <a:buNone/>
            </a:pPr>
            <a:r>
              <a:rPr lang="en-US" sz="3200" b="1" dirty="0">
                <a:solidFill>
                  <a:srgbClr val="17324D"/>
                </a:solidFill>
                <a:latin typeface="Aptos Display" pitchFamily="34" charset="0"/>
                <a:ea typeface="Aptos Display" pitchFamily="34" charset="-122"/>
                <a:cs typeface="Aptos Display" pitchFamily="34" charset="-120"/>
              </a:rPr>
              <a:t>Complete Pilot Testing Workflow</a:t>
            </a:r>
            <a:endParaRPr lang="en-US" sz="2300" dirty="0"/>
          </a:p>
        </p:txBody>
      </p:sp>
      <p:sp>
        <p:nvSpPr>
          <p:cNvPr id="3" name="Text 1"/>
          <p:cNvSpPr/>
          <p:nvPr/>
        </p:nvSpPr>
        <p:spPr>
          <a:xfrm>
            <a:off x="640080" y="786384"/>
            <a:ext cx="7955280" cy="219456"/>
          </a:xfrm>
          <a:prstGeom prst="rect">
            <a:avLst/>
          </a:prstGeom>
          <a:noFill/>
          <a:ln/>
        </p:spPr>
        <p:txBody>
          <a:bodyPr wrap="square" lIns="0" tIns="0" rIns="0" bIns="0" rtlCol="0" anchor="ctr">
            <a:normAutofit/>
          </a:bodyPr>
          <a:lstStyle/>
          <a:p>
            <a:pPr marL="0" indent="0">
              <a:buNone/>
            </a:pPr>
            <a:r>
              <a:rPr lang="en-US" sz="2400" dirty="0">
                <a:solidFill>
                  <a:srgbClr val="4E657A"/>
                </a:solidFill>
              </a:rPr>
              <a:t>A practical sequence students can follow before main data collection.</a:t>
            </a:r>
            <a:endParaRPr lang="en-US" sz="950" dirty="0"/>
          </a:p>
        </p:txBody>
      </p:sp>
      <p:sp>
        <p:nvSpPr>
          <p:cNvPr id="4" name="Text 2"/>
          <p:cNvSpPr/>
          <p:nvPr/>
        </p:nvSpPr>
        <p:spPr>
          <a:xfrm>
            <a:off x="9784080" y="475488"/>
            <a:ext cx="1371600" cy="109728"/>
          </a:xfrm>
          <a:prstGeom prst="rect">
            <a:avLst/>
          </a:prstGeom>
          <a:noFill/>
          <a:ln/>
        </p:spPr>
        <p:txBody>
          <a:bodyPr wrap="square" lIns="0" tIns="0" rIns="0" bIns="0" rtlCol="0" anchor="ctr"/>
          <a:lstStyle/>
          <a:p>
            <a:pPr marL="0" indent="0" algn="r">
              <a:buNone/>
            </a:pPr>
            <a:endParaRPr lang="en-US" sz="730" dirty="0"/>
          </a:p>
        </p:txBody>
      </p:sp>
      <p:sp>
        <p:nvSpPr>
          <p:cNvPr id="5" name="Shape 3"/>
          <p:cNvSpPr/>
          <p:nvPr/>
        </p:nvSpPr>
        <p:spPr>
          <a:xfrm>
            <a:off x="658368" y="1243584"/>
            <a:ext cx="5303520" cy="3840480"/>
          </a:xfrm>
          <a:prstGeom prst="roundRect">
            <a:avLst>
              <a:gd name="adj" fmla="val 2143"/>
            </a:avLst>
          </a:prstGeom>
          <a:solidFill>
            <a:srgbClr val="F4FAFE"/>
          </a:solidFill>
          <a:ln w="8890">
            <a:solidFill>
              <a:srgbClr val="D8ECFA"/>
            </a:solidFill>
            <a:prstDash val="solid"/>
          </a:ln>
        </p:spPr>
        <p:txBody>
          <a:bodyPr wrap="square"/>
          <a:lstStyle/>
          <a:p>
            <a:endParaRPr/>
          </a:p>
        </p:txBody>
      </p:sp>
      <p:sp>
        <p:nvSpPr>
          <p:cNvPr id="6" name="Text 4"/>
          <p:cNvSpPr/>
          <p:nvPr/>
        </p:nvSpPr>
        <p:spPr>
          <a:xfrm>
            <a:off x="859536" y="1380744"/>
            <a:ext cx="4901184" cy="182880"/>
          </a:xfrm>
          <a:prstGeom prst="rect">
            <a:avLst/>
          </a:prstGeom>
          <a:noFill/>
          <a:ln/>
        </p:spPr>
        <p:txBody>
          <a:bodyPr wrap="square" lIns="0" tIns="0" rIns="0" bIns="0" rtlCol="0" anchor="ctr">
            <a:normAutofit/>
          </a:bodyPr>
          <a:lstStyle/>
          <a:p>
            <a:pPr marL="0" indent="0">
              <a:buNone/>
            </a:pPr>
            <a:r>
              <a:rPr lang="en-US" sz="2400" b="1" dirty="0">
                <a:solidFill>
                  <a:srgbClr val="17324D"/>
                </a:solidFill>
              </a:rPr>
              <a:t>Steps 1–5</a:t>
            </a:r>
            <a:endParaRPr lang="en-US" sz="1200" dirty="0"/>
          </a:p>
        </p:txBody>
      </p:sp>
      <p:sp>
        <p:nvSpPr>
          <p:cNvPr id="7" name="Text 5"/>
          <p:cNvSpPr/>
          <p:nvPr/>
        </p:nvSpPr>
        <p:spPr>
          <a:xfrm>
            <a:off x="859536" y="1894252"/>
            <a:ext cx="4901184" cy="3200400"/>
          </a:xfrm>
          <a:prstGeom prst="rect">
            <a:avLst/>
          </a:prstGeom>
          <a:noFill/>
          <a:ln/>
        </p:spPr>
        <p:txBody>
          <a:bodyPr wrap="square" lIns="127" tIns="127" rIns="127" bIns="127" rtlCol="0" anchor="ctr">
            <a:normAutofit fontScale="92500" lnSpcReduction="10000"/>
          </a:bodyPr>
          <a:lstStyle/>
          <a:p>
            <a:r>
              <a:rPr lang="en-US" sz="2400" dirty="0">
                <a:solidFill>
                  <a:srgbClr val="4E657A"/>
                </a:solidFill>
              </a:rPr>
              <a:t>Check pilot dataset for missing values and wrong codes</a:t>
            </a:r>
            <a:endParaRPr lang="en-US" sz="1020" dirty="0"/>
          </a:p>
          <a:p>
            <a:r>
              <a:rPr lang="en-US" sz="2400" dirty="0">
                <a:solidFill>
                  <a:srgbClr val="4E657A"/>
                </a:solidFill>
              </a:rPr>
              <a:t>Run frequencies to confirm valid Likert ranges</a:t>
            </a:r>
            <a:endParaRPr lang="en-US" sz="1020" dirty="0"/>
          </a:p>
          <a:p>
            <a:r>
              <a:rPr lang="en-US" sz="2400" dirty="0">
                <a:solidFill>
                  <a:srgbClr val="4E657A"/>
                </a:solidFill>
              </a:rPr>
              <a:t>Reverse-code negatively worded items where necessary</a:t>
            </a:r>
            <a:endParaRPr lang="en-US" sz="1020" dirty="0"/>
          </a:p>
          <a:p>
            <a:r>
              <a:rPr lang="en-US" sz="2400" dirty="0">
                <a:solidFill>
                  <a:srgbClr val="4E657A"/>
                </a:solidFill>
              </a:rPr>
              <a:t>Run Cronbach’s Alpha separately for each construct</a:t>
            </a:r>
            <a:endParaRPr lang="en-US" sz="1020" dirty="0"/>
          </a:p>
          <a:p>
            <a:r>
              <a:rPr lang="en-US" sz="2400" dirty="0">
                <a:solidFill>
                  <a:srgbClr val="4E657A"/>
                </a:solidFill>
              </a:rPr>
              <a:t>Examine item-total statistics and alpha if item deleted</a:t>
            </a:r>
            <a:endParaRPr lang="en-US" sz="1020" dirty="0"/>
          </a:p>
        </p:txBody>
      </p:sp>
      <p:sp>
        <p:nvSpPr>
          <p:cNvPr id="8" name="Shape 6"/>
          <p:cNvSpPr/>
          <p:nvPr/>
        </p:nvSpPr>
        <p:spPr>
          <a:xfrm>
            <a:off x="6263640" y="1243584"/>
            <a:ext cx="5303520" cy="3840480"/>
          </a:xfrm>
          <a:prstGeom prst="roundRect">
            <a:avLst>
              <a:gd name="adj" fmla="val 2143"/>
            </a:avLst>
          </a:prstGeom>
          <a:solidFill>
            <a:srgbClr val="F3FBF8"/>
          </a:solidFill>
          <a:ln w="8890">
            <a:solidFill>
              <a:srgbClr val="D8ECFA"/>
            </a:solidFill>
            <a:prstDash val="solid"/>
          </a:ln>
        </p:spPr>
        <p:txBody>
          <a:bodyPr wrap="square"/>
          <a:lstStyle/>
          <a:p>
            <a:endParaRPr/>
          </a:p>
        </p:txBody>
      </p:sp>
      <p:sp>
        <p:nvSpPr>
          <p:cNvPr id="9" name="Text 7"/>
          <p:cNvSpPr/>
          <p:nvPr/>
        </p:nvSpPr>
        <p:spPr>
          <a:xfrm>
            <a:off x="6464808" y="1380744"/>
            <a:ext cx="4901184" cy="182880"/>
          </a:xfrm>
          <a:prstGeom prst="rect">
            <a:avLst/>
          </a:prstGeom>
          <a:noFill/>
          <a:ln/>
        </p:spPr>
        <p:txBody>
          <a:bodyPr wrap="square" lIns="0" tIns="0" rIns="0" bIns="0" rtlCol="0" anchor="ctr">
            <a:normAutofit/>
          </a:bodyPr>
          <a:lstStyle/>
          <a:p>
            <a:pPr marL="0" indent="0">
              <a:buNone/>
            </a:pPr>
            <a:r>
              <a:rPr lang="en-US" sz="2400" b="1" dirty="0">
                <a:solidFill>
                  <a:srgbClr val="17324D"/>
                </a:solidFill>
              </a:rPr>
              <a:t>Steps 6–10</a:t>
            </a:r>
            <a:endParaRPr lang="en-US" sz="1200" dirty="0"/>
          </a:p>
        </p:txBody>
      </p:sp>
      <p:sp>
        <p:nvSpPr>
          <p:cNvPr id="10" name="Text 8"/>
          <p:cNvSpPr/>
          <p:nvPr/>
        </p:nvSpPr>
        <p:spPr>
          <a:xfrm>
            <a:off x="6464808" y="1719072"/>
            <a:ext cx="4901184" cy="3200400"/>
          </a:xfrm>
          <a:prstGeom prst="rect">
            <a:avLst/>
          </a:prstGeom>
          <a:noFill/>
          <a:ln/>
        </p:spPr>
        <p:txBody>
          <a:bodyPr wrap="square" lIns="127" tIns="127" rIns="127" bIns="127" rtlCol="0" anchor="ctr">
            <a:normAutofit/>
          </a:bodyPr>
          <a:lstStyle/>
          <a:p>
            <a:r>
              <a:rPr lang="en-US" sz="2400" dirty="0">
                <a:solidFill>
                  <a:srgbClr val="4E657A"/>
                </a:solidFill>
              </a:rPr>
              <a:t>Run KMO and Bartlett’s Test</a:t>
            </a:r>
            <a:endParaRPr lang="en-US" sz="1020" dirty="0"/>
          </a:p>
          <a:p>
            <a:r>
              <a:rPr lang="en-US" sz="2400" dirty="0">
                <a:solidFill>
                  <a:srgbClr val="4E657A"/>
                </a:solidFill>
              </a:rPr>
              <a:t>Review communalities and factor loadings</a:t>
            </a:r>
            <a:endParaRPr lang="en-US" sz="1020" dirty="0"/>
          </a:p>
          <a:p>
            <a:r>
              <a:rPr lang="en-US" sz="2400" dirty="0">
                <a:solidFill>
                  <a:srgbClr val="4E657A"/>
                </a:solidFill>
              </a:rPr>
              <a:t>Retain, revise or remove weak items using theory and statistics</a:t>
            </a:r>
            <a:endParaRPr lang="en-US" sz="1020" dirty="0"/>
          </a:p>
          <a:p>
            <a:r>
              <a:rPr lang="en-US" sz="2400" dirty="0">
                <a:solidFill>
                  <a:srgbClr val="4E657A"/>
                </a:solidFill>
              </a:rPr>
              <a:t>Re-run reliability after changes</a:t>
            </a:r>
            <a:endParaRPr lang="en-US" sz="1020" dirty="0"/>
          </a:p>
          <a:p>
            <a:r>
              <a:rPr lang="en-US" sz="2400" dirty="0">
                <a:solidFill>
                  <a:srgbClr val="4E657A"/>
                </a:solidFill>
              </a:rPr>
              <a:t>Document all changes in Chapter Three methodology</a:t>
            </a:r>
            <a:endParaRPr lang="en-US" sz="1020" dirty="0"/>
          </a:p>
        </p:txBody>
      </p:sp>
      <p:sp>
        <p:nvSpPr>
          <p:cNvPr id="11" name="Shape 9"/>
          <p:cNvSpPr/>
          <p:nvPr/>
        </p:nvSpPr>
        <p:spPr>
          <a:xfrm>
            <a:off x="640080" y="5806440"/>
            <a:ext cx="10927080" cy="438912"/>
          </a:xfrm>
          <a:prstGeom prst="roundRect">
            <a:avLst>
              <a:gd name="adj" fmla="val 16667"/>
            </a:avLst>
          </a:prstGeom>
          <a:solidFill>
            <a:srgbClr val="FFFFFF"/>
          </a:solidFill>
          <a:ln w="7620">
            <a:solidFill>
              <a:srgbClr val="D8ECFA"/>
            </a:solidFill>
            <a:prstDash val="solid"/>
          </a:ln>
        </p:spPr>
        <p:txBody>
          <a:bodyPr wrap="square"/>
          <a:lstStyle/>
          <a:p>
            <a:endParaRPr/>
          </a:p>
        </p:txBody>
      </p:sp>
      <p:sp>
        <p:nvSpPr>
          <p:cNvPr id="12" name="Text 10"/>
          <p:cNvSpPr/>
          <p:nvPr/>
        </p:nvSpPr>
        <p:spPr>
          <a:xfrm>
            <a:off x="822960" y="5952744"/>
            <a:ext cx="10561320" cy="109728"/>
          </a:xfrm>
          <a:prstGeom prst="rect">
            <a:avLst/>
          </a:prstGeom>
          <a:noFill/>
          <a:ln/>
        </p:spPr>
        <p:txBody>
          <a:bodyPr wrap="square" lIns="0" tIns="0" rIns="0" bIns="0" rtlCol="0" anchor="ctr">
            <a:normAutofit/>
          </a:bodyPr>
          <a:lstStyle/>
          <a:p>
            <a:pPr marL="0" indent="0">
              <a:buNone/>
            </a:pPr>
            <a:r>
              <a:rPr lang="en-US" sz="2400" i="1" dirty="0">
                <a:solidFill>
                  <a:srgbClr val="1F4E78"/>
                </a:solidFill>
              </a:rPr>
              <a:t>End point: a refined, reliable and valid instrument ready for full-scale data collection.</a:t>
            </a:r>
            <a:endParaRPr lang="en-US" sz="830" dirty="0"/>
          </a:p>
        </p:txBody>
      </p:sp>
      <p:sp>
        <p:nvSpPr>
          <p:cNvPr id="25" name="Slide Number Placeholder 0"/>
          <p:cNvSpPr>
            <a:spLocks noGrp="1"/>
          </p:cNvSpPr>
          <p:nvPr>
            <p:ph type="sldNum" sz="quarter" idx="4294967295"/>
          </p:nvPr>
        </p:nvSpPr>
        <p:spPr>
          <a:xfrm>
            <a:off x="11567160" y="6519672"/>
            <a:ext cx="800000" cy="300000"/>
          </a:xfrm>
          <a:prstGeom prst="rect">
            <a:avLst/>
          </a:prstGeom>
          <a:extLst>
            <a:ext uri="{C572A759-6A51-4108-AA02-DFA0A04FC94B}">
              <ma14:wrappingTextBoxFlag xmlns="" xmlns:ma14="http://schemas.microsoft.com/office/mac/drawingml/2011/main" val="0"/>
            </a:ext>
          </a:extLst>
        </p:spPr>
        <p:txBody>
          <a:bodyPr wrap="square"/>
          <a:lstStyle>
            <a:lvl1pPr>
              <a:defRPr sz="750">
                <a:solidFill>
                  <a:srgbClr val="617789"/>
                </a:solidFill>
                <a:latin typeface="Aptos"/>
                <a:ea typeface="Aptos"/>
                <a:cs typeface="Aptos"/>
              </a:defRPr>
            </a:lvl1pPr>
          </a:lstStyle>
          <a:p>
            <a:pPr algn="l"/>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94360" y="144138"/>
            <a:ext cx="8138160" cy="347472"/>
          </a:xfrm>
          <a:prstGeom prst="rect">
            <a:avLst/>
          </a:prstGeom>
          <a:noFill/>
          <a:ln/>
        </p:spPr>
        <p:txBody>
          <a:bodyPr wrap="square" lIns="0" tIns="0" rIns="0" bIns="0" rtlCol="0" anchor="ctr">
            <a:normAutofit fontScale="85000" lnSpcReduction="20000"/>
          </a:bodyPr>
          <a:lstStyle/>
          <a:p>
            <a:pPr marL="0" indent="0">
              <a:buNone/>
            </a:pPr>
            <a:r>
              <a:rPr lang="en-US" sz="3200" b="1" dirty="0">
                <a:solidFill>
                  <a:srgbClr val="17324D"/>
                </a:solidFill>
                <a:latin typeface="Aptos Display" pitchFamily="34" charset="0"/>
                <a:ea typeface="Aptos Display" pitchFamily="34" charset="-122"/>
                <a:cs typeface="Aptos Display" pitchFamily="34" charset="-120"/>
              </a:rPr>
              <a:t>Closing Summary for the Class</a:t>
            </a:r>
            <a:endParaRPr lang="en-US" sz="2300" dirty="0"/>
          </a:p>
        </p:txBody>
      </p:sp>
      <p:sp>
        <p:nvSpPr>
          <p:cNvPr id="3" name="Text 1"/>
          <p:cNvSpPr/>
          <p:nvPr/>
        </p:nvSpPr>
        <p:spPr>
          <a:xfrm>
            <a:off x="640080" y="786384"/>
            <a:ext cx="7955280" cy="219456"/>
          </a:xfrm>
          <a:prstGeom prst="rect">
            <a:avLst/>
          </a:prstGeom>
          <a:noFill/>
          <a:ln/>
        </p:spPr>
        <p:txBody>
          <a:bodyPr wrap="square" lIns="0" tIns="0" rIns="0" bIns="0" rtlCol="0" anchor="ctr">
            <a:normAutofit/>
          </a:bodyPr>
          <a:lstStyle/>
          <a:p>
            <a:pPr marL="0" indent="0">
              <a:buNone/>
            </a:pPr>
            <a:r>
              <a:rPr lang="en-US" sz="2400" dirty="0">
                <a:solidFill>
                  <a:srgbClr val="4E657A"/>
                </a:solidFill>
              </a:rPr>
              <a:t>Good inferential statistics begin with good data and good measurement.</a:t>
            </a:r>
            <a:endParaRPr lang="en-US" sz="950" dirty="0"/>
          </a:p>
        </p:txBody>
      </p:sp>
      <p:sp>
        <p:nvSpPr>
          <p:cNvPr id="4" name="Text 2"/>
          <p:cNvSpPr/>
          <p:nvPr/>
        </p:nvSpPr>
        <p:spPr>
          <a:xfrm>
            <a:off x="9784080" y="475488"/>
            <a:ext cx="1371600" cy="109728"/>
          </a:xfrm>
          <a:prstGeom prst="rect">
            <a:avLst/>
          </a:prstGeom>
          <a:noFill/>
          <a:ln/>
        </p:spPr>
        <p:txBody>
          <a:bodyPr wrap="square" lIns="0" tIns="0" rIns="0" bIns="0" rtlCol="0" anchor="ctr"/>
          <a:lstStyle/>
          <a:p>
            <a:pPr marL="0" indent="0" algn="r">
              <a:buNone/>
            </a:pPr>
            <a:endParaRPr lang="en-US" sz="730" dirty="0"/>
          </a:p>
        </p:txBody>
      </p:sp>
      <p:sp>
        <p:nvSpPr>
          <p:cNvPr id="5" name="Text 3"/>
          <p:cNvSpPr/>
          <p:nvPr/>
        </p:nvSpPr>
        <p:spPr>
          <a:xfrm>
            <a:off x="914400" y="1325880"/>
            <a:ext cx="3675888" cy="128016"/>
          </a:xfrm>
          <a:prstGeom prst="rect">
            <a:avLst/>
          </a:prstGeom>
          <a:noFill/>
          <a:ln/>
        </p:spPr>
        <p:txBody>
          <a:bodyPr wrap="square" lIns="0" tIns="0" rIns="0" bIns="0" rtlCol="0" anchor="ctr">
            <a:normAutofit/>
          </a:bodyPr>
          <a:lstStyle/>
          <a:p>
            <a:pPr marL="0" indent="0">
              <a:buNone/>
            </a:pPr>
            <a:r>
              <a:rPr lang="en-US" sz="2400" b="1" dirty="0">
                <a:solidFill>
                  <a:srgbClr val="1F4E78"/>
                </a:solidFill>
              </a:rPr>
              <a:t>Analysis</a:t>
            </a:r>
            <a:endParaRPr lang="en-US" sz="1020" dirty="0"/>
          </a:p>
        </p:txBody>
      </p:sp>
      <p:sp>
        <p:nvSpPr>
          <p:cNvPr id="6" name="Text 4"/>
          <p:cNvSpPr/>
          <p:nvPr/>
        </p:nvSpPr>
        <p:spPr>
          <a:xfrm>
            <a:off x="4663440" y="1325880"/>
            <a:ext cx="5961888" cy="128016"/>
          </a:xfrm>
          <a:prstGeom prst="rect">
            <a:avLst/>
          </a:prstGeom>
          <a:noFill/>
          <a:ln/>
        </p:spPr>
        <p:txBody>
          <a:bodyPr wrap="square" lIns="0" tIns="0" rIns="0" bIns="0" rtlCol="0" anchor="ctr">
            <a:normAutofit/>
          </a:bodyPr>
          <a:lstStyle/>
          <a:p>
            <a:pPr marL="0" indent="0">
              <a:buNone/>
            </a:pPr>
            <a:r>
              <a:rPr lang="en-US" sz="2400" b="1" dirty="0">
                <a:solidFill>
                  <a:srgbClr val="1F4E78"/>
                </a:solidFill>
              </a:rPr>
              <a:t>Main Question Answered</a:t>
            </a:r>
            <a:endParaRPr lang="en-US" sz="1020" dirty="0"/>
          </a:p>
        </p:txBody>
      </p:sp>
      <p:sp>
        <p:nvSpPr>
          <p:cNvPr id="7" name="Shape 5"/>
          <p:cNvSpPr/>
          <p:nvPr/>
        </p:nvSpPr>
        <p:spPr>
          <a:xfrm>
            <a:off x="914400" y="1581912"/>
            <a:ext cx="9784080" cy="0"/>
          </a:xfrm>
          <a:prstGeom prst="line">
            <a:avLst/>
          </a:prstGeom>
          <a:noFill/>
          <a:ln w="12700">
            <a:solidFill>
              <a:srgbClr val="D8ECFA"/>
            </a:solidFill>
            <a:prstDash val="solid"/>
          </a:ln>
        </p:spPr>
        <p:txBody>
          <a:bodyPr wrap="square"/>
          <a:lstStyle/>
          <a:p>
            <a:endParaRPr/>
          </a:p>
        </p:txBody>
      </p:sp>
      <p:sp>
        <p:nvSpPr>
          <p:cNvPr id="8" name="Text 6"/>
          <p:cNvSpPr/>
          <p:nvPr/>
        </p:nvSpPr>
        <p:spPr>
          <a:xfrm>
            <a:off x="914400" y="1783080"/>
            <a:ext cx="367588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Demographic Analysis</a:t>
            </a:r>
            <a:endParaRPr lang="en-US" sz="1020" dirty="0"/>
          </a:p>
        </p:txBody>
      </p:sp>
      <p:sp>
        <p:nvSpPr>
          <p:cNvPr id="9" name="Text 7"/>
          <p:cNvSpPr/>
          <p:nvPr/>
        </p:nvSpPr>
        <p:spPr>
          <a:xfrm>
            <a:off x="4663440" y="1783080"/>
            <a:ext cx="596188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Who responded?</a:t>
            </a:r>
            <a:endParaRPr lang="en-US" sz="1020" dirty="0"/>
          </a:p>
        </p:txBody>
      </p:sp>
      <p:sp>
        <p:nvSpPr>
          <p:cNvPr id="10" name="Text 8"/>
          <p:cNvSpPr/>
          <p:nvPr/>
        </p:nvSpPr>
        <p:spPr>
          <a:xfrm>
            <a:off x="914400" y="2240280"/>
            <a:ext cx="367588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Descriptive Analysis</a:t>
            </a:r>
            <a:endParaRPr lang="en-US" sz="1020" dirty="0"/>
          </a:p>
        </p:txBody>
      </p:sp>
      <p:sp>
        <p:nvSpPr>
          <p:cNvPr id="11" name="Text 9"/>
          <p:cNvSpPr/>
          <p:nvPr/>
        </p:nvSpPr>
        <p:spPr>
          <a:xfrm>
            <a:off x="4663440" y="2240280"/>
            <a:ext cx="596188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What did respondents generally report?</a:t>
            </a:r>
            <a:endParaRPr lang="en-US" sz="1020" dirty="0"/>
          </a:p>
        </p:txBody>
      </p:sp>
      <p:sp>
        <p:nvSpPr>
          <p:cNvPr id="12" name="Text 10"/>
          <p:cNvSpPr/>
          <p:nvPr/>
        </p:nvSpPr>
        <p:spPr>
          <a:xfrm>
            <a:off x="914400" y="2697480"/>
            <a:ext cx="367588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Reliability Analysis</a:t>
            </a:r>
            <a:endParaRPr lang="en-US" sz="1020" dirty="0"/>
          </a:p>
        </p:txBody>
      </p:sp>
      <p:sp>
        <p:nvSpPr>
          <p:cNvPr id="13" name="Text 11"/>
          <p:cNvSpPr/>
          <p:nvPr/>
        </p:nvSpPr>
        <p:spPr>
          <a:xfrm>
            <a:off x="4663440" y="2697480"/>
            <a:ext cx="596188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Are the scale items internally consistent?</a:t>
            </a:r>
            <a:endParaRPr lang="en-US" sz="1020" dirty="0"/>
          </a:p>
        </p:txBody>
      </p:sp>
      <p:sp>
        <p:nvSpPr>
          <p:cNvPr id="14" name="Text 12"/>
          <p:cNvSpPr/>
          <p:nvPr/>
        </p:nvSpPr>
        <p:spPr>
          <a:xfrm>
            <a:off x="914400" y="3154680"/>
            <a:ext cx="367588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Validity Analysis</a:t>
            </a:r>
            <a:endParaRPr lang="en-US" sz="1020" dirty="0"/>
          </a:p>
        </p:txBody>
      </p:sp>
      <p:sp>
        <p:nvSpPr>
          <p:cNvPr id="15" name="Text 13"/>
          <p:cNvSpPr/>
          <p:nvPr/>
        </p:nvSpPr>
        <p:spPr>
          <a:xfrm>
            <a:off x="4663440" y="3154680"/>
            <a:ext cx="596188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Do the items adequately measure the intended construct?</a:t>
            </a:r>
            <a:endParaRPr lang="en-US" sz="1020" dirty="0"/>
          </a:p>
        </p:txBody>
      </p:sp>
      <p:sp>
        <p:nvSpPr>
          <p:cNvPr id="16" name="Text 14"/>
          <p:cNvSpPr/>
          <p:nvPr/>
        </p:nvSpPr>
        <p:spPr>
          <a:xfrm>
            <a:off x="914400" y="3611880"/>
            <a:ext cx="367588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Inferential Analysis</a:t>
            </a:r>
            <a:endParaRPr lang="en-US" sz="1020" dirty="0"/>
          </a:p>
        </p:txBody>
      </p:sp>
      <p:sp>
        <p:nvSpPr>
          <p:cNvPr id="17" name="Text 15"/>
          <p:cNvSpPr/>
          <p:nvPr/>
        </p:nvSpPr>
        <p:spPr>
          <a:xfrm>
            <a:off x="4663440" y="3611880"/>
            <a:ext cx="5961888" cy="137160"/>
          </a:xfrm>
          <a:prstGeom prst="rect">
            <a:avLst/>
          </a:prstGeom>
          <a:noFill/>
          <a:ln/>
        </p:spPr>
        <p:txBody>
          <a:bodyPr wrap="square" lIns="0" tIns="0" rIns="0" bIns="0" rtlCol="0" anchor="ctr">
            <a:normAutofit/>
          </a:bodyPr>
          <a:lstStyle/>
          <a:p>
            <a:pPr marL="0" indent="0">
              <a:buNone/>
            </a:pPr>
            <a:r>
              <a:rPr lang="en-US" sz="2400" dirty="0">
                <a:solidFill>
                  <a:srgbClr val="4E657A"/>
                </a:solidFill>
              </a:rPr>
              <a:t>Are variables significantly related or predictive?</a:t>
            </a:r>
            <a:endParaRPr lang="en-US" sz="1020" dirty="0"/>
          </a:p>
        </p:txBody>
      </p:sp>
      <p:sp>
        <p:nvSpPr>
          <p:cNvPr id="25" name="Slide Number Placeholder 0"/>
          <p:cNvSpPr>
            <a:spLocks noGrp="1"/>
          </p:cNvSpPr>
          <p:nvPr>
            <p:ph type="sldNum" sz="quarter" idx="4294967295"/>
          </p:nvPr>
        </p:nvSpPr>
        <p:spPr>
          <a:xfrm>
            <a:off x="11567160" y="6519672"/>
            <a:ext cx="800000" cy="300000"/>
          </a:xfrm>
          <a:prstGeom prst="rect">
            <a:avLst/>
          </a:prstGeom>
          <a:extLst>
            <a:ext uri="{C572A759-6A51-4108-AA02-DFA0A04FC94B}">
              <ma14:wrappingTextBoxFlag xmlns="" xmlns:ma14="http://schemas.microsoft.com/office/mac/drawingml/2011/main" val="0"/>
            </a:ext>
          </a:extLst>
        </p:spPr>
        <p:txBody>
          <a:bodyPr wrap="square"/>
          <a:lstStyle>
            <a:lvl1pPr>
              <a:defRPr sz="750">
                <a:solidFill>
                  <a:srgbClr val="617789"/>
                </a:solidFill>
                <a:latin typeface="Aptos"/>
                <a:ea typeface="Aptos"/>
                <a:cs typeface="Aptos"/>
              </a:defRPr>
            </a:lvl1pPr>
          </a:lstStyle>
          <a:p>
            <a:pPr algn="l"/>
            <a:fld id="{F7021451-1387-4CA6-816F-3879F97B5CBC}" type="slidenum">
              <a:rPr lang="en-US" b="0"/>
              <a:t>18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1682</Words>
  <Application>Microsoft Office PowerPoint</Application>
  <PresentationFormat>Widescreen</PresentationFormat>
  <Paragraphs>308</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Entry and Analysis Training Notes</dc:title>
  <dc:subject>SPSS Data Entry and Analysis Training Notes</dc:subject>
  <dc:creator>Tobit Research Consulting</dc:creator>
  <cp:lastModifiedBy>user</cp:lastModifiedBy>
  <cp:revision>4</cp:revision>
  <dcterms:created xsi:type="dcterms:W3CDTF">2026-09-26T05:51:24Z</dcterms:created>
  <dcterms:modified xsi:type="dcterms:W3CDTF">2026-09-28T08:00:47Z</dcterms:modified>
</cp:coreProperties>
</file>