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F9C542-00E7-4319-88EC-587FF05C5398}" type="datetimeFigureOut">
              <a:rPr lang="en-KE" smtClean="0"/>
              <a:t>18/09/2026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EE214-B92A-4221-B085-1FDA22638BFE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684873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C0B4-5A1D-4D22-95B6-0E2115336E81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67FA-C877-48B0-A090-CE0C1D4C1C1C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117C2-5239-4F20-8ED1-3D2BF436D025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A3D36C-8E67-4CD3-808E-A356B3A5640F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9C40-5D57-42C1-85CC-AE9C82553FE0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C120-AA3A-4894-A8C5-B8B5A8D25ECA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873AB-7705-44F5-8D8C-381A62315713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E079-7D42-4DFC-BEB8-DE1E10999C4D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C8107-955E-4E31-828F-61A446E7BBA6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7FB37-4AAE-4262-8D68-47984BD67948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81280-D06C-4062-9F82-4FDBCDA47C99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CE0A2-31B1-4A10-A6B7-4FF17EBE59B1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02920"/>
            <a:ext cx="7955279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100" b="1">
                <a:latin typeface="Arial"/>
              </a:defRPr>
            </a:pPr>
            <a:r>
              <a:t>RESEARCH TRAINING SEPTEMBER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80" y="1645920"/>
            <a:ext cx="9061840" cy="3847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 sz="1900">
                <a:solidFill>
                  <a:srgbClr val="00B050"/>
                </a:solidFill>
                <a:latin typeface="Arial"/>
              </a:defRPr>
            </a:pPr>
            <a:r>
              <a:rPr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• Research Methodology   • Data Entry &amp; Analysis   • Report Writing &amp; Discussions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9796" y="2606040"/>
            <a:ext cx="6964407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>
                <a:latin typeface="Arial"/>
              </a:defRPr>
            </a:pPr>
            <a:r>
              <a:rPr sz="2400" dirty="0"/>
              <a:t>🗓 19th &amp; 26th September and 3rd October, 2026</a:t>
            </a:r>
          </a:p>
        </p:txBody>
      </p:sp>
      <p:pic>
        <p:nvPicPr>
          <p:cNvPr id="6" name="Picture 5" descr="tobit_logo_t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4680" y="3794760"/>
            <a:ext cx="2834640" cy="1682094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60FC9B-1947-416F-B253-711303089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7D3AE-0506-4A51-B4ED-0B5F77FAE8EA}" type="datetime1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DCF489-6FAD-489E-88D5-D793C5740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7955279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0000"/>
                </a:solidFill>
                <a:latin typeface="Arial"/>
              </a:defRPr>
            </a:pPr>
            <a:r>
              <a:t>Why This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Many students develop good research topics but struggle to translate them into a sound methodology.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Others collect data successfully but face challenges in analysis, interpretation and report writing.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This September Series is designed to bridge the entire research process—from methodology to analysis and final reporting.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7811A-E788-4A2C-9916-D07D5ACC5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3E240-FB8C-4652-974D-51BE17A9F28F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0F833-4EB1-4328-96EA-AB5513164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7955279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0000"/>
                </a:solidFill>
                <a:latin typeface="Arial"/>
              </a:defRPr>
            </a:pPr>
            <a:r>
              <a:t>The Core Research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Selecting a research design and philosophy that fit the research problem.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Defining the correct population, sampling approach and sample size.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Developing valid and reliable data collection instruments.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Choosing appropriate statistical tests and interpreting outputs correctly.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Linking findings to objectives, theory and previous empirical studies.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Maintaining research ethics, academic integrity and proper reporting standards.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ABE27-7702-4F08-A04D-6D136213C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DF32-7E75-4612-8C1F-A09CBA503CA7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8FF75-2D6F-4253-9582-227457A92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7955279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0000"/>
                </a:solidFill>
                <a:latin typeface="Arial"/>
              </a:defRPr>
            </a:pPr>
            <a:r>
              <a:t>What This Training Will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28799"/>
            <a:ext cx="2651760" cy="2909200"/>
          </a:xfrm>
          <a:prstGeom prst="roundRect">
            <a:avLst/>
          </a:prstGeom>
          <a:solidFill>
            <a:srgbClr val="F5F8F6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B050"/>
                </a:solidFill>
              </a:defRPr>
            </a:pPr>
            <a:r>
              <a:rPr sz="2800" dirty="0"/>
              <a:t>SESSION 1</a:t>
            </a:r>
          </a:p>
          <a:p>
            <a:pPr algn="ctr">
              <a:spcBef>
                <a:spcPts val="1600"/>
              </a:spcBef>
              <a:defRPr sz="2000" b="1"/>
            </a:pPr>
            <a:r>
              <a:rPr sz="2800" dirty="0">
                <a:solidFill>
                  <a:srgbClr val="002060"/>
                </a:solidFill>
              </a:rPr>
              <a:t>Research Methodology</a:t>
            </a:r>
          </a:p>
          <a:p>
            <a:pPr algn="ctr">
              <a:spcBef>
                <a:spcPts val="1800"/>
              </a:spcBef>
              <a:defRPr sz="1600"/>
            </a:pPr>
            <a:r>
              <a:rPr sz="2800" dirty="0">
                <a:solidFill>
                  <a:srgbClr val="002060"/>
                </a:solidFill>
              </a:rPr>
              <a:t>19th September,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383280" y="1828799"/>
            <a:ext cx="2880360" cy="2909199"/>
          </a:xfrm>
          <a:prstGeom prst="roundRect">
            <a:avLst/>
          </a:prstGeom>
          <a:solidFill>
            <a:srgbClr val="F5F8F6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B050"/>
                </a:solidFill>
              </a:defRPr>
            </a:pPr>
            <a:r>
              <a:rPr sz="2800" dirty="0"/>
              <a:t>SESSION 2</a:t>
            </a:r>
          </a:p>
          <a:p>
            <a:pPr algn="ctr">
              <a:spcBef>
                <a:spcPts val="1600"/>
              </a:spcBef>
              <a:defRPr sz="2000" b="1"/>
            </a:pPr>
            <a:r>
              <a:rPr sz="2800" dirty="0">
                <a:solidFill>
                  <a:srgbClr val="002060"/>
                </a:solidFill>
              </a:rPr>
              <a:t>Data Entry &amp; Analysis</a:t>
            </a:r>
          </a:p>
          <a:p>
            <a:pPr algn="ctr">
              <a:spcBef>
                <a:spcPts val="1800"/>
              </a:spcBef>
              <a:defRPr sz="1600"/>
            </a:pPr>
            <a:r>
              <a:rPr sz="2800" dirty="0">
                <a:solidFill>
                  <a:srgbClr val="002060"/>
                </a:solidFill>
              </a:rPr>
              <a:t>26th September,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3640" y="1828799"/>
            <a:ext cx="2651760" cy="2909199"/>
          </a:xfrm>
          <a:prstGeom prst="roundRect">
            <a:avLst/>
          </a:prstGeom>
          <a:solidFill>
            <a:srgbClr val="F5F8F6"/>
          </a:solidFill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 b="1">
                <a:solidFill>
                  <a:srgbClr val="00B050"/>
                </a:solidFill>
              </a:defRPr>
            </a:pPr>
            <a:r>
              <a:rPr sz="2800" dirty="0"/>
              <a:t>SESSION 3</a:t>
            </a:r>
          </a:p>
          <a:p>
            <a:pPr algn="ctr">
              <a:spcBef>
                <a:spcPts val="1600"/>
              </a:spcBef>
              <a:defRPr sz="2000" b="1"/>
            </a:pPr>
            <a:r>
              <a:rPr sz="2800" dirty="0">
                <a:solidFill>
                  <a:srgbClr val="002060"/>
                </a:solidFill>
              </a:rPr>
              <a:t>Report Writing &amp; Discussions</a:t>
            </a:r>
          </a:p>
          <a:p>
            <a:pPr algn="ctr">
              <a:spcBef>
                <a:spcPts val="1800"/>
              </a:spcBef>
              <a:defRPr sz="1600"/>
            </a:pPr>
            <a:r>
              <a:rPr sz="2800" dirty="0">
                <a:solidFill>
                  <a:srgbClr val="002060"/>
                </a:solidFill>
              </a:rPr>
              <a:t>3rd October, 2026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939A97-D0F8-45FF-AD91-910C39341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071A0-CE86-46B0-8A0D-75E799A99D80}" type="datetime1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1C7492-81AC-4CE0-A503-EFB0899C1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551782" y="411480"/>
            <a:ext cx="604043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Session 1: Research Methodology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37903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B050"/>
                </a:solidFill>
              </a:defRPr>
            </a:pPr>
            <a:r>
              <a:rPr dirty="0"/>
              <a:t>🗓 </a:t>
            </a:r>
            <a:r>
              <a:rPr sz="2800" dirty="0"/>
              <a:t>19th September,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632204"/>
            <a:ext cx="7726679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dirty="0"/>
              <a:t>• </a:t>
            </a:r>
            <a:r>
              <a:rPr sz="2800" dirty="0"/>
              <a:t>Research Design &amp; Philosophy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Target Population, Sampling &amp; Sample Size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Data Collection Tools &amp; Techniques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Pilot Testing – Reliability &amp; Validity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Data Analysis Procedures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Research Ethics &amp; Academic Integrity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96F5CC0-E09E-4246-816E-6CDE29FA4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7787E-D314-49B2-9FB7-71C3B8CE3492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B02C23-218B-465C-A707-7459D318C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90725" y="534572"/>
            <a:ext cx="546335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Section 1…</a:t>
            </a:r>
            <a:r>
              <a:rPr dirty="0"/>
              <a:t>What We Will Lear</a:t>
            </a:r>
            <a:r>
              <a:rPr lang="en-US" dirty="0"/>
              <a:t>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Select an appropriate research design and philosophical orientation: positivism, interpretivism or pragmatism.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Develop a suitable sampling framework and justify probability or non-probability sampling.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Design questionnaires, interview guides, observation schedules and document review tools aligned to objectives.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Assess instrument quality through pilot testing, reliability, validity and credibility procedures.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Plan quantitative and qualitative analysis procedures before data collection.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Apply informed consent, confidentiality, data protection, responsible citation and academic integrity.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3E2921-56CD-4129-9976-E2AF2702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5750F-FA6E-4174-8C18-1FD48495ADA2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B74F3-CC0C-4347-835A-1866D9209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669057" y="411480"/>
            <a:ext cx="580588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Session 2: </a:t>
            </a:r>
            <a:r>
              <a:rPr dirty="0"/>
              <a:t>Data Entry &amp;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394107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B050"/>
                </a:solidFill>
              </a:defRPr>
            </a:pPr>
            <a:r>
              <a:rPr sz="2800" dirty="0"/>
              <a:t>🗓 26th September,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772667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Demographic Analysis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Descriptive Analysis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Pilot Testing – Validity &amp; Reliability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Diagnostic Tests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Correlation Analysis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Regression Analysis</a:t>
            </a:r>
          </a:p>
          <a:p>
            <a:pPr>
              <a:spcAft>
                <a:spcPts val="1200"/>
              </a:spcAft>
              <a:defRPr sz="19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Hypothesis Testing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349CEF8-4656-4302-9BEF-56C42F7E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D1D16-F228-43F2-99F0-2765F5B770DF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0CA0A2-18FF-429B-8826-FA675C33F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227406" y="477351"/>
            <a:ext cx="627607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Session 2:</a:t>
            </a:r>
            <a:r>
              <a:rPr lang="en-US" dirty="0"/>
              <a:t>…</a:t>
            </a:r>
            <a:r>
              <a:rPr dirty="0"/>
              <a:t> From Data to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Describe respondents using relevant demographic characteristics.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</a:t>
            </a:r>
            <a:r>
              <a:rPr sz="2000" dirty="0" err="1"/>
              <a:t>Summarise</a:t>
            </a:r>
            <a:r>
              <a:rPr sz="2000" dirty="0"/>
              <a:t> study variables using frequencies, percentages, means and standard deviations.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Evaluate reliability using measures such as Cronbach’s Alpha and apply appropriate validity tests.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Check assumptions including normality, multicollinearity, homoscedasticity, linearity and autocorrelation.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Examine relationships using Pearson or Spearman correlation as appropriate.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Estimate simple or multiple regression models and interpret model fit, coefficients and significance.</a:t>
            </a:r>
          </a:p>
          <a:p>
            <a:pPr>
              <a:spcAft>
                <a:spcPts val="12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sz="2000" dirty="0"/>
              <a:t>• Test hypotheses using appropriate significance levels, p-values and decision criteria.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8154D-B9A2-48AD-8F6D-424B8FED6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09A13-4458-40FE-80DA-D9741AFB0FC5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8AE3D4-232B-40D5-975E-A44927851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714804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Session 3: Report Writing &amp; Discussions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097280"/>
            <a:ext cx="33417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00B050"/>
                </a:solidFill>
              </a:defRPr>
            </a:pPr>
            <a:r>
              <a:rPr sz="2800" dirty="0"/>
              <a:t>🗓 3rd October,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77266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dirty="0"/>
              <a:t>• </a:t>
            </a:r>
            <a:r>
              <a:rPr sz="2800" dirty="0"/>
              <a:t>Research Report Writing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Interpretation &amp; Discussion of Results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Conclusions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Recommendations</a:t>
            </a:r>
          </a:p>
          <a:p>
            <a:pPr>
              <a:spcAft>
                <a:spcPts val="1200"/>
              </a:spcAft>
              <a:defRPr sz="20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Areas for Further Research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F2F627-8C4C-4CFD-949F-36DBFC941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5AF48-56AD-4787-BC6F-B8CBF2071EAC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C953D8-9A4F-4058-AC60-845F58097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36098" y="411480"/>
            <a:ext cx="89195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Session 3:</a:t>
            </a:r>
            <a:r>
              <a:rPr lang="en-US" dirty="0"/>
              <a:t>..</a:t>
            </a:r>
            <a:r>
              <a:rPr dirty="0"/>
              <a:t> Turning Findings into a Strong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Present findings clearly and consistently with the objectives, research questions and methodology.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Interpret quantitative and qualitative findings rather than merely repeating tables and statistics.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Compare findings with theories and previous empirical studies, explaining agreements and contradictions.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Develop evidence-based conclusions that respond directly to the study objectives.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Formulate practical, policy, managerial or scholarly recommendations supported by the findings.</a:t>
            </a:r>
          </a:p>
          <a:p>
            <a:pPr>
              <a:spcAft>
                <a:spcPts val="1200"/>
              </a:spcAft>
              <a:defRPr sz="175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Identify limitations, unresolved issues and research gaps for future studies</a:t>
            </a:r>
            <a:r>
              <a:rPr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43B080-E8E3-4479-9947-9AD14F95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16509-DA8D-4923-9BD9-9BB111C68E04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AEEDE4-FE3C-40DE-A0BD-1943FC11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116808" y="411480"/>
            <a:ext cx="491038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Skills Participants Will 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8127609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Develop a coherent and defensible research methodology.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Design suitable sampling and data collection procedures.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Assess reliability, validity and key statistical assumptions.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</a:t>
            </a:r>
            <a:r>
              <a:rPr sz="2400" dirty="0" err="1"/>
              <a:t>Analyse</a:t>
            </a:r>
            <a:r>
              <a:rPr sz="2400" dirty="0"/>
              <a:t> quantitative research data and interpret statistical results.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Test hypotheses and communicate evidence accurately.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Write strong discussions, conclusions and recommendations.</a:t>
            </a:r>
          </a:p>
          <a:p>
            <a:pPr>
              <a:spcAft>
                <a:spcPts val="1200"/>
              </a:spcAft>
              <a:defRPr sz="1800">
                <a:solidFill>
                  <a:srgbClr val="000000"/>
                </a:solidFill>
                <a:latin typeface="Arial"/>
              </a:defRPr>
            </a:pPr>
            <a:r>
              <a:rPr sz="2400" dirty="0"/>
              <a:t>• Improve the overall quality and defensibility of research projects and theses.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6C4912-5896-418B-93B4-EE580D87D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285EC-4AB3-4720-AAC1-DD958CD2F5DF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16711-A965-4FAD-83D1-365C80B62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711828" y="411480"/>
            <a:ext cx="17203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Our Goal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Help students and researchers complete their studies with greater confidence.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Strengthen methodological and analytical decision-making.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Improve the quality, clarity and academic </a:t>
            </a:r>
            <a:r>
              <a:rPr sz="2800" dirty="0" err="1"/>
              <a:t>rigour</a:t>
            </a:r>
            <a:r>
              <a:rPr sz="2800" dirty="0"/>
              <a:t> of research reports.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Build practical skills that participants can apply directly to their own research.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65ACA4-D8DF-44D6-A51A-74271FE3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441A4-FE74-4AAC-8CB9-6B64873D367D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C21BF-1BB2-466B-9CCE-34909160F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031642" y="411480"/>
            <a:ext cx="308071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Training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Interactive online sessions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Step-by-step demonstrations and practical examples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Guided exercises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Questions and discussion of participants’ research challenges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Application of techniques to participants’ own studies and datasets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62C25-66ED-4B5E-A515-7682658E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1BC3D-9E66-471F-A43C-5CC7F8E3BDC0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4E52E4-5198-4F2F-922D-DCE87BF48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801322" y="411480"/>
            <a:ext cx="354135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rPr dirty="0"/>
              <a:t>Active Participation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25880"/>
            <a:ext cx="772667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Ask questions throughout the sessions.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Share methodological and data-analysis challenges.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Participate in practical exercises.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Relate each technique to your own research objectives and variables.</a:t>
            </a:r>
          </a:p>
          <a:p>
            <a:pPr>
              <a:spcAft>
                <a:spcPts val="1200"/>
              </a:spcAft>
              <a:defRPr sz="2100">
                <a:solidFill>
                  <a:srgbClr val="000000"/>
                </a:solidFill>
                <a:latin typeface="Arial"/>
              </a:defRPr>
            </a:pPr>
            <a:r>
              <a:rPr sz="2800" dirty="0"/>
              <a:t>• Apply the lessons between sessions for maximum benefit</a:t>
            </a:r>
            <a:r>
              <a:rPr dirty="0"/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9996B4-4204-4406-AF8A-A95B94906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D8FD9-6431-4E11-8CF0-C308D9D6B25D}" type="datetime1">
              <a:rPr lang="en-US" smtClean="0"/>
              <a:t>9/18/2026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BF2A1-C116-411C-8B81-CB9C059CE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784848"/>
            <a:ext cx="9144000" cy="7315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508760"/>
            <a:ext cx="7315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rPr dirty="0"/>
              <a:t>WELCOME TO THE SEPTEMBER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5862" y="2743200"/>
            <a:ext cx="83122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100">
                <a:solidFill>
                  <a:srgbClr val="00B050"/>
                </a:solidFill>
              </a:defRPr>
            </a:pPr>
            <a:r>
              <a:rPr sz="2800" dirty="0"/>
              <a:t>Research Methodology • Data Analysis • Report Writing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79476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Let’s Begin</a:t>
            </a:r>
          </a:p>
        </p:txBody>
      </p:sp>
      <p:pic>
        <p:nvPicPr>
          <p:cNvPr id="6" name="Picture 5" descr="tobit_logo_t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800600"/>
            <a:ext cx="1828800" cy="1085222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979A1F-3F53-44D5-883C-4AAE45748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30C9E-E612-48FE-BAFF-71405876CD45}" type="datetime1">
              <a:rPr lang="en-US" smtClean="0"/>
              <a:t>9/18/2026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0957FB-6071-44A2-8052-5D90C25FE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837</Words>
  <Application>Microsoft Office PowerPoint</Application>
  <PresentationFormat>On-screen Show (4:3)</PresentationFormat>
  <Paragraphs>128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Tobit Research Consulting</cp:lastModifiedBy>
  <cp:revision>4</cp:revision>
  <dcterms:created xsi:type="dcterms:W3CDTF">2013-01-27T09:14:16Z</dcterms:created>
  <dcterms:modified xsi:type="dcterms:W3CDTF">2026-09-18T17:31:43Z</dcterms:modified>
  <cp:category/>
</cp:coreProperties>
</file>