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76" r:id="rId13"/>
    <p:sldId id="269" r:id="rId14"/>
    <p:sldId id="277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8" d="100"/>
          <a:sy n="68" d="100"/>
        </p:scale>
        <p:origin x="5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9224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285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81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0972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Methodology</a:t>
            </a:r>
            <a:endParaRPr lang="en-US" sz="4400" dirty="0"/>
          </a:p>
        </p:txBody>
      </p:sp>
      <p:sp>
        <p:nvSpPr>
          <p:cNvPr id="7" name="Text 5"/>
          <p:cNvSpPr txBox="1"/>
          <p:nvPr/>
        </p:nvSpPr>
        <p:spPr>
          <a:xfrm>
            <a:off x="2286000" y="2834640"/>
            <a:ext cx="7589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1400"/>
              </a:spcAft>
              <a:buNone/>
            </a:pPr>
            <a:r>
              <a:rPr lang="en-US" sz="2800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</a:t>
            </a:r>
            <a:r>
              <a:rPr lang="en-US" sz="28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 — Reliability &amp; Validity</a:t>
            </a:r>
            <a:endParaRPr lang="en-US" sz="2800" dirty="0">
              <a:solidFill>
                <a:srgbClr val="FF0000"/>
              </a:solidFill>
            </a:endParaRPr>
          </a:p>
          <a:p>
            <a:pPr marL="0" indent="0" algn="ctr">
              <a:spcAft>
                <a:spcPts val="1400"/>
              </a:spcAft>
              <a:buNone/>
            </a:pPr>
            <a:r>
              <a:rPr lang="en-US" sz="2800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</a:t>
            </a:r>
            <a:r>
              <a:rPr lang="en-US" sz="28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 Procedures</a:t>
            </a:r>
            <a:endParaRPr lang="en-US" sz="28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</a:t>
            </a:r>
            <a:r>
              <a:rPr lang="en-US" sz="28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Ethics &amp; Academic Integrity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64592"/>
            <a:ext cx="11430000" cy="45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65760" y="256032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</a:t>
            </a: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960120"/>
            <a:ext cx="11430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 smtClean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Kenyan </a:t>
            </a:r>
            <a:r>
              <a:rPr lang="en-US" sz="18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we will use throughout this session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1143000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5760" y="6537960"/>
            <a:ext cx="11430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Methodology | Sample Studies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508760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A — QUANTITATIVE / DESCRIPTIVE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828800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Literacy Among Secondary School Teachers in Nairobi County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48640" y="2487168"/>
            <a:ext cx="52120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578608"/>
            <a:ext cx="521208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600"/>
              </a:spcAft>
              <a:buSzPct val="100000"/>
              <a:buChar char="•"/>
            </a:pP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Design: Descriptive survey</a:t>
            </a:r>
            <a:endParaRPr lang="en-US" sz="1800" dirty="0" smtClean="0"/>
          </a:p>
          <a:p>
            <a:pPr marL="190500" indent="-190500">
              <a:spcAft>
                <a:spcPts val="600"/>
              </a:spcAft>
              <a:buSzPct val="100000"/>
              <a:buChar char="•"/>
            </a:pP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Approach: Quantitative</a:t>
            </a:r>
            <a:endParaRPr lang="en-US" sz="1800" dirty="0" smtClean="0"/>
          </a:p>
          <a:p>
            <a:pPr marL="190500" indent="-190500">
              <a:spcAft>
                <a:spcPts val="600"/>
              </a:spcAft>
              <a:buSzPct val="100000"/>
              <a:buChar char="•"/>
            </a:pP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Instruments: Structured questionnaire</a:t>
            </a:r>
            <a:endParaRPr lang="en-US" sz="1800" dirty="0" smtClean="0"/>
          </a:p>
          <a:p>
            <a:pPr marL="190500" indent="-190500">
              <a:spcAft>
                <a:spcPts val="600"/>
              </a:spcAft>
              <a:buSzPct val="100000"/>
              <a:buChar char="•"/>
            </a:pP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Philosophy: Post-positivism</a:t>
            </a:r>
            <a:endParaRPr lang="en-US" sz="1800" dirty="0" smtClean="0"/>
          </a:p>
          <a:p>
            <a:pPr marL="190500" indent="-190500">
              <a:spcAft>
                <a:spcPts val="600"/>
              </a:spcAft>
              <a:buSzPct val="100000"/>
              <a:buChar char="•"/>
            </a:pP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objective: Describe financial literacy levels and practices among teachers</a:t>
            </a:r>
            <a:endParaRPr lang="en-US" sz="1800" dirty="0" smtClean="0"/>
          </a:p>
          <a:p>
            <a:pPr marL="190500" indent="-190500">
              <a:spcAft>
                <a:spcPts val="600"/>
              </a:spcAft>
              <a:buSzPct val="100000"/>
              <a:buChar char="•"/>
            </a:pP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355080" y="1508760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B — QUALITATIVE / EXPLORATORY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355080" y="1828800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Experiences of First-Generation University Students in Public Universities in Kenya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6355080" y="2487168"/>
            <a:ext cx="52120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355080" y="2724912"/>
            <a:ext cx="5212080" cy="2031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Design: Exploratory</a:t>
            </a:r>
            <a:endParaRPr lang="en-US" sz="1800" dirty="0"/>
          </a:p>
          <a:p>
            <a:pPr marL="190500" indent="-1905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Approach: Qualitative</a:t>
            </a:r>
            <a:endParaRPr lang="en-US" sz="1800" dirty="0"/>
          </a:p>
          <a:p>
            <a:pPr marL="190500" indent="-1905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Instruments: In-depth interviews, FGDs</a:t>
            </a:r>
            <a:endParaRPr lang="en-US" sz="1800" dirty="0"/>
          </a:p>
          <a:p>
            <a:pPr marL="190500" indent="-1905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Philosophy: Interpretivism</a:t>
            </a:r>
            <a:endParaRPr lang="en-US" sz="1800" dirty="0"/>
          </a:p>
          <a:p>
            <a:pPr marL="190500" indent="-1905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objective: Explore lived experiences of first-generation students</a:t>
            </a:r>
            <a:endParaRPr lang="en-US" sz="1800" dirty="0"/>
          </a:p>
          <a:p>
            <a:pPr>
              <a:spcAft>
                <a:spcPts val="600"/>
              </a:spcAft>
              <a:buSzPct val="100000"/>
            </a:pP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371600" y="1463040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965960"/>
            <a:ext cx="10332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Testing</a:t>
            </a:r>
            <a:endParaRPr lang="en-US" sz="52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97180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Reliability &amp; Validity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2743200" y="3749040"/>
            <a:ext cx="6675120" cy="36576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64592"/>
            <a:ext cx="11430000" cy="45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65760" y="256032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 Pilot Test?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1143000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5760" y="6537960"/>
            <a:ext cx="11430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1: Pilot Testing | Research Methodology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11430000" cy="914400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4630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73736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pilot test is a small-scale, preliminary trial of your research instrument — such as a questionnaire or interview guide — conducted BEFORE the main data collection begins.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253288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Analogy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898648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2920" y="2971800"/>
            <a:ext cx="33832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Bef>
                <a:spcPts val="600"/>
              </a:spcBef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Cooking pilau for 100 guests?</a:t>
            </a:r>
            <a:endParaRPr lang="en-US" sz="1800" dirty="0"/>
          </a:p>
          <a:p>
            <a:pPr marL="190500" indent="-190500">
              <a:spcBef>
                <a:spcPts val="600"/>
              </a:spcBef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cook a small test pot to taste it</a:t>
            </a:r>
            <a:endParaRPr lang="en-US" sz="1800" dirty="0"/>
          </a:p>
          <a:p>
            <a:pPr marL="190500" indent="-190500">
              <a:spcBef>
                <a:spcPts val="600"/>
              </a:spcBef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Check: Is the salt right? Rice soft?</a:t>
            </a:r>
            <a:endParaRPr lang="en-US" sz="1800" dirty="0"/>
          </a:p>
          <a:p>
            <a:pPr marL="190500" indent="-190500">
              <a:spcBef>
                <a:spcPts val="600"/>
              </a:spcBef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problems BEFORE cooking for all 100</a:t>
            </a:r>
            <a:endParaRPr lang="en-US" sz="1800" dirty="0"/>
          </a:p>
          <a:p>
            <a:pPr marL="190500" indent="-190500">
              <a:spcBef>
                <a:spcPts val="600"/>
              </a:spcBef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pilot test is a "taste test" for your research instrument!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4407408" y="253288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Rationale — Why We Do It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407408" y="2898648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407408" y="2971800"/>
            <a:ext cx="33832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Bef>
                <a:spcPts val="600"/>
              </a:spcBef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unclear or confusing questions</a:t>
            </a:r>
            <a:endParaRPr lang="en-US" sz="1800" dirty="0"/>
          </a:p>
          <a:p>
            <a:pPr marL="190500" indent="-190500">
              <a:spcBef>
                <a:spcPts val="600"/>
              </a:spcBef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if response options are complete</a:t>
            </a:r>
            <a:endParaRPr lang="en-US" sz="1800" dirty="0"/>
          </a:p>
          <a:p>
            <a:pPr marL="190500" indent="-190500">
              <a:spcBef>
                <a:spcPts val="600"/>
              </a:spcBef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 how long the survey takes</a:t>
            </a:r>
            <a:endParaRPr lang="en-US" sz="1800" dirty="0"/>
          </a:p>
          <a:p>
            <a:pPr marL="190500" indent="-190500">
              <a:spcBef>
                <a:spcPts val="600"/>
              </a:spcBef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 technical or translation problems</a:t>
            </a:r>
            <a:endParaRPr lang="en-US" sz="1800" dirty="0"/>
          </a:p>
          <a:p>
            <a:pPr marL="190500" indent="-190500">
              <a:spcBef>
                <a:spcPts val="600"/>
              </a:spcBef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errors before full data collection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8275320" y="253288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Significance — Why It Matters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75320" y="2898648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75320" y="2971800"/>
            <a:ext cx="33832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Saves time and money by catching errors early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Increases data quality and research confidence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Strengthens overall credibility of the study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by university ethics boards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your research more publishable and defensible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64592"/>
            <a:ext cx="11430000" cy="45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65760" y="256032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</a:t>
            </a: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Looks Like in Practice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960120"/>
            <a:ext cx="11430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 smtClean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Illustrations using the two </a:t>
            </a:r>
            <a:r>
              <a:rPr lang="en-US" sz="18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studies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1143000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5760" y="6537960"/>
            <a:ext cx="11430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1: Pilot Testing | Study Examples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5486400" cy="5120640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50876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A — Financial Literacy (Quantitative)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1828800"/>
            <a:ext cx="512064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1920240"/>
            <a:ext cx="512064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Bef>
                <a:spcPts val="12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Instrument: Structured questionnaire on financial literacy behaviours and practices</a:t>
            </a:r>
            <a:endParaRPr lang="en-US" sz="1800" dirty="0"/>
          </a:p>
          <a:p>
            <a:pPr marL="190500" indent="-190500">
              <a:spcBef>
                <a:spcPts val="12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10% of the sample size&gt; Pick teachers </a:t>
            </a: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ONE Nairobi school (NOT part of the main study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</a:t>
            </a:r>
            <a:endParaRPr lang="en-US" sz="1800" dirty="0"/>
          </a:p>
          <a:p>
            <a:pPr marL="190500" indent="-190500">
              <a:spcBef>
                <a:spcPts val="12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test: Do teachers understand the Likert-scale questions? Are any items ambiguous?</a:t>
            </a:r>
            <a:endParaRPr lang="en-US" sz="1800" dirty="0"/>
          </a:p>
          <a:p>
            <a:pPr marL="190500" indent="-190500">
              <a:spcBef>
                <a:spcPts val="12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Reliability test: Run Cronbach's Alpha → target α ≥ 0.70 per 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sub-scale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172200" y="1417320"/>
            <a:ext cx="5577840" cy="5120640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355080" y="150876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B — First-Gen Students (Qualitative)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355080" y="1828800"/>
            <a:ext cx="52120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55080" y="1920240"/>
            <a:ext cx="52120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Bef>
                <a:spcPts val="12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Instrument: Interview guide with open-ended questions about university life</a:t>
            </a:r>
            <a:endParaRPr lang="en-US" sz="1800" dirty="0"/>
          </a:p>
          <a:p>
            <a:pPr marL="190500" indent="-190500">
              <a:spcBef>
                <a:spcPts val="12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group: </a:t>
            </a:r>
            <a:r>
              <a:rPr lang="en-US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Around 5 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first-generation </a:t>
            </a: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from a public university NOT in the main study</a:t>
            </a:r>
            <a:endParaRPr lang="en-US" sz="1800" dirty="0"/>
          </a:p>
          <a:p>
            <a:pPr marL="190500" indent="-190500">
              <a:spcBef>
                <a:spcPts val="12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test: Are questions too leading? Do prompts produce rich answers or one-word responses?</a:t>
            </a:r>
            <a:endParaRPr lang="en-US" sz="1800" dirty="0"/>
          </a:p>
          <a:p>
            <a:pPr marL="190500" indent="-190500">
              <a:spcBef>
                <a:spcPts val="12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Credibility check: Do questions capture the depth of student experience?</a:t>
            </a:r>
            <a:endParaRPr lang="en-US" sz="1800" dirty="0"/>
          </a:p>
          <a:p>
            <a:pPr marL="190500" indent="-190500">
              <a:spcBef>
                <a:spcPts val="12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check: Are any questions culturally insensitive or likely to cause discomfort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64592"/>
            <a:ext cx="11430000" cy="45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252638" y="347536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Reliability </a:t>
            </a:r>
            <a:r>
              <a:rPr lang="en-US" sz="3600" b="1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en-US" sz="36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Validity</a:t>
            </a:r>
            <a:endParaRPr lang="en-US" sz="3600" b="1" dirty="0"/>
          </a:p>
        </p:txBody>
      </p:sp>
      <p:sp>
        <p:nvSpPr>
          <p:cNvPr id="6" name="Text 4"/>
          <p:cNvSpPr txBox="1"/>
          <p:nvPr/>
        </p:nvSpPr>
        <p:spPr>
          <a:xfrm>
            <a:off x="365760" y="6537960"/>
            <a:ext cx="11430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1: Pilot Testing | Validity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252638" y="2183613"/>
            <a:ext cx="1014795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Validity = 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your instrument actually measures what it CLAIMS to measure. A "financial literacy" questionnaire must measure financial literacy — not just general intelligence or test-taking ability.</a:t>
            </a:r>
            <a:endParaRPr lang="en-US" dirty="0"/>
          </a:p>
        </p:txBody>
      </p:sp>
      <p:sp>
        <p:nvSpPr>
          <p:cNvPr id="13" name="Text 11"/>
          <p:cNvSpPr txBox="1"/>
          <p:nvPr/>
        </p:nvSpPr>
        <p:spPr>
          <a:xfrm>
            <a:off x="365760" y="3076237"/>
            <a:ext cx="4097361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Bef>
                <a:spcPts val="600"/>
              </a:spcBef>
              <a:spcAft>
                <a:spcPts val="1200"/>
              </a:spcAft>
              <a:buSzPct val="100000"/>
              <a:buChar char="•"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Validity: </a:t>
            </a:r>
            <a:r>
              <a:rPr lang="en-US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Examines </a:t>
            </a: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the instrument adequately covers all important aspects of the concept being measured</a:t>
            </a:r>
            <a:r>
              <a:rPr lang="en-US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Using experts such as supervisors…</a:t>
            </a:r>
          </a:p>
          <a:p>
            <a:pPr marL="190500" indent="-190500">
              <a:spcBef>
                <a:spcPts val="600"/>
              </a:spcBef>
              <a:spcAft>
                <a:spcPts val="1200"/>
              </a:spcAft>
              <a:buSzPct val="100000"/>
              <a:buChar char="•"/>
            </a:pPr>
            <a:endParaRPr lang="en-US" sz="1800" dirty="0">
              <a:solidFill>
                <a:srgbClr val="22222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90500" indent="-190500">
              <a:spcBef>
                <a:spcPts val="600"/>
              </a:spcBef>
              <a:spcAft>
                <a:spcPts val="1200"/>
              </a:spcAft>
              <a:buSzPct val="100000"/>
              <a:buFontTx/>
              <a:buChar char="•"/>
            </a:pPr>
            <a:r>
              <a:rPr lang="en-US" b="1" dirty="0">
                <a:solidFill>
                  <a:srgbClr val="FF0000"/>
                </a:solidFill>
              </a:rPr>
              <a:t>Construct </a:t>
            </a:r>
            <a:r>
              <a:rPr lang="en-US" b="1" dirty="0" smtClean="0">
                <a:solidFill>
                  <a:srgbClr val="FF0000"/>
                </a:solidFill>
              </a:rPr>
              <a:t>Validity: </a:t>
            </a:r>
            <a:r>
              <a:rPr lang="en-US" dirty="0" smtClean="0"/>
              <a:t>Examines </a:t>
            </a:r>
            <a:r>
              <a:rPr lang="en-US" dirty="0"/>
              <a:t>whether the instrument truly measures the theoretical concept or construct it claims to </a:t>
            </a:r>
            <a:r>
              <a:rPr lang="en-US" dirty="0" smtClean="0"/>
              <a:t>measure. </a:t>
            </a: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be checked using Factor Analysis</a:t>
            </a:r>
          </a:p>
          <a:p>
            <a:pPr marL="190500" indent="-190500">
              <a:spcBef>
                <a:spcPts val="600"/>
              </a:spcBef>
              <a:spcAft>
                <a:spcPts val="1200"/>
              </a:spcAft>
              <a:buSzPct val="100000"/>
              <a:buChar char="•"/>
            </a:pP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217354" y="3408544"/>
            <a:ext cx="4661177" cy="3233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Bef>
                <a:spcPts val="600"/>
              </a:spcBef>
              <a:spcAft>
                <a:spcPts val="500"/>
              </a:spcAft>
              <a:buSzPct val="100000"/>
              <a:buChar char="•"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Validity: </a:t>
            </a:r>
            <a:r>
              <a:rPr lang="en-US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Examines </a:t>
            </a: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whether, at a basic or superficial level, the questions appear relevant and appropriate for measuring the intended concept&gt; Looking at </a:t>
            </a:r>
            <a:r>
              <a:rPr lang="en-US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</a:t>
            </a: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questions, do they appear to measure what we claim they are measuring</a:t>
            </a:r>
            <a:r>
              <a:rPr lang="en-US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</a:p>
          <a:p>
            <a:pPr marL="190500" indent="-190500">
              <a:spcBef>
                <a:spcPts val="600"/>
              </a:spcBef>
              <a:spcAft>
                <a:spcPts val="500"/>
              </a:spcAft>
              <a:buSzPct val="100000"/>
              <a:buChar char="•"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Criterion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validity&gt;  </a:t>
            </a:r>
            <a:r>
              <a:rPr lang="en-US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Determines </a:t>
            </a: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a research instrument agrees with an established </a:t>
            </a:r>
            <a:r>
              <a:rPr lang="en-US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</a:t>
            </a: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predicts a relevant outcome. Existing literature may guide the selection of that </a:t>
            </a:r>
            <a:r>
              <a:rPr lang="en-US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standard.</a:t>
            </a:r>
            <a:endParaRPr lang="en-US" sz="1800" dirty="0"/>
          </a:p>
        </p:txBody>
      </p:sp>
      <p:sp>
        <p:nvSpPr>
          <p:cNvPr id="24" name="Text 7"/>
          <p:cNvSpPr txBox="1"/>
          <p:nvPr/>
        </p:nvSpPr>
        <p:spPr>
          <a:xfrm>
            <a:off x="365760" y="1290989"/>
            <a:ext cx="11064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Reliability = </a:t>
            </a: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results every time. Measuring the same thing twice under the same conditions should give similar answers.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64592"/>
            <a:ext cx="11430000" cy="45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65760" y="256032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Conduct a Pilot Study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960120"/>
            <a:ext cx="11430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Step-by-step procedure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1143000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1444752"/>
            <a:ext cx="3657600" cy="2487168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02920" y="153619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178308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 Pilot Participants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02920" y="2176272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02920" y="2249424"/>
            <a:ext cx="33832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 of the sample size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270248" y="1444752"/>
            <a:ext cx="3657600" cy="2487168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407408" y="153619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407408" y="178308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Administer the Instrument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407408" y="2176272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407408" y="2249424"/>
            <a:ext cx="33832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 the questionnaire or interview exactly as planned for the main study. Ask participants to flag any unclear questions, hard words, or items that feel irrelevant or offensive.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8174736" y="1444752"/>
            <a:ext cx="3657600" cy="2487168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311896" y="153619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8311896" y="1783080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Feedback &amp; Observe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8311896" y="2176272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311896" y="2249424"/>
            <a:ext cx="33832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How long did it take? Which questions caused confusion? Were any items skipped?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A: If teachers spend 40 minutes on a "20-minute" survey → it needs shortening.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365760" y="4078224"/>
            <a:ext cx="3657600" cy="2487168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02920" y="4169664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02920" y="4416552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Pilot Data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502920" y="4809744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02920" y="4782689"/>
            <a:ext cx="33832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Quantitative (Study A): Run Cronbach's Alpha. Flag items with very low variance.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Qualitative (Study B): Check if interview prompts generate rich, detailed responses or brief yes/no answers.</a:t>
            </a:r>
            <a:endParaRPr lang="en-US" sz="1700" dirty="0"/>
          </a:p>
        </p:txBody>
      </p:sp>
      <p:sp>
        <p:nvSpPr>
          <p:cNvPr id="27" name="Shape 25"/>
          <p:cNvSpPr/>
          <p:nvPr/>
        </p:nvSpPr>
        <p:spPr>
          <a:xfrm>
            <a:off x="4270248" y="4078224"/>
            <a:ext cx="3657600" cy="2487168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407408" y="4169664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5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4407408" y="4416552"/>
            <a:ext cx="3383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the Instrument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>
            <a:off x="4407408" y="4809744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407408" y="4882896"/>
            <a:ext cx="338328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Reword confusing questions. Add missing response options. Remove redundant items</a:t>
            </a: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371600" y="1463040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965960"/>
            <a:ext cx="10332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Analysis</a:t>
            </a:r>
            <a:endParaRPr lang="en-US" sz="52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97180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Procedures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2743200" y="3749040"/>
            <a:ext cx="6675120" cy="36576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371600" y="3886200"/>
            <a:ext cx="9418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"Data is just data until you analyse it. Then it becomes knowledge."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64592"/>
            <a:ext cx="11430000" cy="45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65760" y="256032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Data Analysis?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960120"/>
            <a:ext cx="11430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Definition, rationale, and our two approaches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1143000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5760" y="6537960"/>
            <a:ext cx="11430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2: Data Analysis Procedures | Research Methodology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11430000" cy="868680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4630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719072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analysis is the systematic process of examining, organising, and interpreting data collected during a research study in order to draw meaningful conclusions and answer research questions.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248716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Rationale — Why Analyse?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852928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5760" y="3167406"/>
            <a:ext cx="33832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on its own does NOT answer your research questions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 transforms raw data into meaningful information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Allows you to test your hypotheses or research propositions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analysis, all your collected data is useless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4407408" y="248716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A — Quantitative Analysis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407408" y="2852928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389120" y="3199410"/>
            <a:ext cx="3383280" cy="2953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Bef>
                <a:spcPts val="6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Study: Financial Literacy Among Nairobi Teachers</a:t>
            </a:r>
            <a:endParaRPr lang="en-US" sz="1800" dirty="0"/>
          </a:p>
          <a:p>
            <a:pPr marL="190500" indent="-190500">
              <a:spcBef>
                <a:spcPts val="6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type: Numbers from Likert questionnaire</a:t>
            </a:r>
            <a:endParaRPr lang="en-US" sz="1800" dirty="0"/>
          </a:p>
          <a:p>
            <a:pPr marL="190500" indent="-190500">
              <a:spcBef>
                <a:spcPts val="6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Approach: Descriptive + inferential 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statistics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8275320" y="248716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B — Qualitative Analysis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75320" y="2852928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29600" y="3493008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Bef>
                <a:spcPts val="6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Study: First-Generation University Students</a:t>
            </a:r>
            <a:endParaRPr lang="en-US" sz="1800" dirty="0"/>
          </a:p>
          <a:p>
            <a:pPr marL="190500" indent="-190500">
              <a:spcBef>
                <a:spcPts val="6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type: Words from interviews and FGDs</a:t>
            </a:r>
            <a:endParaRPr lang="en-US" sz="1800" dirty="0"/>
          </a:p>
          <a:p>
            <a:pPr marL="190500" indent="-190500">
              <a:spcBef>
                <a:spcPts val="600"/>
              </a:spcBef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Approach: Thematic 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64592"/>
            <a:ext cx="11430000" cy="45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65760" y="474357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 Statistics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1143000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5760" y="6537960"/>
            <a:ext cx="11430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2: Data Analysis | Descriptive Statistics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11430000" cy="713232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50876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Descriptive statistics SUMMARISE your data. They answer: "What does my data look like?" — BEFORE deeper analysis. They do NOT draw conclusions beyond your sample.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502920" y="23317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of Central Tendency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2920" y="2697480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02920" y="2770632"/>
            <a:ext cx="3383280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— Average value </a:t>
            </a:r>
            <a:endParaRPr lang="en-US" sz="1800" dirty="0" smtClean="0">
              <a:solidFill>
                <a:srgbClr val="22222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— Middle value when data is 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ordered</a:t>
            </a:r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 — Most frequently occurring 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407408" y="23317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of Spread / Dispersion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407408" y="2697480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407408" y="2770632"/>
            <a:ext cx="3383280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— Highest minus lowest 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DEVIATION (SD) — How spread scores are from the 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8275320" y="23317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Frequencies &amp; Percentages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275320" y="2697480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75320" y="2770632"/>
            <a:ext cx="3383280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of how often each response appears — always show BOTH count AND 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percentage</a:t>
            </a:r>
          </a:p>
          <a:p>
            <a:pPr>
              <a:spcAft>
                <a:spcPts val="500"/>
              </a:spcAft>
              <a:buSzPct val="100000"/>
            </a:pP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</a:t>
            </a: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frequency tables → the main output of descriptive analysis in Chapter 4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64592"/>
            <a:ext cx="11430000" cy="45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65760" y="256032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Inferential Statistics &amp; Hypothesis Testing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960120"/>
            <a:ext cx="11430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conclusions beyond your sample — Study A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1143000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5760" y="6537960"/>
            <a:ext cx="11430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2: Data Analysis | Inferential Statistics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11430000" cy="713232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50876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Inferential statistics allow conclusions about a LARGE population from a SMALL sample. They test whether patterns are statistically significant or happened by chance. Key tool: the p-value.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502920" y="23317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Hypothesis Testing — Study A Example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2920" y="2697480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02920" y="2770632"/>
            <a:ext cx="3383280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H₀: "There is no significant relationship between income level and savings behaviour among Nairobi secondary school teachers."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H₁: "There is a significant relationship between income level and savings behaviour."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Test: Pearson Correlation or Simple Linear Regression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p = 0.003 → p &lt; 0.05 → REJECT H₀ → relationship exists between income and savings behaviour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407408" y="23317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the p-value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407408" y="2697480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407408" y="2770632"/>
            <a:ext cx="3383280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p-value = probability results happened by CHANCE alone</a:t>
            </a:r>
            <a:endParaRPr lang="en-US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&lt; 0.05 → statistically significant (reject H₀)</a:t>
            </a:r>
            <a:endParaRPr lang="en-US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&lt; 0.01 → very significant</a:t>
            </a:r>
            <a:endParaRPr lang="en-US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&lt; 0.001 → highly significant</a:t>
            </a:r>
            <a:endParaRPr lang="en-US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&gt; 0.05 → NOT significant (fail to reject H₀)</a:t>
            </a:r>
            <a:endParaRPr lang="en-US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A: r = 0.62 between income and savings, p = 0.001 → strong, highly significant positive relationship</a:t>
            </a:r>
            <a:endParaRPr lang="en-US" dirty="0"/>
          </a:p>
        </p:txBody>
      </p:sp>
      <p:sp>
        <p:nvSpPr>
          <p:cNvPr id="18" name="Text 16"/>
          <p:cNvSpPr txBox="1"/>
          <p:nvPr/>
        </p:nvSpPr>
        <p:spPr>
          <a:xfrm>
            <a:off x="8275320" y="23317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the p-value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275320" y="2697480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75320" y="2770632"/>
            <a:ext cx="3383280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b="1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Correlation Analysis</a:t>
            </a:r>
            <a:r>
              <a:rPr lang="en-US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Determines </a:t>
            </a: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strength and direction of association between </a:t>
            </a:r>
            <a:r>
              <a:rPr lang="en-US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variables</a:t>
            </a:r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 </a:t>
            </a:r>
            <a:r>
              <a:rPr lang="en-US" b="1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Analysis: </a:t>
            </a:r>
            <a:r>
              <a:rPr lang="en-US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Determines </a:t>
            </a:r>
            <a:r>
              <a:rPr lang="en-US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one or more independent variables explain or predict changes in a dependent variable</a:t>
            </a:r>
            <a:endParaRPr lang="en-US" dirty="0" smtClean="0">
              <a:solidFill>
                <a:srgbClr val="22222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37160"/>
            <a:ext cx="11430000" cy="5486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65760" y="237744"/>
            <a:ext cx="11430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Correlation &amp; Regression Analysis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896112"/>
            <a:ext cx="11430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relationships and predicting outcomes between variables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65760" y="1170432"/>
            <a:ext cx="1143000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5760" y="6583680"/>
            <a:ext cx="11430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Analysis | Correlation &amp; Regression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365760" y="124358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CORRELATION ANALYSIS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0" y="1243584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 ANALYSIS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93775" y="1618488"/>
            <a:ext cx="3710579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Pearson r  (Parametric — Continuous Data)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493776" y="1965960"/>
            <a:ext cx="352044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93776" y="2029968"/>
            <a:ext cx="3520440" cy="442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variables must be continuous &amp; normally distributed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−1.00  →  Perfect NEGATIVE relationship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−0.60 to −0.99  →  Strong negative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−0.30 to −0.59  →  Moderate negative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−0.01 to −0.29  →  Weak negative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0.00  →  NO relationship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+0.01 to +0.29  →  Weak positive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+0.30 to +0.59  →  Moderate positive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+0.60 to +0.99  →  Strong positive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+1.00  →  Perfect POSITIVE relationship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report r value AND p-value together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425696" y="1664208"/>
            <a:ext cx="37096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Spearman ρ  (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Non-Parametric)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425696" y="1965960"/>
            <a:ext cx="352044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425696" y="2029968"/>
            <a:ext cx="3520440" cy="442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when data is </a:t>
            </a:r>
            <a:r>
              <a:rPr lang="en-US" sz="15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</a:t>
            </a: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normally distributed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when outliers are present in the dataset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Ranks the data first, then computes correlation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 range and interpretation SAME as Pearson r: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ρ = 0.00 → No relationship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|ρ| &lt; 0.30 → Weak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|ρ| 0.30–0.59 → Moderate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|ρ| 0.60–0.99 → Strong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|ρ| = 1.00 → Perfect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Shapiro-Wilk test first → if p &lt; 0.05 (not normal) → use Spearman</a:t>
            </a:r>
            <a:endParaRPr lang="en-US" sz="15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Financial literacy level (low/moderate/high) → Spearman ρ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57616" y="1618488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 Types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357616" y="1965960"/>
            <a:ext cx="352044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357616" y="2029968"/>
            <a:ext cx="3520440" cy="442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1200"/>
              </a:spcBef>
              <a:spcAft>
                <a:spcPts val="1800"/>
              </a:spcAft>
              <a:buSzPct val="100000"/>
            </a:pPr>
            <a:r>
              <a:rPr lang="en-US" sz="15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LINEAR REGRESSION</a:t>
            </a:r>
            <a:endParaRPr lang="en-US" sz="1500" dirty="0">
              <a:solidFill>
                <a:srgbClr val="FF0000"/>
              </a:solidFill>
            </a:endParaRPr>
          </a:p>
          <a:p>
            <a:pPr marL="127000" indent="-127000">
              <a:spcBef>
                <a:spcPts val="1200"/>
              </a:spcBef>
              <a:spcAft>
                <a:spcPts val="1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predictor (X) → one outcome (Y)</a:t>
            </a:r>
            <a:endParaRPr lang="en-US" sz="1500" dirty="0"/>
          </a:p>
          <a:p>
            <a:pPr marL="127000" indent="-127000">
              <a:spcBef>
                <a:spcPts val="1200"/>
              </a:spcBef>
              <a:spcAft>
                <a:spcPts val="1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= a + bX</a:t>
            </a:r>
            <a:endParaRPr lang="en-US" sz="1500" dirty="0"/>
          </a:p>
          <a:p>
            <a:pPr>
              <a:spcBef>
                <a:spcPts val="1200"/>
              </a:spcBef>
              <a:spcAft>
                <a:spcPts val="1800"/>
              </a:spcAft>
              <a:buSzPct val="100000"/>
            </a:pPr>
            <a:r>
              <a:rPr lang="en-US" sz="1500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LINEAR REGRESSION</a:t>
            </a:r>
            <a:endParaRPr lang="en-US" sz="1500" dirty="0" smtClean="0">
              <a:solidFill>
                <a:srgbClr val="FF0000"/>
              </a:solidFill>
            </a:endParaRPr>
          </a:p>
          <a:p>
            <a:pPr marL="127000" indent="-127000">
              <a:spcBef>
                <a:spcPts val="1200"/>
              </a:spcBef>
              <a:spcAft>
                <a:spcPts val="1800"/>
              </a:spcAft>
              <a:buSzPct val="100000"/>
              <a:buChar char="•"/>
            </a:pPr>
            <a:r>
              <a:rPr lang="en-US" sz="15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</a:t>
            </a: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predictors → one outcome</a:t>
            </a:r>
            <a:endParaRPr lang="en-US" sz="1500" dirty="0"/>
          </a:p>
          <a:p>
            <a:pPr marL="127000" indent="-127000">
              <a:spcBef>
                <a:spcPts val="1200"/>
              </a:spcBef>
              <a:spcAft>
                <a:spcPts val="1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= a + β₁X₁ + β₂X₂ + β₃X</a:t>
            </a:r>
            <a:r>
              <a:rPr lang="en-US" sz="15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₃…….</a:t>
            </a:r>
            <a:endParaRPr lang="en-US" sz="1500" dirty="0"/>
          </a:p>
          <a:p>
            <a:pPr marL="127000" indent="-127000">
              <a:spcBef>
                <a:spcPts val="1200"/>
              </a:spcBef>
              <a:spcAft>
                <a:spcPts val="1800"/>
              </a:spcAft>
              <a:buSzPct val="100000"/>
              <a:buChar char="•"/>
            </a:pPr>
            <a:r>
              <a:rPr lang="en-US" sz="15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</a:t>
            </a: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OUTPUTS: R², </a:t>
            </a:r>
            <a:r>
              <a:rPr lang="en-US" sz="15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 </a:t>
            </a: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coefficients, F-statistic, p-values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474151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64592"/>
            <a:ext cx="11430000" cy="45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65760" y="256032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Thematic Analysis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960120"/>
            <a:ext cx="11430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Analysing qualitative data — Study B: First-Generation Students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1143000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5760" y="6537960"/>
            <a:ext cx="11430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2: Data Analysis | Thematic Analysis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11430000" cy="713232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50876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Thematic Analysis (Braun &amp; Clarke, 2006) identifies patterns (themes) within qualitative data. Study B uses this method to make sense of first-generation students' interview transcripts.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65760" y="2240280"/>
            <a:ext cx="3657600" cy="2148840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02920" y="231343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256032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Familiarise with Data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907792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2920" y="2980944"/>
            <a:ext cx="33832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all transcripts multiple times</a:t>
            </a: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270248" y="2240280"/>
            <a:ext cx="3657600" cy="2148840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407408" y="231343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407408" y="256032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 Initial Codes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407408" y="2907792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407408" y="2980944"/>
            <a:ext cx="33832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 interesting data segments</a:t>
            </a: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8174736" y="2240280"/>
            <a:ext cx="3657600" cy="2148840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311896" y="231343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8311896" y="256032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for Themes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311896" y="2907792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311896" y="2980944"/>
            <a:ext cx="33832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related codes into themes</a:t>
            </a: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365760" y="4526280"/>
            <a:ext cx="3657600" cy="2148840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02920" y="459943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502920" y="484632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&amp; Refine Themes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02920" y="5193792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02920" y="5266944"/>
            <a:ext cx="33832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if themes work across all data. Merge, split or discard</a:t>
            </a: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4270248" y="4526280"/>
            <a:ext cx="3657600" cy="2148840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407408" y="459943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5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4407408" y="484632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&amp; Name Themes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407408" y="5193792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407408" y="5266944"/>
            <a:ext cx="33832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each theme a clear, descriptive name</a:t>
            </a: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 dirty="0"/>
          </a:p>
        </p:txBody>
      </p:sp>
      <p:sp>
        <p:nvSpPr>
          <p:cNvPr id="34" name="Shape 32"/>
          <p:cNvSpPr/>
          <p:nvPr/>
        </p:nvSpPr>
        <p:spPr>
          <a:xfrm>
            <a:off x="8174736" y="4526280"/>
            <a:ext cx="3657600" cy="2148840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8311896" y="4599432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6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8311896" y="4846320"/>
            <a:ext cx="3383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Up &amp; Interpret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8311896" y="5193792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8311896" y="5266944"/>
            <a:ext cx="338328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themes with participant quotes</a:t>
            </a: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37160"/>
            <a:ext cx="11430000" cy="54864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65760" y="237744"/>
            <a:ext cx="11430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Statistical </a:t>
            </a:r>
            <a:r>
              <a:rPr lang="en-US" sz="3000" b="1" dirty="0" smtClean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Software/Tools </a:t>
            </a:r>
            <a:r>
              <a:rPr lang="en-US" sz="30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Choosing Based on Data Type &amp; Analysis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896112"/>
            <a:ext cx="11430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Primary: SPSS  |  Secondary: STATA, EViews, R, NVivo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65760" y="1170432"/>
            <a:ext cx="1143000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5760" y="6583680"/>
            <a:ext cx="11430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Analysis | Statistical Software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1335024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</a:t>
            </a:r>
            <a:r>
              <a:rPr lang="en-US" sz="15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</a:t>
            </a:r>
            <a:r>
              <a:rPr lang="en-US" sz="15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SPSS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502920" y="1687068"/>
            <a:ext cx="5303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for: Quantitative descriptive and inferential analysis (surveys, Likert scales, frequencies, correlations, regression, t-tests, ANOVA)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02920" y="2148840"/>
            <a:ext cx="530352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06850" y="2459736"/>
            <a:ext cx="53035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1200"/>
              </a:spcBef>
              <a:spcAft>
                <a:spcPts val="1800"/>
              </a:spcAft>
              <a:buSzPct val="100000"/>
            </a:pPr>
            <a:r>
              <a:rPr lang="en-US" sz="15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 — </a:t>
            </a:r>
            <a:r>
              <a:rPr lang="en-US" sz="15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STATA</a:t>
            </a:r>
          </a:p>
          <a:p>
            <a:pPr marL="285750" indent="-285750">
              <a:spcBef>
                <a:spcPts val="1200"/>
              </a:spcBef>
              <a:spcAft>
                <a:spcPts val="1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STATA: Best for </a:t>
            </a:r>
            <a:r>
              <a:rPr lang="en-US" sz="15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</a:t>
            </a:r>
            <a:r>
              <a:rPr lang="en-US" sz="1500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</a:p>
          <a:p>
            <a:pPr marL="285750" indent="-285750">
              <a:spcBef>
                <a:spcPts val="1200"/>
              </a:spcBef>
              <a:spcAft>
                <a:spcPts val="18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Views: Best </a:t>
            </a:r>
            <a:r>
              <a:rPr lang="en-US" sz="1500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</a:t>
            </a:r>
            <a:r>
              <a:rPr lang="en-US" sz="15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Time-series </a:t>
            </a:r>
            <a:r>
              <a:rPr lang="en-US" sz="1500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500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>
              <a:spcBef>
                <a:spcPts val="1200"/>
              </a:spcBef>
              <a:spcAft>
                <a:spcPts val="1800"/>
              </a:spcAft>
              <a:buSzPct val="100000"/>
            </a:pPr>
            <a:endParaRPr lang="en-US" sz="1500" dirty="0">
              <a:solidFill>
                <a:srgbClr val="FF00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6702457" y="2698187"/>
            <a:ext cx="5863755" cy="1781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1800"/>
              </a:spcBef>
              <a:spcAft>
                <a:spcPts val="1800"/>
              </a:spcAft>
              <a:buSzPct val="100000"/>
            </a:pP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Qualitative 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DATA: </a:t>
            </a:r>
            <a:r>
              <a:rPr lang="en-US" sz="1600" b="1" dirty="0" err="1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NVivo</a:t>
            </a:r>
            <a:r>
              <a:rPr lang="en-US" sz="16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</a:t>
            </a:r>
            <a:r>
              <a:rPr lang="en-US" sz="1600" b="1" dirty="0" err="1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Atlas.ti</a:t>
            </a:r>
            <a:r>
              <a:rPr lang="en-US" sz="1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600" dirty="0">
              <a:solidFill>
                <a:srgbClr val="FF0000"/>
              </a:solidFill>
            </a:endParaRPr>
          </a:p>
          <a:p>
            <a:pPr marL="127000" indent="-127000">
              <a:spcBef>
                <a:spcPts val="1800"/>
              </a:spcBef>
              <a:spcAft>
                <a:spcPts val="1800"/>
              </a:spcAft>
              <a:buSzPct val="100000"/>
              <a:buChar char="•"/>
            </a:pPr>
            <a:r>
              <a:rPr lang="en-US" sz="15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</a:t>
            </a: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for qualitative data — interviews, FGDs, documents</a:t>
            </a:r>
            <a:endParaRPr lang="en-US" sz="1500" dirty="0"/>
          </a:p>
          <a:p>
            <a:pPr marL="127000" indent="-127000">
              <a:spcBef>
                <a:spcPts val="1800"/>
              </a:spcBef>
              <a:spcAft>
                <a:spcPts val="1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used for correlation or </a:t>
            </a:r>
            <a:r>
              <a:rPr lang="en-US" sz="15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435292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9144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766560"/>
            <a:ext cx="12161520" cy="9144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371600" y="1463040"/>
            <a:ext cx="9418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965960"/>
            <a:ext cx="10332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Ethics</a:t>
            </a:r>
            <a:endParaRPr lang="en-US" sz="52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97180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Academic Integrity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2743200" y="3749040"/>
            <a:ext cx="6675120" cy="36576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371600" y="3886200"/>
            <a:ext cx="9418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"Ethical research protects participants and builds public trust in science."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64592"/>
            <a:ext cx="11430000" cy="45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65760" y="256032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Research Ethics?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960120"/>
            <a:ext cx="11430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Definition, rationale, significance, and Kenya context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1143000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5760" y="6537960"/>
            <a:ext cx="11430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3: Research Ethics | Research Methodology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11430000" cy="822960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4630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719072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ethics = the principles guiding researchers to conduct studies responsibly, protecting the rights, dignity, and welfare of participants throughout the entire research process.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365760" y="2350008"/>
            <a:ext cx="3657600" cy="4206240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02920" y="244144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Rationale — Why Ethics?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2920" y="2807208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2920" y="2880360"/>
            <a:ext cx="33832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involves REAL people with rights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Bad ethics = physical, emotional, or social harm to participants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Ethics </a:t>
            </a: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is legally required in Kenya (NACOSTI)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4270248" y="2350008"/>
            <a:ext cx="3657600" cy="4206240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407408" y="244144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Significance — Why It Matters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407408" y="2807208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407408" y="2880360"/>
            <a:ext cx="33832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Protects participants from harm, exploitation, and deception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public trust in research and researchers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Ensures findings are credible and usable by policymakers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for thesis submission, publication, and research funding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Unethical research is retracted and researchers can face career sanctions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138160" y="2350008"/>
            <a:ext cx="3657600" cy="4206240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244144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Kenya Context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275320" y="2807208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75320" y="2880360"/>
            <a:ext cx="33832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NACOSTI — issues research licences for ALL research in Kenya. Apply at nacosti.go.ke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IRBs — Institutional Review Boards at universities approve human subjects research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Protection Act 2019 — governs all personal data collection and 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64592"/>
            <a:ext cx="11430000" cy="45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65760" y="256032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Ethical Principles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1143000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5760" y="6537960"/>
            <a:ext cx="11430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3: Research Ethics | Core Principles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20624" y="1199467"/>
            <a:ext cx="5577840" cy="2450592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30352" y="1508760"/>
            <a:ext cx="52486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Informed Consent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30352" y="1874520"/>
            <a:ext cx="5248656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30352" y="1947672"/>
            <a:ext cx="5248656" cy="1559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Participants must VOLUNTARILY agree AFTER being fully informed.</a:t>
            </a:r>
            <a:endParaRPr lang="en-US" sz="1700" dirty="0"/>
          </a:p>
          <a:p>
            <a:pPr marL="190500" indent="-190500"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Consent form must state: purpose, time needed, risks/benefits, right to withdraw at any time, confidentiality measures</a:t>
            </a: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217920" y="1417320"/>
            <a:ext cx="5577840" cy="2450592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382512" y="1508760"/>
            <a:ext cx="52486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Confidentiality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382512" y="1874520"/>
            <a:ext cx="5248656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82512" y="1947672"/>
            <a:ext cx="524865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participant identities — use codes like </a:t>
            </a: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Respondent A </a:t>
            </a: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</a:t>
            </a: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T1 for </a:t>
            </a: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teachers, </a:t>
            </a: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 </a:t>
            </a: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instead of real names</a:t>
            </a: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365760" y="4069080"/>
            <a:ext cx="5577840" cy="2450592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30352" y="4160520"/>
            <a:ext cx="52486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Voluntary Participation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30352" y="4526280"/>
            <a:ext cx="5248656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30352" y="4599432"/>
            <a:ext cx="524865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one should be forced or pressured to participate. No participation should be conditional on benefits</a:t>
            </a: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217920" y="4069080"/>
            <a:ext cx="5577840" cy="2450592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82512" y="4160520"/>
            <a:ext cx="52486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Protection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6382512" y="4526280"/>
            <a:ext cx="5248656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382512" y="4599432"/>
            <a:ext cx="524865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400"/>
              </a:spcAft>
              <a:buSzPct val="100000"/>
              <a:buChar char="•"/>
            </a:pPr>
            <a:r>
              <a:rPr lang="en-US" sz="17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raw data securely. Kenya Data Protection Act 2019 governs all personal data</a:t>
            </a:r>
            <a:r>
              <a:rPr lang="en-US" sz="17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64592"/>
            <a:ext cx="11430000" cy="45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65760" y="256032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Approvals &amp; Ethics Clearance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960120"/>
            <a:ext cx="11430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formal permission — both studies need these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1143000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5760" y="6537960"/>
            <a:ext cx="11430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3: Research Ethics | Approvals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365760" y="1417320"/>
            <a:ext cx="1143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collecting ANY data from human participants, you MUST obtain formal ethical approval. Both Study A and Study B require the following: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365760" y="1993392"/>
            <a:ext cx="5577840" cy="2176272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02920" y="2084832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1: University IRB / Ethics Committee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502920" y="2468880"/>
            <a:ext cx="530352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02920" y="2542032"/>
            <a:ext cx="5303520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217920" y="1993392"/>
            <a:ext cx="5577840" cy="2176272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355080" y="2084832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2: NACOSTI Research Licence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355080" y="2468880"/>
            <a:ext cx="530352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355080" y="2542032"/>
            <a:ext cx="5303520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365760" y="4325112"/>
            <a:ext cx="5577840" cy="2176272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2920" y="4416552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3: Institutional / County Permission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502920" y="4800600"/>
            <a:ext cx="530352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217920" y="4325112"/>
            <a:ext cx="5577840" cy="2176272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355080" y="4416552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4: Community / Gatekeeper Permission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6355080" y="4800600"/>
            <a:ext cx="530352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164592"/>
            <a:ext cx="11430000" cy="4572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365760" y="256032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Integrity &amp; Responsible Citation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960120"/>
            <a:ext cx="11430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Writing honestly and crediting sources correctly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65760" y="1280160"/>
            <a:ext cx="1143000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5760" y="6537960"/>
            <a:ext cx="11430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3: Research Ethics | Academic Integrity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11430000" cy="713232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50876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integrity = conducting and reporting research HONESTLY. Violations are serious academic offences that can lead to expulsion, retraction of published work, and permanent career damage.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65760" y="2240280"/>
            <a:ext cx="3657600" cy="4315968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02920" y="23317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Plagiarism — What It Is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2920" y="2697480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02920" y="2770632"/>
            <a:ext cx="3383280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someone's words or ideas WITHOUT crediting them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Copy-pasting text without quotation marks + citation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Paraphrasing an idea without acknowledging the source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Self-plagiarism: submitting previous work as new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universities allow &lt;15–20% similarity (</a:t>
            </a:r>
            <a:r>
              <a:rPr lang="en-US" sz="180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Turnitin</a:t>
            </a: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r>
              <a:rPr lang="en-US" sz="1800" dirty="0" err="1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iThenticate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270248" y="2240280"/>
            <a:ext cx="3657600" cy="4315968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407408" y="23317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Citation — APA 7th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407408" y="2697480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407408" y="2770632"/>
            <a:ext cx="3383280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In-text: (Author, Year) → e.g., (Njoroge, 2021)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authors: (Wanjiku &amp; Otieno, 2020)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Three+ authors: (Kamau et al., 2019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</a:t>
            </a: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list: Njoroge, J. K. (2021). Financial literacy in Kenya. Publisher.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Journal: Wanjiku, A. (2023). First-gen students. Journal, 12(3), 45–60.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138160" y="2240280"/>
            <a:ext cx="3657600" cy="4315968"/>
          </a:xfrm>
          <a:prstGeom prst="rect">
            <a:avLst/>
          </a:prstGeom>
          <a:solidFill>
            <a:srgbClr val="F4F4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75320" y="23317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 Integrity Violations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275320" y="2697480"/>
            <a:ext cx="3383280" cy="27432"/>
          </a:xfrm>
          <a:prstGeom prst="rect">
            <a:avLst/>
          </a:prstGeom>
          <a:solidFill>
            <a:srgbClr val="DDDDDD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75320" y="2770632"/>
            <a:ext cx="3383280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FABRICATION: Inventing data you never 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collected</a:t>
            </a:r>
          </a:p>
          <a:p>
            <a:pPr>
              <a:spcAft>
                <a:spcPts val="500"/>
              </a:spcAft>
              <a:buSzPct val="100000"/>
            </a:pP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CHERRY-PICKING</a:t>
            </a: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Reporting only favourable findings</a:t>
            </a: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A: Changing questionnaire scores to make α = 0.83 instead of actual α = 0.61 = </a:t>
            </a:r>
            <a:r>
              <a:rPr lang="en-US" sz="1800" dirty="0" smtClean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FALSIFICATION</a:t>
            </a:r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endParaRPr lang="en-US" sz="1800" dirty="0"/>
          </a:p>
          <a:p>
            <a:pPr marL="190500" indent="-1905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B: Discarding interview transcripts that contradict your main themes = CHERRY-PICKING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2412</Words>
  <Application>Microsoft Office PowerPoint</Application>
  <PresentationFormat>Widescreen</PresentationFormat>
  <Paragraphs>300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11</cp:revision>
  <dcterms:created xsi:type="dcterms:W3CDTF">2026-09-19T08:04:16Z</dcterms:created>
  <dcterms:modified xsi:type="dcterms:W3CDTF">2026-09-19T09:12:39Z</dcterms:modified>
</cp:coreProperties>
</file>