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7" d="100"/>
          <a:sy n="97" d="100"/>
        </p:scale>
        <p:origin x="234" y="5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1"/>
  <c:style val="2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0B3C5D"/>
                </a:solidFill>
                <a:latin typeface="Arial"/>
              </a:defRPr>
            </a:pPr>
            <a:r>
              <a:rPr lang="en-US" sz="1200" b="0" i="0" u="none" strike="noStrike">
                <a:solidFill>
                  <a:srgbClr val="0B3C5D"/>
                </a:solidFill>
                <a:latin typeface="Arial"/>
              </a:rPr>
              <a:t>The bell-shaped (normal) curve</a:t>
            </a:r>
          </a:p>
        </c:rich>
      </c:tx>
      <c:layout/>
      <c:overlay val="0"/>
    </c:title>
    <c:autoTitleDeleted val="0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Normal curve</c:v>
                </c:pt>
              </c:strCache>
            </c:strRef>
          </c:tx>
          <c:spPr>
            <a:solidFill>
              <a:srgbClr val="7FC4EA"/>
            </a:solidFill>
            <a:effectLst/>
          </c:spPr>
          <c:cat>
            <c:strRef>
              <c:f>Sheet1!$A$2:$A$30</c:f>
              <c:strCache>
                <c:ptCount val="29"/>
                <c:pt idx="0">
                  <c:v>-3.5</c:v>
                </c:pt>
                <c:pt idx="1">
                  <c:v>-3.3</c:v>
                </c:pt>
                <c:pt idx="2">
                  <c:v>-3.0</c:v>
                </c:pt>
                <c:pt idx="3">
                  <c:v>-2.8</c:v>
                </c:pt>
                <c:pt idx="4">
                  <c:v>-2.5</c:v>
                </c:pt>
                <c:pt idx="5">
                  <c:v>-2.3</c:v>
                </c:pt>
                <c:pt idx="6">
                  <c:v>-2.0</c:v>
                </c:pt>
                <c:pt idx="7">
                  <c:v>-1.8</c:v>
                </c:pt>
                <c:pt idx="8">
                  <c:v>-1.5</c:v>
                </c:pt>
                <c:pt idx="9">
                  <c:v>-1.3</c:v>
                </c:pt>
                <c:pt idx="10">
                  <c:v>-1.0</c:v>
                </c:pt>
                <c:pt idx="11">
                  <c:v>-0.8</c:v>
                </c:pt>
                <c:pt idx="12">
                  <c:v>-0.5</c:v>
                </c:pt>
                <c:pt idx="13">
                  <c:v>-0.3</c:v>
                </c:pt>
                <c:pt idx="14">
                  <c:v>0.0</c:v>
                </c:pt>
                <c:pt idx="15">
                  <c:v>0.3</c:v>
                </c:pt>
                <c:pt idx="16">
                  <c:v>0.5</c:v>
                </c:pt>
                <c:pt idx="17">
                  <c:v>0.8</c:v>
                </c:pt>
                <c:pt idx="18">
                  <c:v>1.0</c:v>
                </c:pt>
                <c:pt idx="19">
                  <c:v>1.3</c:v>
                </c:pt>
                <c:pt idx="20">
                  <c:v>1.5</c:v>
                </c:pt>
                <c:pt idx="21">
                  <c:v>1.8</c:v>
                </c:pt>
                <c:pt idx="22">
                  <c:v>2.0</c:v>
                </c:pt>
                <c:pt idx="23">
                  <c:v>2.3</c:v>
                </c:pt>
                <c:pt idx="24">
                  <c:v>2.5</c:v>
                </c:pt>
                <c:pt idx="25">
                  <c:v>2.8</c:v>
                </c:pt>
                <c:pt idx="26">
                  <c:v>3.0</c:v>
                </c:pt>
                <c:pt idx="27">
                  <c:v>3.3</c:v>
                </c:pt>
                <c:pt idx="28">
                  <c:v>3.5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1E-3</c:v>
                </c:pt>
                <c:pt idx="1">
                  <c:v>2E-3</c:v>
                </c:pt>
                <c:pt idx="2">
                  <c:v>4.0000000000000001E-3</c:v>
                </c:pt>
                <c:pt idx="3">
                  <c:v>8.9999999999999993E-3</c:v>
                </c:pt>
                <c:pt idx="4">
                  <c:v>1.7999999999999999E-2</c:v>
                </c:pt>
                <c:pt idx="5">
                  <c:v>3.2000000000000001E-2</c:v>
                </c:pt>
                <c:pt idx="6">
                  <c:v>5.3999999999999999E-2</c:v>
                </c:pt>
                <c:pt idx="7">
                  <c:v>8.5999999999999993E-2</c:v>
                </c:pt>
                <c:pt idx="8">
                  <c:v>0.13</c:v>
                </c:pt>
                <c:pt idx="9">
                  <c:v>0.183</c:v>
                </c:pt>
                <c:pt idx="10">
                  <c:v>0.24199999999999999</c:v>
                </c:pt>
                <c:pt idx="11">
                  <c:v>0.30099999999999999</c:v>
                </c:pt>
                <c:pt idx="12">
                  <c:v>0.35199999999999998</c:v>
                </c:pt>
                <c:pt idx="13">
                  <c:v>0.38700000000000001</c:v>
                </c:pt>
                <c:pt idx="14">
                  <c:v>0.39900000000000002</c:v>
                </c:pt>
                <c:pt idx="15">
                  <c:v>0.38700000000000001</c:v>
                </c:pt>
                <c:pt idx="16">
                  <c:v>0.35199999999999998</c:v>
                </c:pt>
                <c:pt idx="17">
                  <c:v>0.30099999999999999</c:v>
                </c:pt>
                <c:pt idx="18">
                  <c:v>0.24199999999999999</c:v>
                </c:pt>
                <c:pt idx="19">
                  <c:v>0.183</c:v>
                </c:pt>
                <c:pt idx="20">
                  <c:v>0.13</c:v>
                </c:pt>
                <c:pt idx="21">
                  <c:v>8.5999999999999993E-2</c:v>
                </c:pt>
                <c:pt idx="22">
                  <c:v>5.3999999999999999E-2</c:v>
                </c:pt>
                <c:pt idx="23">
                  <c:v>3.2000000000000001E-2</c:v>
                </c:pt>
                <c:pt idx="24">
                  <c:v>1.7999999999999999E-2</c:v>
                </c:pt>
                <c:pt idx="25">
                  <c:v>8.9999999999999993E-3</c:v>
                </c:pt>
                <c:pt idx="26">
                  <c:v>4.0000000000000001E-3</c:v>
                </c:pt>
                <c:pt idx="27">
                  <c:v>2E-3</c:v>
                </c:pt>
                <c:pt idx="28">
                  <c:v>1E-3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6155752"/>
        <c:axId val="316156144"/>
      </c:areaChart>
      <c:catAx>
        <c:axId val="3161557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4A6274"/>
                </a:solidFill>
                <a:latin typeface="Arial"/>
              </a:defRPr>
            </a:pPr>
            <a:endParaRPr lang="en-US"/>
          </a:p>
        </c:txPr>
        <c:crossAx val="316156144"/>
        <c:crosses val="autoZero"/>
        <c:auto val="1"/>
        <c:lblAlgn val="ctr"/>
        <c:lblOffset val="100"/>
        <c:noMultiLvlLbl val="1"/>
      </c:catAx>
      <c:valAx>
        <c:axId val="316156144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3161557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1"/>
  <c:style val="2"/>
  <c:chart>
    <c:title>
      <c:tx>
        <c:rich>
          <a:bodyPr/>
          <a:lstStyle/>
          <a:p>
            <a:pPr>
              <a:defRPr sz="1000" b="0" i="0" u="none" strike="noStrike">
                <a:solidFill>
                  <a:srgbClr val="0B3C5D"/>
                </a:solidFill>
                <a:latin typeface="Arial"/>
              </a:defRPr>
            </a:pPr>
            <a:r>
              <a:rPr lang="en-US" sz="1000" b="0" i="0" u="none" strike="noStrike">
                <a:solidFill>
                  <a:srgbClr val="0B3C5D"/>
                </a:solidFill>
                <a:latin typeface="Arial"/>
              </a:rPr>
              <a:t>Good: even spread</a:t>
            </a:r>
          </a:p>
        </c:rich>
      </c:tx>
      <c:layout/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Residual</c:v>
                </c:pt>
              </c:strCache>
            </c:strRef>
          </c:tx>
          <c:spPr>
            <a:ln>
              <a:noFill/>
            </a:ln>
            <a:effectLst/>
          </c:spPr>
          <c:marker>
            <c:symbol val="circle"/>
            <c:size val="4"/>
            <c:spPr>
              <a:solidFill>
                <a:srgbClr val="2E86C1"/>
              </a:solidFill>
              <a:ln w="9525" cap="flat">
                <a:solidFill>
                  <a:srgbClr val="2E86C1"/>
                </a:solidFill>
                <a:prstDash val="solid"/>
                <a:round/>
              </a:ln>
              <a:effectLst/>
            </c:spPr>
          </c:marker>
          <c:xVal>
            <c:numRef>
              <c:f>Sheet1!$A$2:$A$41</c:f>
              <c:numCache>
                <c:formatCode>General</c:formatCode>
                <c:ptCount val="40"/>
                <c:pt idx="0">
                  <c:v>1</c:v>
                </c:pt>
                <c:pt idx="1">
                  <c:v>1.25</c:v>
                </c:pt>
                <c:pt idx="2">
                  <c:v>1.5</c:v>
                </c:pt>
                <c:pt idx="3">
                  <c:v>1.75</c:v>
                </c:pt>
                <c:pt idx="4">
                  <c:v>2</c:v>
                </c:pt>
                <c:pt idx="5">
                  <c:v>2.25</c:v>
                </c:pt>
                <c:pt idx="6">
                  <c:v>2.5</c:v>
                </c:pt>
                <c:pt idx="7">
                  <c:v>2.75</c:v>
                </c:pt>
                <c:pt idx="8">
                  <c:v>3</c:v>
                </c:pt>
                <c:pt idx="9">
                  <c:v>3.25</c:v>
                </c:pt>
                <c:pt idx="10">
                  <c:v>3.5</c:v>
                </c:pt>
                <c:pt idx="11">
                  <c:v>3.75</c:v>
                </c:pt>
                <c:pt idx="12">
                  <c:v>4</c:v>
                </c:pt>
                <c:pt idx="13">
                  <c:v>4.25</c:v>
                </c:pt>
                <c:pt idx="14">
                  <c:v>4.5</c:v>
                </c:pt>
                <c:pt idx="15">
                  <c:v>4.75</c:v>
                </c:pt>
                <c:pt idx="16">
                  <c:v>5</c:v>
                </c:pt>
                <c:pt idx="17">
                  <c:v>5.25</c:v>
                </c:pt>
                <c:pt idx="18">
                  <c:v>5.5</c:v>
                </c:pt>
                <c:pt idx="19">
                  <c:v>5.75</c:v>
                </c:pt>
                <c:pt idx="20">
                  <c:v>6</c:v>
                </c:pt>
                <c:pt idx="21">
                  <c:v>6.25</c:v>
                </c:pt>
                <c:pt idx="22">
                  <c:v>6.5</c:v>
                </c:pt>
                <c:pt idx="23">
                  <c:v>6.75</c:v>
                </c:pt>
                <c:pt idx="24">
                  <c:v>7</c:v>
                </c:pt>
                <c:pt idx="25">
                  <c:v>7.25</c:v>
                </c:pt>
                <c:pt idx="26">
                  <c:v>7.5</c:v>
                </c:pt>
                <c:pt idx="27">
                  <c:v>7.75</c:v>
                </c:pt>
                <c:pt idx="28">
                  <c:v>8</c:v>
                </c:pt>
                <c:pt idx="29">
                  <c:v>8.25</c:v>
                </c:pt>
                <c:pt idx="30">
                  <c:v>8.5</c:v>
                </c:pt>
                <c:pt idx="31">
                  <c:v>8.75</c:v>
                </c:pt>
                <c:pt idx="32">
                  <c:v>9</c:v>
                </c:pt>
                <c:pt idx="33">
                  <c:v>9.25</c:v>
                </c:pt>
                <c:pt idx="34">
                  <c:v>9.5</c:v>
                </c:pt>
                <c:pt idx="35">
                  <c:v>9.75</c:v>
                </c:pt>
                <c:pt idx="36">
                  <c:v>10</c:v>
                </c:pt>
                <c:pt idx="37">
                  <c:v>10.25</c:v>
                </c:pt>
                <c:pt idx="38">
                  <c:v>10.5</c:v>
                </c:pt>
                <c:pt idx="39">
                  <c:v>10.75</c:v>
                </c:pt>
              </c:numCache>
            </c:numRef>
          </c:xVal>
          <c:yVal>
            <c:numRef>
              <c:f>Sheet1!$B$2:$B$41</c:f>
              <c:numCache>
                <c:formatCode>General</c:formatCode>
                <c:ptCount val="40"/>
                <c:pt idx="0">
                  <c:v>-0.05</c:v>
                </c:pt>
                <c:pt idx="1">
                  <c:v>0.2</c:v>
                </c:pt>
                <c:pt idx="2">
                  <c:v>0.27</c:v>
                </c:pt>
                <c:pt idx="3">
                  <c:v>0.96</c:v>
                </c:pt>
                <c:pt idx="4">
                  <c:v>-0.13</c:v>
                </c:pt>
                <c:pt idx="5">
                  <c:v>0.21</c:v>
                </c:pt>
                <c:pt idx="6">
                  <c:v>-0.43</c:v>
                </c:pt>
                <c:pt idx="7">
                  <c:v>0.34</c:v>
                </c:pt>
                <c:pt idx="8">
                  <c:v>0.15</c:v>
                </c:pt>
                <c:pt idx="9">
                  <c:v>0.56999999999999995</c:v>
                </c:pt>
                <c:pt idx="10">
                  <c:v>0.02</c:v>
                </c:pt>
                <c:pt idx="11">
                  <c:v>0.09</c:v>
                </c:pt>
                <c:pt idx="12">
                  <c:v>-0.02</c:v>
                </c:pt>
                <c:pt idx="13">
                  <c:v>-0.31</c:v>
                </c:pt>
                <c:pt idx="14">
                  <c:v>0.02</c:v>
                </c:pt>
                <c:pt idx="15">
                  <c:v>0.18</c:v>
                </c:pt>
                <c:pt idx="16">
                  <c:v>0.16</c:v>
                </c:pt>
                <c:pt idx="17">
                  <c:v>-0.84</c:v>
                </c:pt>
                <c:pt idx="18">
                  <c:v>0.39</c:v>
                </c:pt>
                <c:pt idx="19">
                  <c:v>-0.97</c:v>
                </c:pt>
                <c:pt idx="20">
                  <c:v>0.7</c:v>
                </c:pt>
                <c:pt idx="21">
                  <c:v>0.59</c:v>
                </c:pt>
                <c:pt idx="22">
                  <c:v>-0.5</c:v>
                </c:pt>
                <c:pt idx="23">
                  <c:v>-0.16</c:v>
                </c:pt>
                <c:pt idx="24">
                  <c:v>0</c:v>
                </c:pt>
                <c:pt idx="25">
                  <c:v>-0.02</c:v>
                </c:pt>
                <c:pt idx="26">
                  <c:v>-0.22</c:v>
                </c:pt>
                <c:pt idx="27">
                  <c:v>-0.6</c:v>
                </c:pt>
                <c:pt idx="28">
                  <c:v>-0.35</c:v>
                </c:pt>
                <c:pt idx="29">
                  <c:v>-0.28000000000000003</c:v>
                </c:pt>
                <c:pt idx="30">
                  <c:v>0.41</c:v>
                </c:pt>
                <c:pt idx="31">
                  <c:v>0.12</c:v>
                </c:pt>
                <c:pt idx="32">
                  <c:v>0.45</c:v>
                </c:pt>
                <c:pt idx="33">
                  <c:v>0.61</c:v>
                </c:pt>
                <c:pt idx="34">
                  <c:v>-0.21</c:v>
                </c:pt>
                <c:pt idx="35">
                  <c:v>0.39</c:v>
                </c:pt>
                <c:pt idx="36">
                  <c:v>0.02</c:v>
                </c:pt>
                <c:pt idx="37">
                  <c:v>0.26</c:v>
                </c:pt>
                <c:pt idx="38">
                  <c:v>-0.47</c:v>
                </c:pt>
                <c:pt idx="39">
                  <c:v>-0.57999999999999996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6156536"/>
        <c:axId val="316157320"/>
      </c:scatterChart>
      <c:valAx>
        <c:axId val="31615653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16157320"/>
        <c:crosses val="autoZero"/>
        <c:crossBetween val="midCat"/>
      </c:valAx>
      <c:valAx>
        <c:axId val="316157320"/>
        <c:scaling>
          <c:orientation val="minMax"/>
          <c:max val="2.2000000000000002"/>
          <c:min val="-2.2000000000000002"/>
        </c:scaling>
        <c:delete val="1"/>
        <c:axPos val="l"/>
        <c:numFmt formatCode="General" sourceLinked="0"/>
        <c:majorTickMark val="none"/>
        <c:minorTickMark val="none"/>
        <c:tickLblPos val="nextTo"/>
        <c:crossAx val="31615653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1"/>
  <c:style val="2"/>
  <c:chart>
    <c:title>
      <c:tx>
        <c:rich>
          <a:bodyPr/>
          <a:lstStyle/>
          <a:p>
            <a:pPr>
              <a:defRPr sz="1000" b="0" i="0" u="none" strike="noStrike">
                <a:solidFill>
                  <a:srgbClr val="0B3C5D"/>
                </a:solidFill>
                <a:latin typeface="Arial"/>
              </a:defRPr>
            </a:pPr>
            <a:r>
              <a:rPr lang="en-US" sz="1000" b="0" i="0" u="none" strike="noStrike">
                <a:solidFill>
                  <a:srgbClr val="0B3C5D"/>
                </a:solidFill>
                <a:latin typeface="Arial"/>
              </a:rPr>
              <a:t>Problem: funnel shape</a:t>
            </a:r>
          </a:p>
        </c:rich>
      </c:tx>
      <c:layout/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Residual</c:v>
                </c:pt>
              </c:strCache>
            </c:strRef>
          </c:tx>
          <c:spPr>
            <a:ln>
              <a:noFill/>
            </a:ln>
            <a:effectLst/>
          </c:spPr>
          <c:marker>
            <c:symbol val="circle"/>
            <c:size val="4"/>
            <c:spPr>
              <a:solidFill>
                <a:srgbClr val="F39C12"/>
              </a:solidFill>
              <a:ln w="9525" cap="flat">
                <a:solidFill>
                  <a:srgbClr val="F39C12"/>
                </a:solidFill>
                <a:prstDash val="solid"/>
                <a:round/>
              </a:ln>
              <a:effectLst/>
            </c:spPr>
          </c:marker>
          <c:xVal>
            <c:numRef>
              <c:f>Sheet1!$A$2:$A$41</c:f>
              <c:numCache>
                <c:formatCode>General</c:formatCode>
                <c:ptCount val="40"/>
                <c:pt idx="0">
                  <c:v>1</c:v>
                </c:pt>
                <c:pt idx="1">
                  <c:v>1.25</c:v>
                </c:pt>
                <c:pt idx="2">
                  <c:v>1.5</c:v>
                </c:pt>
                <c:pt idx="3">
                  <c:v>1.75</c:v>
                </c:pt>
                <c:pt idx="4">
                  <c:v>2</c:v>
                </c:pt>
                <c:pt idx="5">
                  <c:v>2.25</c:v>
                </c:pt>
                <c:pt idx="6">
                  <c:v>2.5</c:v>
                </c:pt>
                <c:pt idx="7">
                  <c:v>2.75</c:v>
                </c:pt>
                <c:pt idx="8">
                  <c:v>3</c:v>
                </c:pt>
                <c:pt idx="9">
                  <c:v>3.25</c:v>
                </c:pt>
                <c:pt idx="10">
                  <c:v>3.5</c:v>
                </c:pt>
                <c:pt idx="11">
                  <c:v>3.75</c:v>
                </c:pt>
                <c:pt idx="12">
                  <c:v>4</c:v>
                </c:pt>
                <c:pt idx="13">
                  <c:v>4.25</c:v>
                </c:pt>
                <c:pt idx="14">
                  <c:v>4.5</c:v>
                </c:pt>
                <c:pt idx="15">
                  <c:v>4.75</c:v>
                </c:pt>
                <c:pt idx="16">
                  <c:v>5</c:v>
                </c:pt>
                <c:pt idx="17">
                  <c:v>5.25</c:v>
                </c:pt>
                <c:pt idx="18">
                  <c:v>5.5</c:v>
                </c:pt>
                <c:pt idx="19">
                  <c:v>5.75</c:v>
                </c:pt>
                <c:pt idx="20">
                  <c:v>6</c:v>
                </c:pt>
                <c:pt idx="21">
                  <c:v>6.25</c:v>
                </c:pt>
                <c:pt idx="22">
                  <c:v>6.5</c:v>
                </c:pt>
                <c:pt idx="23">
                  <c:v>6.75</c:v>
                </c:pt>
                <c:pt idx="24">
                  <c:v>7</c:v>
                </c:pt>
                <c:pt idx="25">
                  <c:v>7.25</c:v>
                </c:pt>
                <c:pt idx="26">
                  <c:v>7.5</c:v>
                </c:pt>
                <c:pt idx="27">
                  <c:v>7.75</c:v>
                </c:pt>
                <c:pt idx="28">
                  <c:v>8</c:v>
                </c:pt>
                <c:pt idx="29">
                  <c:v>8.25</c:v>
                </c:pt>
                <c:pt idx="30">
                  <c:v>8.5</c:v>
                </c:pt>
                <c:pt idx="31">
                  <c:v>8.75</c:v>
                </c:pt>
                <c:pt idx="32">
                  <c:v>9</c:v>
                </c:pt>
                <c:pt idx="33">
                  <c:v>9.25</c:v>
                </c:pt>
                <c:pt idx="34">
                  <c:v>9.5</c:v>
                </c:pt>
                <c:pt idx="35">
                  <c:v>9.75</c:v>
                </c:pt>
                <c:pt idx="36">
                  <c:v>10</c:v>
                </c:pt>
                <c:pt idx="37">
                  <c:v>10.25</c:v>
                </c:pt>
                <c:pt idx="38">
                  <c:v>10.5</c:v>
                </c:pt>
                <c:pt idx="39">
                  <c:v>10.75</c:v>
                </c:pt>
              </c:numCache>
            </c:numRef>
          </c:xVal>
          <c:yVal>
            <c:numRef>
              <c:f>Sheet1!$B$2:$B$41</c:f>
              <c:numCache>
                <c:formatCode>General</c:formatCode>
                <c:ptCount val="40"/>
                <c:pt idx="0">
                  <c:v>0.02</c:v>
                </c:pt>
                <c:pt idx="1">
                  <c:v>-0.14000000000000001</c:v>
                </c:pt>
                <c:pt idx="2">
                  <c:v>-0.18</c:v>
                </c:pt>
                <c:pt idx="3">
                  <c:v>0.31</c:v>
                </c:pt>
                <c:pt idx="4">
                  <c:v>-0.14000000000000001</c:v>
                </c:pt>
                <c:pt idx="5">
                  <c:v>-0.04</c:v>
                </c:pt>
                <c:pt idx="6">
                  <c:v>-0.01</c:v>
                </c:pt>
                <c:pt idx="7">
                  <c:v>0.39</c:v>
                </c:pt>
                <c:pt idx="8">
                  <c:v>-0.26</c:v>
                </c:pt>
                <c:pt idx="9">
                  <c:v>-0.06</c:v>
                </c:pt>
                <c:pt idx="10">
                  <c:v>-0.53</c:v>
                </c:pt>
                <c:pt idx="11">
                  <c:v>0.04</c:v>
                </c:pt>
                <c:pt idx="12">
                  <c:v>0.55000000000000004</c:v>
                </c:pt>
                <c:pt idx="13">
                  <c:v>-0.47</c:v>
                </c:pt>
                <c:pt idx="14">
                  <c:v>-1.02</c:v>
                </c:pt>
                <c:pt idx="15">
                  <c:v>0.59</c:v>
                </c:pt>
                <c:pt idx="16">
                  <c:v>0.51</c:v>
                </c:pt>
                <c:pt idx="17">
                  <c:v>-0.67</c:v>
                </c:pt>
                <c:pt idx="18">
                  <c:v>0.61</c:v>
                </c:pt>
                <c:pt idx="19">
                  <c:v>-1.1000000000000001</c:v>
                </c:pt>
                <c:pt idx="20">
                  <c:v>0.84</c:v>
                </c:pt>
                <c:pt idx="21">
                  <c:v>-0.43</c:v>
                </c:pt>
                <c:pt idx="22">
                  <c:v>0.13</c:v>
                </c:pt>
                <c:pt idx="23">
                  <c:v>-1.79</c:v>
                </c:pt>
                <c:pt idx="24">
                  <c:v>-0.57999999999999996</c:v>
                </c:pt>
                <c:pt idx="25">
                  <c:v>0.46</c:v>
                </c:pt>
                <c:pt idx="26">
                  <c:v>0.02</c:v>
                </c:pt>
                <c:pt idx="27">
                  <c:v>0.56000000000000005</c:v>
                </c:pt>
                <c:pt idx="28">
                  <c:v>0.85</c:v>
                </c:pt>
                <c:pt idx="29">
                  <c:v>-0.55000000000000004</c:v>
                </c:pt>
                <c:pt idx="30">
                  <c:v>0.51</c:v>
                </c:pt>
                <c:pt idx="31">
                  <c:v>1.3</c:v>
                </c:pt>
                <c:pt idx="32">
                  <c:v>1.81</c:v>
                </c:pt>
                <c:pt idx="33">
                  <c:v>0.44</c:v>
                </c:pt>
                <c:pt idx="34">
                  <c:v>0.23</c:v>
                </c:pt>
                <c:pt idx="35">
                  <c:v>-1.99</c:v>
                </c:pt>
                <c:pt idx="36">
                  <c:v>0.34</c:v>
                </c:pt>
                <c:pt idx="37">
                  <c:v>0.69</c:v>
                </c:pt>
                <c:pt idx="38">
                  <c:v>-1.1000000000000001</c:v>
                </c:pt>
                <c:pt idx="39">
                  <c:v>0.23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6158104"/>
        <c:axId val="316151440"/>
      </c:scatterChart>
      <c:valAx>
        <c:axId val="31615810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16151440"/>
        <c:crosses val="autoZero"/>
        <c:crossBetween val="midCat"/>
      </c:valAx>
      <c:valAx>
        <c:axId val="316151440"/>
        <c:scaling>
          <c:orientation val="minMax"/>
          <c:max val="2.2000000000000002"/>
          <c:min val="-2.2000000000000002"/>
        </c:scaling>
        <c:delete val="1"/>
        <c:axPos val="l"/>
        <c:numFmt formatCode="General" sourceLinked="0"/>
        <c:majorTickMark val="none"/>
        <c:minorTickMark val="none"/>
        <c:tickLblPos val="nextTo"/>
        <c:crossAx val="31615810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1"/>
  <c:style val="2"/>
  <c:chart>
    <c:title>
      <c:tx>
        <c:rich>
          <a:bodyPr/>
          <a:lstStyle/>
          <a:p>
            <a:pPr>
              <a:defRPr sz="1100" b="0" i="0" u="none" strike="noStrike">
                <a:solidFill>
                  <a:srgbClr val="0B3C5D"/>
                </a:solidFill>
                <a:latin typeface="Arial"/>
              </a:defRPr>
            </a:pPr>
            <a:r>
              <a:rPr lang="en-US" sz="1100" b="0" i="0" u="none" strike="noStrike">
                <a:solidFill>
                  <a:srgbClr val="0B3C5D"/>
                </a:solidFill>
                <a:latin typeface="Arial"/>
              </a:rPr>
              <a:t>Positive (r ≈ +0.9)</a:t>
            </a:r>
          </a:p>
        </c:rich>
      </c:tx>
      <c:layout/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</c:v>
                </c:pt>
              </c:strCache>
            </c:strRef>
          </c:tx>
          <c:spPr>
            <a:ln>
              <a:noFill/>
            </a:ln>
            <a:effectLst/>
          </c:spPr>
          <c:marker>
            <c:symbol val="circle"/>
            <c:size val="5"/>
            <c:spPr>
              <a:solidFill>
                <a:srgbClr val="2E86C1"/>
              </a:solidFill>
              <a:ln w="9525" cap="flat">
                <a:solidFill>
                  <a:srgbClr val="2E86C1"/>
                </a:solidFill>
                <a:prstDash val="solid"/>
                <a:round/>
              </a:ln>
              <a:effectLst/>
            </c:spPr>
          </c:marker>
          <c:xVal>
            <c:numRef>
              <c:f>Sheet1!$A$2:$A$31</c:f>
              <c:numCache>
                <c:formatCode>General</c:formatCode>
                <c:ptCount val="30"/>
                <c:pt idx="0">
                  <c:v>3.31</c:v>
                </c:pt>
                <c:pt idx="1">
                  <c:v>4.3</c:v>
                </c:pt>
                <c:pt idx="2">
                  <c:v>6.99</c:v>
                </c:pt>
                <c:pt idx="3">
                  <c:v>3.2</c:v>
                </c:pt>
                <c:pt idx="4">
                  <c:v>1.03</c:v>
                </c:pt>
                <c:pt idx="5">
                  <c:v>3.81</c:v>
                </c:pt>
                <c:pt idx="6">
                  <c:v>5.56</c:v>
                </c:pt>
                <c:pt idx="7">
                  <c:v>3.3</c:v>
                </c:pt>
                <c:pt idx="8">
                  <c:v>5.88</c:v>
                </c:pt>
                <c:pt idx="9">
                  <c:v>9.57</c:v>
                </c:pt>
                <c:pt idx="10">
                  <c:v>0.26</c:v>
                </c:pt>
                <c:pt idx="11">
                  <c:v>2.37</c:v>
                </c:pt>
                <c:pt idx="12">
                  <c:v>4.38</c:v>
                </c:pt>
                <c:pt idx="13">
                  <c:v>1.0900000000000001</c:v>
                </c:pt>
                <c:pt idx="14">
                  <c:v>2.4500000000000002</c:v>
                </c:pt>
                <c:pt idx="15">
                  <c:v>9.18</c:v>
                </c:pt>
                <c:pt idx="16">
                  <c:v>4.95</c:v>
                </c:pt>
                <c:pt idx="17">
                  <c:v>5.28</c:v>
                </c:pt>
                <c:pt idx="18">
                  <c:v>3.12</c:v>
                </c:pt>
                <c:pt idx="19">
                  <c:v>1.01</c:v>
                </c:pt>
                <c:pt idx="20">
                  <c:v>0.04</c:v>
                </c:pt>
                <c:pt idx="21">
                  <c:v>5.36</c:v>
                </c:pt>
                <c:pt idx="22">
                  <c:v>8.43</c:v>
                </c:pt>
                <c:pt idx="23">
                  <c:v>5.88</c:v>
                </c:pt>
                <c:pt idx="24">
                  <c:v>5.09</c:v>
                </c:pt>
                <c:pt idx="25">
                  <c:v>6.39</c:v>
                </c:pt>
                <c:pt idx="26">
                  <c:v>1.98</c:v>
                </c:pt>
                <c:pt idx="27">
                  <c:v>1.46</c:v>
                </c:pt>
                <c:pt idx="28">
                  <c:v>4.05</c:v>
                </c:pt>
                <c:pt idx="29">
                  <c:v>7.5</c:v>
                </c:pt>
              </c:numCache>
            </c:numRef>
          </c:xVal>
          <c:yVal>
            <c:numRef>
              <c:f>Sheet1!$B$2:$B$31</c:f>
              <c:numCache>
                <c:formatCode>General</c:formatCode>
                <c:ptCount val="30"/>
                <c:pt idx="0">
                  <c:v>3.8</c:v>
                </c:pt>
                <c:pt idx="1">
                  <c:v>4.93</c:v>
                </c:pt>
                <c:pt idx="2">
                  <c:v>6.88</c:v>
                </c:pt>
                <c:pt idx="3">
                  <c:v>3.98</c:v>
                </c:pt>
                <c:pt idx="4">
                  <c:v>0.59</c:v>
                </c:pt>
                <c:pt idx="5">
                  <c:v>3.58</c:v>
                </c:pt>
                <c:pt idx="6">
                  <c:v>5.12</c:v>
                </c:pt>
                <c:pt idx="7">
                  <c:v>3.65</c:v>
                </c:pt>
                <c:pt idx="8">
                  <c:v>7.22</c:v>
                </c:pt>
                <c:pt idx="9">
                  <c:v>8.19</c:v>
                </c:pt>
                <c:pt idx="10">
                  <c:v>1.5</c:v>
                </c:pt>
                <c:pt idx="11">
                  <c:v>2.76</c:v>
                </c:pt>
                <c:pt idx="12">
                  <c:v>5.35</c:v>
                </c:pt>
                <c:pt idx="13">
                  <c:v>0.3</c:v>
                </c:pt>
                <c:pt idx="14">
                  <c:v>3.57</c:v>
                </c:pt>
                <c:pt idx="15">
                  <c:v>9.17</c:v>
                </c:pt>
                <c:pt idx="16">
                  <c:v>5.82</c:v>
                </c:pt>
                <c:pt idx="17">
                  <c:v>5.82</c:v>
                </c:pt>
                <c:pt idx="18">
                  <c:v>0.62</c:v>
                </c:pt>
                <c:pt idx="19">
                  <c:v>-0.59</c:v>
                </c:pt>
                <c:pt idx="20">
                  <c:v>-1.93</c:v>
                </c:pt>
                <c:pt idx="21">
                  <c:v>5.46</c:v>
                </c:pt>
                <c:pt idx="22">
                  <c:v>8.06</c:v>
                </c:pt>
                <c:pt idx="23">
                  <c:v>6.1</c:v>
                </c:pt>
                <c:pt idx="24">
                  <c:v>6.26</c:v>
                </c:pt>
                <c:pt idx="25">
                  <c:v>7.92</c:v>
                </c:pt>
                <c:pt idx="26">
                  <c:v>2.46</c:v>
                </c:pt>
                <c:pt idx="27">
                  <c:v>1.59</c:v>
                </c:pt>
                <c:pt idx="28">
                  <c:v>2.77</c:v>
                </c:pt>
                <c:pt idx="29">
                  <c:v>6.93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6153008"/>
        <c:axId val="316891472"/>
      </c:scatterChart>
      <c:valAx>
        <c:axId val="3161530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16891472"/>
        <c:crosses val="autoZero"/>
        <c:crossBetween val="midCat"/>
      </c:valAx>
      <c:valAx>
        <c:axId val="316891472"/>
        <c:scaling>
          <c:orientation val="minMax"/>
          <c:max val="12"/>
          <c:min val="-2"/>
        </c:scaling>
        <c:delete val="1"/>
        <c:axPos val="l"/>
        <c:numFmt formatCode="General" sourceLinked="0"/>
        <c:majorTickMark val="none"/>
        <c:minorTickMark val="none"/>
        <c:tickLblPos val="nextTo"/>
        <c:crossAx val="31615300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1"/>
  <c:style val="2"/>
  <c:chart>
    <c:title>
      <c:tx>
        <c:rich>
          <a:bodyPr/>
          <a:lstStyle/>
          <a:p>
            <a:pPr>
              <a:defRPr sz="1100" b="0" i="0" u="none" strike="noStrike">
                <a:solidFill>
                  <a:srgbClr val="0B3C5D"/>
                </a:solidFill>
                <a:latin typeface="Arial"/>
              </a:defRPr>
            </a:pPr>
            <a:r>
              <a:rPr lang="en-US" sz="1100" b="0" i="0" u="none" strike="noStrike">
                <a:solidFill>
                  <a:srgbClr val="0B3C5D"/>
                </a:solidFill>
                <a:latin typeface="Arial"/>
              </a:rPr>
              <a:t>No relationship (r ≈ 0)</a:t>
            </a:r>
          </a:p>
        </c:rich>
      </c:tx>
      <c:layout/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</c:v>
                </c:pt>
              </c:strCache>
            </c:strRef>
          </c:tx>
          <c:spPr>
            <a:ln>
              <a:noFill/>
            </a:ln>
            <a:effectLst/>
          </c:spPr>
          <c:marker>
            <c:symbol val="circle"/>
            <c:size val="5"/>
            <c:spPr>
              <a:solidFill>
                <a:srgbClr val="7FC4EA"/>
              </a:solidFill>
              <a:ln w="9525" cap="flat">
                <a:solidFill>
                  <a:srgbClr val="7FC4EA"/>
                </a:solidFill>
                <a:prstDash val="solid"/>
                <a:round/>
              </a:ln>
              <a:effectLst/>
            </c:spPr>
          </c:marker>
          <c:xVal>
            <c:numRef>
              <c:f>Sheet1!$A$2:$A$31</c:f>
              <c:numCache>
                <c:formatCode>General</c:formatCode>
                <c:ptCount val="30"/>
                <c:pt idx="0">
                  <c:v>3.63</c:v>
                </c:pt>
                <c:pt idx="1">
                  <c:v>0.56999999999999995</c:v>
                </c:pt>
                <c:pt idx="2">
                  <c:v>1.61</c:v>
                </c:pt>
                <c:pt idx="3">
                  <c:v>0.79</c:v>
                </c:pt>
                <c:pt idx="4">
                  <c:v>5.12</c:v>
                </c:pt>
                <c:pt idx="5">
                  <c:v>3.47</c:v>
                </c:pt>
                <c:pt idx="6">
                  <c:v>2.09</c:v>
                </c:pt>
                <c:pt idx="7">
                  <c:v>6.88</c:v>
                </c:pt>
                <c:pt idx="8">
                  <c:v>2.25</c:v>
                </c:pt>
                <c:pt idx="9">
                  <c:v>6.7</c:v>
                </c:pt>
                <c:pt idx="10">
                  <c:v>5</c:v>
                </c:pt>
                <c:pt idx="11">
                  <c:v>7.12</c:v>
                </c:pt>
                <c:pt idx="12">
                  <c:v>3.78</c:v>
                </c:pt>
                <c:pt idx="13">
                  <c:v>8.65</c:v>
                </c:pt>
                <c:pt idx="14">
                  <c:v>7.25</c:v>
                </c:pt>
                <c:pt idx="15">
                  <c:v>2.5099999999999998</c:v>
                </c:pt>
                <c:pt idx="16">
                  <c:v>7</c:v>
                </c:pt>
                <c:pt idx="17">
                  <c:v>1.8</c:v>
                </c:pt>
                <c:pt idx="18">
                  <c:v>2.0499999999999998</c:v>
                </c:pt>
                <c:pt idx="19">
                  <c:v>9.2200000000000006</c:v>
                </c:pt>
                <c:pt idx="20">
                  <c:v>9.93</c:v>
                </c:pt>
                <c:pt idx="21">
                  <c:v>1.57</c:v>
                </c:pt>
                <c:pt idx="22">
                  <c:v>4.47</c:v>
                </c:pt>
                <c:pt idx="23">
                  <c:v>0.82</c:v>
                </c:pt>
                <c:pt idx="24">
                  <c:v>0.23</c:v>
                </c:pt>
                <c:pt idx="25">
                  <c:v>1.92</c:v>
                </c:pt>
                <c:pt idx="26">
                  <c:v>3.63</c:v>
                </c:pt>
                <c:pt idx="27">
                  <c:v>7.2</c:v>
                </c:pt>
                <c:pt idx="28">
                  <c:v>0.73</c:v>
                </c:pt>
                <c:pt idx="29">
                  <c:v>7.53</c:v>
                </c:pt>
              </c:numCache>
            </c:numRef>
          </c:xVal>
          <c:yVal>
            <c:numRef>
              <c:f>Sheet1!$B$2:$B$31</c:f>
              <c:numCache>
                <c:formatCode>General</c:formatCode>
                <c:ptCount val="30"/>
                <c:pt idx="0">
                  <c:v>4.95</c:v>
                </c:pt>
                <c:pt idx="1">
                  <c:v>2.9</c:v>
                </c:pt>
                <c:pt idx="2">
                  <c:v>5.13</c:v>
                </c:pt>
                <c:pt idx="3">
                  <c:v>2.71</c:v>
                </c:pt>
                <c:pt idx="4">
                  <c:v>3.64</c:v>
                </c:pt>
                <c:pt idx="5">
                  <c:v>6.21</c:v>
                </c:pt>
                <c:pt idx="6">
                  <c:v>7.31</c:v>
                </c:pt>
                <c:pt idx="7">
                  <c:v>5.8</c:v>
                </c:pt>
                <c:pt idx="8">
                  <c:v>3.29</c:v>
                </c:pt>
                <c:pt idx="9">
                  <c:v>5.01</c:v>
                </c:pt>
                <c:pt idx="10">
                  <c:v>3.14</c:v>
                </c:pt>
                <c:pt idx="11">
                  <c:v>5.13</c:v>
                </c:pt>
                <c:pt idx="12">
                  <c:v>4.54</c:v>
                </c:pt>
                <c:pt idx="13">
                  <c:v>6.9</c:v>
                </c:pt>
                <c:pt idx="14">
                  <c:v>5.47</c:v>
                </c:pt>
                <c:pt idx="15">
                  <c:v>4.67</c:v>
                </c:pt>
                <c:pt idx="16">
                  <c:v>3.33</c:v>
                </c:pt>
                <c:pt idx="17">
                  <c:v>3.07</c:v>
                </c:pt>
                <c:pt idx="18">
                  <c:v>4.13</c:v>
                </c:pt>
                <c:pt idx="19">
                  <c:v>6.19</c:v>
                </c:pt>
                <c:pt idx="20">
                  <c:v>6.68</c:v>
                </c:pt>
                <c:pt idx="21">
                  <c:v>1.69</c:v>
                </c:pt>
                <c:pt idx="22">
                  <c:v>6.72</c:v>
                </c:pt>
                <c:pt idx="23">
                  <c:v>5.05</c:v>
                </c:pt>
                <c:pt idx="24">
                  <c:v>6.09</c:v>
                </c:pt>
                <c:pt idx="25">
                  <c:v>6.17</c:v>
                </c:pt>
                <c:pt idx="26">
                  <c:v>4.42</c:v>
                </c:pt>
                <c:pt idx="27">
                  <c:v>3.57</c:v>
                </c:pt>
                <c:pt idx="28">
                  <c:v>5.8</c:v>
                </c:pt>
                <c:pt idx="29">
                  <c:v>8.5500000000000007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6894608"/>
        <c:axId val="316890296"/>
      </c:scatterChart>
      <c:valAx>
        <c:axId val="3168946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16890296"/>
        <c:crosses val="autoZero"/>
        <c:crossBetween val="midCat"/>
      </c:valAx>
      <c:valAx>
        <c:axId val="316890296"/>
        <c:scaling>
          <c:orientation val="minMax"/>
          <c:max val="12"/>
          <c:min val="-2"/>
        </c:scaling>
        <c:delete val="1"/>
        <c:axPos val="l"/>
        <c:numFmt formatCode="General" sourceLinked="0"/>
        <c:majorTickMark val="none"/>
        <c:minorTickMark val="none"/>
        <c:tickLblPos val="nextTo"/>
        <c:crossAx val="31689460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1"/>
  <c:style val="2"/>
  <c:chart>
    <c:title>
      <c:tx>
        <c:rich>
          <a:bodyPr/>
          <a:lstStyle/>
          <a:p>
            <a:pPr>
              <a:defRPr sz="1100" b="0" i="0" u="none" strike="noStrike">
                <a:solidFill>
                  <a:srgbClr val="0B3C5D"/>
                </a:solidFill>
                <a:latin typeface="Arial"/>
              </a:defRPr>
            </a:pPr>
            <a:r>
              <a:rPr lang="en-US" sz="1100" b="0" i="0" u="none" strike="noStrike">
                <a:solidFill>
                  <a:srgbClr val="0B3C5D"/>
                </a:solidFill>
                <a:latin typeface="Arial"/>
              </a:rPr>
              <a:t>Negative (r ≈ −0.9)</a:t>
            </a:r>
          </a:p>
        </c:rich>
      </c:tx>
      <c:layout/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</c:v>
                </c:pt>
              </c:strCache>
            </c:strRef>
          </c:tx>
          <c:spPr>
            <a:ln>
              <a:noFill/>
            </a:ln>
            <a:effectLst/>
          </c:spPr>
          <c:marker>
            <c:symbol val="circle"/>
            <c:size val="5"/>
            <c:spPr>
              <a:solidFill>
                <a:srgbClr val="2E86C1"/>
              </a:solidFill>
              <a:ln w="9525" cap="flat">
                <a:solidFill>
                  <a:srgbClr val="2E86C1"/>
                </a:solidFill>
                <a:prstDash val="solid"/>
                <a:round/>
              </a:ln>
              <a:effectLst/>
            </c:spPr>
          </c:marker>
          <c:xVal>
            <c:numRef>
              <c:f>Sheet1!$A$2:$A$31</c:f>
              <c:numCache>
                <c:formatCode>General</c:formatCode>
                <c:ptCount val="30"/>
                <c:pt idx="0">
                  <c:v>1.65</c:v>
                </c:pt>
                <c:pt idx="1">
                  <c:v>0.08</c:v>
                </c:pt>
                <c:pt idx="2">
                  <c:v>1.69</c:v>
                </c:pt>
                <c:pt idx="3">
                  <c:v>2.74</c:v>
                </c:pt>
                <c:pt idx="4">
                  <c:v>9.1199999999999992</c:v>
                </c:pt>
                <c:pt idx="5">
                  <c:v>5.26</c:v>
                </c:pt>
                <c:pt idx="6">
                  <c:v>9.64</c:v>
                </c:pt>
                <c:pt idx="7">
                  <c:v>7.03</c:v>
                </c:pt>
                <c:pt idx="8">
                  <c:v>7.42</c:v>
                </c:pt>
                <c:pt idx="9">
                  <c:v>1.51</c:v>
                </c:pt>
                <c:pt idx="10">
                  <c:v>2.98</c:v>
                </c:pt>
                <c:pt idx="11">
                  <c:v>7.34</c:v>
                </c:pt>
                <c:pt idx="12">
                  <c:v>7.53</c:v>
                </c:pt>
                <c:pt idx="13">
                  <c:v>6.12</c:v>
                </c:pt>
                <c:pt idx="14">
                  <c:v>4.18</c:v>
                </c:pt>
                <c:pt idx="15">
                  <c:v>6.87</c:v>
                </c:pt>
                <c:pt idx="16">
                  <c:v>5.63</c:v>
                </c:pt>
                <c:pt idx="17">
                  <c:v>7.11</c:v>
                </c:pt>
                <c:pt idx="18">
                  <c:v>8.67</c:v>
                </c:pt>
                <c:pt idx="19">
                  <c:v>0.67</c:v>
                </c:pt>
                <c:pt idx="20">
                  <c:v>5.29</c:v>
                </c:pt>
                <c:pt idx="21">
                  <c:v>2.13</c:v>
                </c:pt>
                <c:pt idx="22">
                  <c:v>0.41</c:v>
                </c:pt>
                <c:pt idx="23">
                  <c:v>7.89</c:v>
                </c:pt>
                <c:pt idx="24">
                  <c:v>6.39</c:v>
                </c:pt>
                <c:pt idx="25">
                  <c:v>4.0199999999999996</c:v>
                </c:pt>
                <c:pt idx="26">
                  <c:v>4.08</c:v>
                </c:pt>
                <c:pt idx="27">
                  <c:v>0.63</c:v>
                </c:pt>
                <c:pt idx="28">
                  <c:v>0.65</c:v>
                </c:pt>
                <c:pt idx="29">
                  <c:v>3.03</c:v>
                </c:pt>
              </c:numCache>
            </c:numRef>
          </c:xVal>
          <c:yVal>
            <c:numRef>
              <c:f>Sheet1!$B$2:$B$31</c:f>
              <c:numCache>
                <c:formatCode>General</c:formatCode>
                <c:ptCount val="30"/>
                <c:pt idx="0">
                  <c:v>9.75</c:v>
                </c:pt>
                <c:pt idx="1">
                  <c:v>10.81</c:v>
                </c:pt>
                <c:pt idx="2">
                  <c:v>7.69</c:v>
                </c:pt>
                <c:pt idx="3">
                  <c:v>8.6199999999999992</c:v>
                </c:pt>
                <c:pt idx="4">
                  <c:v>1.1499999999999999</c:v>
                </c:pt>
                <c:pt idx="5">
                  <c:v>6.46</c:v>
                </c:pt>
                <c:pt idx="6">
                  <c:v>0.16</c:v>
                </c:pt>
                <c:pt idx="7">
                  <c:v>3.31</c:v>
                </c:pt>
                <c:pt idx="8">
                  <c:v>3.53</c:v>
                </c:pt>
                <c:pt idx="9">
                  <c:v>8.2100000000000009</c:v>
                </c:pt>
                <c:pt idx="10">
                  <c:v>7.52</c:v>
                </c:pt>
                <c:pt idx="11">
                  <c:v>1.53</c:v>
                </c:pt>
                <c:pt idx="12">
                  <c:v>1.8</c:v>
                </c:pt>
                <c:pt idx="13">
                  <c:v>4.0199999999999996</c:v>
                </c:pt>
                <c:pt idx="14">
                  <c:v>7.89</c:v>
                </c:pt>
                <c:pt idx="15">
                  <c:v>2.36</c:v>
                </c:pt>
                <c:pt idx="16">
                  <c:v>4.2300000000000004</c:v>
                </c:pt>
                <c:pt idx="17">
                  <c:v>2.04</c:v>
                </c:pt>
                <c:pt idx="18">
                  <c:v>1.33</c:v>
                </c:pt>
                <c:pt idx="19">
                  <c:v>9.59</c:v>
                </c:pt>
                <c:pt idx="20">
                  <c:v>3.83</c:v>
                </c:pt>
                <c:pt idx="21">
                  <c:v>7.74</c:v>
                </c:pt>
                <c:pt idx="22">
                  <c:v>7.94</c:v>
                </c:pt>
                <c:pt idx="23">
                  <c:v>2.27</c:v>
                </c:pt>
                <c:pt idx="24">
                  <c:v>4.22</c:v>
                </c:pt>
                <c:pt idx="25">
                  <c:v>6.71</c:v>
                </c:pt>
                <c:pt idx="26">
                  <c:v>5.21</c:v>
                </c:pt>
                <c:pt idx="27">
                  <c:v>8.61</c:v>
                </c:pt>
                <c:pt idx="28">
                  <c:v>10.119999999999999</c:v>
                </c:pt>
                <c:pt idx="29">
                  <c:v>6.48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6893824"/>
        <c:axId val="316887944"/>
      </c:scatterChart>
      <c:valAx>
        <c:axId val="31689382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16887944"/>
        <c:crosses val="autoZero"/>
        <c:crossBetween val="midCat"/>
      </c:valAx>
      <c:valAx>
        <c:axId val="316887944"/>
        <c:scaling>
          <c:orientation val="minMax"/>
          <c:max val="12"/>
          <c:min val="-2"/>
        </c:scaling>
        <c:delete val="1"/>
        <c:axPos val="l"/>
        <c:numFmt formatCode="General" sourceLinked="0"/>
        <c:majorTickMark val="none"/>
        <c:minorTickMark val="none"/>
        <c:tickLblPos val="nextTo"/>
        <c:crossAx val="31689382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54159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 participants. Today's session covers four core stages of quantitative data analysis: diagnostic tests, correlation, regression and hypothesis testing.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four sections follow the natural order of analysis: we first check assumptions, then explore relationships, then model effects, and finally make decisions on hypotheses.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Emphasise that analysis is sequential. Data entry and cleaning come first; today we focus on what happens after the dataset is clean.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table is the summary reference for the section. Thresholds vary slightly across textbooks; students should cite the source of the threshold they use (e.g. Hair et al. for VIF).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large samples (n &gt; 200) small deviations become significant; in that case rely more on skewness/kurtosis and visual plots. The Central Limit Theorem also helps with large samples.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left chart shows residuals scattered evenly (homoscedastic). The right chart shows a funnel: spread grows with fitted values (heteroscedastic).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Durbin-Watson ranges from 0 to 4. Values near 0 suggest positive autocorrelation and values near 4 negative autocorrelation. For cross-sectional survey data autocorrelation is less of a concern but is often still reported.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 ranges from −1 to +1. The sign gives direction, the size gives strength. The p-value tells us whether the relationship is likely to exist in the population.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Kendall's tau is another non-parametric option, useful for small samples with many tied ranks. When reporting, give r, direction, strength and p-value.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Regression moves beyond association to estimating the size of an effect. It still does not prove causation on its own; design and theory support causal claims.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Figures here are illustrative only. Walk through the three tables in typical SPSS output: Model Summary (R, R², Adj R²), ANOVA (F and p), and Coefficients (β, t, p).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type of DV and the data structure determine the model. Cross-sectional survey data with a continuous DV → OLS. Secondary financial data across firms and years → panel regression.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Hypotheses are usually stated in null form in Kenyan university theses. The decision is always about H0: we either reject it or fail to reject it — we never 'prove' H1.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Stress that a smaller α (0.01) lowers Type I risk but raises Type II risk. Larger samples reduce Type II errors.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Recap the sequence: diagnostics → correlation → regression → hypothesis testing. Open the floor for questions, then move to a hands-on exercise.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4E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-822960" y="3931920"/>
            <a:ext cx="2011680" cy="2011680"/>
          </a:xfrm>
          <a:prstGeom prst="ellipse">
            <a:avLst/>
          </a:prstGeom>
          <a:solidFill>
            <a:srgbClr val="FFFFFF">
              <a:alpha val="7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720840" y="1783080"/>
            <a:ext cx="219456" cy="548640"/>
          </a:xfrm>
          <a:prstGeom prst="roundRect">
            <a:avLst>
              <a:gd name="adj" fmla="val 208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050024" y="1417320"/>
            <a:ext cx="219456" cy="914400"/>
          </a:xfrm>
          <a:prstGeom prst="roundRect">
            <a:avLst>
              <a:gd name="adj" fmla="val 208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79208" y="1600200"/>
            <a:ext cx="219456" cy="731520"/>
          </a:xfrm>
          <a:prstGeom prst="roundRect">
            <a:avLst>
              <a:gd name="adj" fmla="val 208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708392" y="1051560"/>
            <a:ext cx="219456" cy="1280160"/>
          </a:xfrm>
          <a:prstGeom prst="roundRect">
            <a:avLst>
              <a:gd name="adj" fmla="val 208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037576" y="1234440"/>
            <a:ext cx="219456" cy="1097280"/>
          </a:xfrm>
          <a:prstGeom prst="roundRect">
            <a:avLst>
              <a:gd name="adj" fmla="val 208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366760" y="685800"/>
            <a:ext cx="219456" cy="1645920"/>
          </a:xfrm>
          <a:prstGeom prst="roundRect">
            <a:avLst>
              <a:gd name="adj" fmla="val 20833"/>
            </a:avLst>
          </a:prstGeom>
          <a:solidFill>
            <a:srgbClr val="0B3C5D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2296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2E86C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 SESSION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1188720"/>
            <a:ext cx="5943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Data Entry &amp; Analysis: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1965960"/>
            <a:ext cx="5760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2E86C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Diagnostic Tests, Correlation, Regression &amp; Hypothesis Testing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288036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A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Applying statistical methods in research — what, when and why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548640" y="3749040"/>
            <a:ext cx="3017520" cy="54864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3877056"/>
            <a:ext cx="292608" cy="292608"/>
          </a:xfrm>
          <a:prstGeom prst="rect">
            <a:avLst/>
          </a:prstGeom>
        </p:spPr>
      </p:pic>
      <p:sp>
        <p:nvSpPr>
          <p:cNvPr id="17" name="Text 14"/>
          <p:cNvSpPr txBox="1"/>
          <p:nvPr/>
        </p:nvSpPr>
        <p:spPr>
          <a:xfrm>
            <a:off x="1143000" y="374904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26th September, 2026</a:t>
            </a:r>
            <a:endParaRPr lang="en-US" sz="1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AF5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28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2E86C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OUTLINE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75488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We Will Cover Today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4A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1325880"/>
            <a:ext cx="3931920" cy="150876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CFE8F7"/>
            </a:solidFill>
            <a:prstDash val="solid"/>
          </a:ln>
          <a:effectLst>
            <a:outerShdw blurRad="76200" dist="25400" dir="5400000" algn="bl" rotWithShape="0">
              <a:srgbClr val="7FA7C4">
                <a:alpha val="2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685800" y="1600200"/>
            <a:ext cx="640080" cy="640080"/>
          </a:xfrm>
          <a:prstGeom prst="ellipse">
            <a:avLst/>
          </a:prstGeom>
          <a:solidFill>
            <a:srgbClr val="2E86C1"/>
          </a:solidFill>
          <a:ln w="12700">
            <a:solidFill>
              <a:srgbClr val="2E86C1"/>
            </a:solidFill>
            <a:prstDash val="solid"/>
          </a:ln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20" y="1760220"/>
            <a:ext cx="320040" cy="32004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508760" y="155448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 Diagnostic Tests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1508760" y="1984248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4A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Checking assumptions: normality, multicollinearity, homoscedasticity, linearity, autocorrelation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663440" y="1325880"/>
            <a:ext cx="3931920" cy="150876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CFE8F7"/>
            </a:solidFill>
            <a:prstDash val="solid"/>
          </a:ln>
          <a:effectLst>
            <a:outerShdw blurRad="76200" dist="25400" dir="5400000" algn="bl" rotWithShape="0">
              <a:srgbClr val="7FA7C4">
                <a:alpha val="25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892040" y="1600200"/>
            <a:ext cx="640080" cy="640080"/>
          </a:xfrm>
          <a:prstGeom prst="ellipse">
            <a:avLst/>
          </a:prstGeom>
          <a:solidFill>
            <a:srgbClr val="2E86C1"/>
          </a:solidFill>
          <a:ln w="12700">
            <a:solidFill>
              <a:srgbClr val="2E86C1"/>
            </a:solidFill>
            <a:prstDash val="solid"/>
          </a:ln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2060" y="1760220"/>
            <a:ext cx="320040" cy="32004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715000" y="155448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 Correlation Analysis</a:t>
            </a:r>
            <a:endParaRPr lang="en-US" sz="1700" dirty="0"/>
          </a:p>
        </p:txBody>
      </p:sp>
      <p:sp>
        <p:nvSpPr>
          <p:cNvPr id="14" name="Text 10"/>
          <p:cNvSpPr txBox="1"/>
          <p:nvPr/>
        </p:nvSpPr>
        <p:spPr>
          <a:xfrm>
            <a:off x="5715000" y="1984248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4A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Strength, direction and significance of relationships — Pearson &amp; Spearman</a:t>
            </a:r>
            <a:endParaRPr lang="en-US" sz="1200" dirty="0"/>
          </a:p>
        </p:txBody>
      </p:sp>
      <p:sp>
        <p:nvSpPr>
          <p:cNvPr id="15" name="Shape 11"/>
          <p:cNvSpPr/>
          <p:nvPr/>
        </p:nvSpPr>
        <p:spPr>
          <a:xfrm>
            <a:off x="457200" y="3063240"/>
            <a:ext cx="3931920" cy="150876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CFE8F7"/>
            </a:solidFill>
            <a:prstDash val="solid"/>
          </a:ln>
          <a:effectLst>
            <a:outerShdw blurRad="76200" dist="25400" dir="5400000" algn="bl" rotWithShape="0">
              <a:srgbClr val="7FA7C4">
                <a:alpha val="25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685800" y="3337560"/>
            <a:ext cx="640080" cy="640080"/>
          </a:xfrm>
          <a:prstGeom prst="ellipse">
            <a:avLst/>
          </a:prstGeom>
          <a:solidFill>
            <a:srgbClr val="2E86C1"/>
          </a:solidFill>
          <a:ln w="12700">
            <a:solidFill>
              <a:srgbClr val="2E86C1"/>
            </a:solidFill>
            <a:prstDash val="solid"/>
          </a:ln>
        </p:spPr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820" y="3497580"/>
            <a:ext cx="320040" cy="320040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1508760" y="32918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3. Regression Analysis</a:t>
            </a:r>
            <a:endParaRPr lang="en-US" sz="1700" dirty="0"/>
          </a:p>
        </p:txBody>
      </p:sp>
      <p:sp>
        <p:nvSpPr>
          <p:cNvPr id="19" name="Text 14"/>
          <p:cNvSpPr txBox="1"/>
          <p:nvPr/>
        </p:nvSpPr>
        <p:spPr>
          <a:xfrm>
            <a:off x="1508760" y="3721608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4A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Estimating the effect of independent variables on a dependent variable</a:t>
            </a:r>
            <a:endParaRPr lang="en-US" sz="1200" dirty="0"/>
          </a:p>
        </p:txBody>
      </p:sp>
      <p:sp>
        <p:nvSpPr>
          <p:cNvPr id="20" name="Shape 15"/>
          <p:cNvSpPr/>
          <p:nvPr/>
        </p:nvSpPr>
        <p:spPr>
          <a:xfrm>
            <a:off x="4663440" y="3063240"/>
            <a:ext cx="3931920" cy="150876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CFE8F7"/>
            </a:solidFill>
            <a:prstDash val="solid"/>
          </a:ln>
          <a:effectLst>
            <a:outerShdw blurRad="76200" dist="25400" dir="5400000" algn="bl" rotWithShape="0">
              <a:srgbClr val="7FA7C4">
                <a:alpha val="25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4892040" y="3337560"/>
            <a:ext cx="640080" cy="640080"/>
          </a:xfrm>
          <a:prstGeom prst="ellipse">
            <a:avLst/>
          </a:prstGeom>
          <a:solidFill>
            <a:srgbClr val="2E86C1"/>
          </a:solidFill>
          <a:ln w="12700">
            <a:solidFill>
              <a:srgbClr val="2E86C1"/>
            </a:solidFill>
            <a:prstDash val="solid"/>
          </a:ln>
        </p:spPr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52060" y="3497580"/>
            <a:ext cx="320040" cy="320040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5715000" y="32918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4. Hypothesis Testing</a:t>
            </a:r>
            <a:endParaRPr lang="en-US" sz="1700" dirty="0"/>
          </a:p>
        </p:txBody>
      </p:sp>
      <p:sp>
        <p:nvSpPr>
          <p:cNvPr id="24" name="Text 18"/>
          <p:cNvSpPr txBox="1"/>
          <p:nvPr/>
        </p:nvSpPr>
        <p:spPr>
          <a:xfrm>
            <a:off x="5715000" y="3721608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4A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Using p-values, significance levels and decision rules to accept or reject hypotheses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AF5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28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2E86C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PICTURE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75488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These Methods Fit in the Analysis Process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4A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1554480"/>
            <a:ext cx="1261872" cy="2103120"/>
          </a:xfrm>
          <a:prstGeom prst="roundRect">
            <a:avLst>
              <a:gd name="adj" fmla="val 8696"/>
            </a:avLst>
          </a:prstGeom>
          <a:solidFill>
            <a:srgbClr val="F4FAFE"/>
          </a:solidFill>
          <a:ln w="12700">
            <a:solidFill>
              <a:srgbClr val="CFE8F7"/>
            </a:solidFill>
            <a:prstDash val="solid"/>
          </a:ln>
          <a:effectLst>
            <a:outerShdw blurRad="76200" dist="25400" dir="5400000" algn="bl" rotWithShape="0">
              <a:srgbClr val="7FA7C4">
                <a:alpha val="2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790956" y="1737360"/>
            <a:ext cx="594360" cy="594360"/>
          </a:xfrm>
          <a:prstGeom prst="ellipse">
            <a:avLst/>
          </a:prstGeom>
          <a:solidFill>
            <a:srgbClr val="7FC4EA"/>
          </a:solidFill>
          <a:ln w="12700">
            <a:solidFill>
              <a:srgbClr val="7FC4EA"/>
            </a:solidFill>
            <a:prstDash val="solid"/>
          </a:ln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546" y="1885950"/>
            <a:ext cx="297180" cy="29718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502920" y="2423160"/>
            <a:ext cx="11704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Data Entry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2788920"/>
            <a:ext cx="10789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4A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 &amp; enter data (SPSS, Stata, Excel, R)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 rot="5400000">
            <a:off x="1737360" y="2487168"/>
            <a:ext cx="128016" cy="146304"/>
          </a:xfrm>
          <a:prstGeom prst="triangle">
            <a:avLst/>
          </a:prstGeom>
          <a:solidFill>
            <a:srgbClr val="2E86C1"/>
          </a:solidFill>
          <a:ln w="12700">
            <a:solidFill>
              <a:srgbClr val="2E86C1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883664" y="1554480"/>
            <a:ext cx="1261872" cy="2103120"/>
          </a:xfrm>
          <a:prstGeom prst="roundRect">
            <a:avLst>
              <a:gd name="adj" fmla="val 8696"/>
            </a:avLst>
          </a:prstGeom>
          <a:solidFill>
            <a:srgbClr val="F4FAFE"/>
          </a:solidFill>
          <a:ln w="12700">
            <a:solidFill>
              <a:srgbClr val="CFE8F7"/>
            </a:solidFill>
            <a:prstDash val="solid"/>
          </a:ln>
          <a:effectLst>
            <a:outerShdw blurRad="76200" dist="25400" dir="5400000" algn="bl" rotWithShape="0">
              <a:srgbClr val="7FA7C4">
                <a:alpha val="25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2217420" y="1737360"/>
            <a:ext cx="594360" cy="594360"/>
          </a:xfrm>
          <a:prstGeom prst="ellipse">
            <a:avLst/>
          </a:prstGeom>
          <a:solidFill>
            <a:srgbClr val="7FC4EA"/>
          </a:solidFill>
          <a:ln w="12700">
            <a:solidFill>
              <a:srgbClr val="7FC4EA"/>
            </a:solidFill>
            <a:prstDash val="solid"/>
          </a:ln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6010" y="1885950"/>
            <a:ext cx="297180" cy="29718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1929384" y="2423160"/>
            <a:ext cx="11704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Data Cleaning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1975104" y="2788920"/>
            <a:ext cx="10789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4A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 values, outliers, errors</a:t>
            </a:r>
            <a:endParaRPr lang="en-US" sz="1100" dirty="0"/>
          </a:p>
        </p:txBody>
      </p:sp>
      <p:sp>
        <p:nvSpPr>
          <p:cNvPr id="16" name="Shape 12"/>
          <p:cNvSpPr/>
          <p:nvPr/>
        </p:nvSpPr>
        <p:spPr>
          <a:xfrm rot="5400000">
            <a:off x="3163824" y="2487168"/>
            <a:ext cx="128016" cy="146304"/>
          </a:xfrm>
          <a:prstGeom prst="triangle">
            <a:avLst/>
          </a:prstGeom>
          <a:solidFill>
            <a:srgbClr val="2E86C1"/>
          </a:solidFill>
          <a:ln w="12700">
            <a:solidFill>
              <a:srgbClr val="2E86C1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3310128" y="1554480"/>
            <a:ext cx="1261872" cy="210312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CFE8F7"/>
            </a:solidFill>
            <a:prstDash val="solid"/>
          </a:ln>
          <a:effectLst>
            <a:outerShdw blurRad="76200" dist="25400" dir="5400000" algn="bl" rotWithShape="0">
              <a:srgbClr val="7FA7C4">
                <a:alpha val="25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3643884" y="1737360"/>
            <a:ext cx="594360" cy="594360"/>
          </a:xfrm>
          <a:prstGeom prst="ellipse">
            <a:avLst/>
          </a:prstGeom>
          <a:solidFill>
            <a:srgbClr val="2E86C1"/>
          </a:solidFill>
          <a:ln w="12700">
            <a:solidFill>
              <a:srgbClr val="2E86C1"/>
            </a:solidFill>
            <a:prstDash val="solid"/>
          </a:ln>
        </p:spPr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2474" y="1885950"/>
            <a:ext cx="297180" cy="297180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3355848" y="2423160"/>
            <a:ext cx="11704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Diagnostics</a:t>
            </a:r>
            <a:endParaRPr lang="en-US" sz="1300" dirty="0"/>
          </a:p>
        </p:txBody>
      </p:sp>
      <p:sp>
        <p:nvSpPr>
          <p:cNvPr id="21" name="Text 16"/>
          <p:cNvSpPr txBox="1"/>
          <p:nvPr/>
        </p:nvSpPr>
        <p:spPr>
          <a:xfrm>
            <a:off x="3401568" y="2788920"/>
            <a:ext cx="10789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4A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 assumptions met?</a:t>
            </a:r>
            <a:endParaRPr lang="en-US" sz="1100" dirty="0"/>
          </a:p>
        </p:txBody>
      </p:sp>
      <p:sp>
        <p:nvSpPr>
          <p:cNvPr id="22" name="Shape 17"/>
          <p:cNvSpPr/>
          <p:nvPr/>
        </p:nvSpPr>
        <p:spPr>
          <a:xfrm rot="5400000">
            <a:off x="4590288" y="2487168"/>
            <a:ext cx="128016" cy="146304"/>
          </a:xfrm>
          <a:prstGeom prst="triangle">
            <a:avLst/>
          </a:prstGeom>
          <a:solidFill>
            <a:srgbClr val="2E86C1"/>
          </a:solidFill>
          <a:ln w="12700">
            <a:solidFill>
              <a:srgbClr val="2E86C1"/>
            </a:solidFill>
            <a:prstDash val="solid"/>
          </a:ln>
        </p:spPr>
      </p:sp>
      <p:sp>
        <p:nvSpPr>
          <p:cNvPr id="23" name="Shape 18"/>
          <p:cNvSpPr/>
          <p:nvPr/>
        </p:nvSpPr>
        <p:spPr>
          <a:xfrm>
            <a:off x="4736592" y="1554480"/>
            <a:ext cx="1261872" cy="210312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CFE8F7"/>
            </a:solidFill>
            <a:prstDash val="solid"/>
          </a:ln>
          <a:effectLst>
            <a:outerShdw blurRad="76200" dist="25400" dir="5400000" algn="bl" rotWithShape="0">
              <a:srgbClr val="7FA7C4">
                <a:alpha val="25000"/>
              </a:srgbClr>
            </a:outerShdw>
          </a:effectLst>
        </p:spPr>
      </p:sp>
      <p:sp>
        <p:nvSpPr>
          <p:cNvPr id="24" name="Shape 19"/>
          <p:cNvSpPr/>
          <p:nvPr/>
        </p:nvSpPr>
        <p:spPr>
          <a:xfrm>
            <a:off x="5070348" y="1737360"/>
            <a:ext cx="594360" cy="594360"/>
          </a:xfrm>
          <a:prstGeom prst="ellipse">
            <a:avLst/>
          </a:prstGeom>
          <a:solidFill>
            <a:srgbClr val="2E86C1"/>
          </a:solidFill>
          <a:ln w="12700">
            <a:solidFill>
              <a:srgbClr val="2E86C1"/>
            </a:solidFill>
            <a:prstDash val="solid"/>
          </a:ln>
        </p:spPr>
      </p:sp>
      <p:pic>
        <p:nvPicPr>
          <p:cNvPr id="2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8938" y="1885950"/>
            <a:ext cx="297180" cy="297180"/>
          </a:xfrm>
          <a:prstGeom prst="rect">
            <a:avLst/>
          </a:prstGeom>
        </p:spPr>
      </p:pic>
      <p:sp>
        <p:nvSpPr>
          <p:cNvPr id="26" name="Text 20"/>
          <p:cNvSpPr txBox="1"/>
          <p:nvPr/>
        </p:nvSpPr>
        <p:spPr>
          <a:xfrm>
            <a:off x="4782312" y="2423160"/>
            <a:ext cx="11704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Correlation</a:t>
            </a:r>
            <a:endParaRPr lang="en-US" sz="1300" dirty="0"/>
          </a:p>
        </p:txBody>
      </p:sp>
      <p:sp>
        <p:nvSpPr>
          <p:cNvPr id="27" name="Text 21"/>
          <p:cNvSpPr txBox="1"/>
          <p:nvPr/>
        </p:nvSpPr>
        <p:spPr>
          <a:xfrm>
            <a:off x="4828032" y="2788920"/>
            <a:ext cx="10789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4A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 variables related?</a:t>
            </a:r>
            <a:endParaRPr lang="en-US" sz="1100" dirty="0"/>
          </a:p>
        </p:txBody>
      </p:sp>
      <p:sp>
        <p:nvSpPr>
          <p:cNvPr id="28" name="Shape 22"/>
          <p:cNvSpPr/>
          <p:nvPr/>
        </p:nvSpPr>
        <p:spPr>
          <a:xfrm rot="5400000">
            <a:off x="6016752" y="2487168"/>
            <a:ext cx="128016" cy="146304"/>
          </a:xfrm>
          <a:prstGeom prst="triangle">
            <a:avLst/>
          </a:prstGeom>
          <a:solidFill>
            <a:srgbClr val="2E86C1"/>
          </a:solidFill>
          <a:ln w="12700">
            <a:solidFill>
              <a:srgbClr val="2E86C1"/>
            </a:solidFill>
            <a:prstDash val="solid"/>
          </a:ln>
        </p:spPr>
      </p:sp>
      <p:sp>
        <p:nvSpPr>
          <p:cNvPr id="29" name="Shape 23"/>
          <p:cNvSpPr/>
          <p:nvPr/>
        </p:nvSpPr>
        <p:spPr>
          <a:xfrm>
            <a:off x="6163056" y="1554480"/>
            <a:ext cx="1261872" cy="210312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CFE8F7"/>
            </a:solidFill>
            <a:prstDash val="solid"/>
          </a:ln>
          <a:effectLst>
            <a:outerShdw blurRad="76200" dist="25400" dir="5400000" algn="bl" rotWithShape="0">
              <a:srgbClr val="7FA7C4">
                <a:alpha val="25000"/>
              </a:srgbClr>
            </a:outerShdw>
          </a:effectLst>
        </p:spPr>
      </p:sp>
      <p:sp>
        <p:nvSpPr>
          <p:cNvPr id="30" name="Shape 24"/>
          <p:cNvSpPr/>
          <p:nvPr/>
        </p:nvSpPr>
        <p:spPr>
          <a:xfrm>
            <a:off x="6496812" y="1737360"/>
            <a:ext cx="594360" cy="594360"/>
          </a:xfrm>
          <a:prstGeom prst="ellipse">
            <a:avLst/>
          </a:prstGeom>
          <a:solidFill>
            <a:srgbClr val="2E86C1"/>
          </a:solidFill>
          <a:ln w="12700">
            <a:solidFill>
              <a:srgbClr val="2E86C1"/>
            </a:solidFill>
            <a:prstDash val="solid"/>
          </a:ln>
        </p:spPr>
      </p:sp>
      <p:pic>
        <p:nvPicPr>
          <p:cNvPr id="3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5402" y="1885950"/>
            <a:ext cx="297180" cy="297180"/>
          </a:xfrm>
          <a:prstGeom prst="rect">
            <a:avLst/>
          </a:prstGeom>
        </p:spPr>
      </p:pic>
      <p:sp>
        <p:nvSpPr>
          <p:cNvPr id="32" name="Text 25"/>
          <p:cNvSpPr txBox="1"/>
          <p:nvPr/>
        </p:nvSpPr>
        <p:spPr>
          <a:xfrm>
            <a:off x="6208776" y="2423160"/>
            <a:ext cx="11704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Regression</a:t>
            </a:r>
            <a:endParaRPr lang="en-US" sz="1300" dirty="0"/>
          </a:p>
        </p:txBody>
      </p:sp>
      <p:sp>
        <p:nvSpPr>
          <p:cNvPr id="33" name="Text 26"/>
          <p:cNvSpPr txBox="1"/>
          <p:nvPr/>
        </p:nvSpPr>
        <p:spPr>
          <a:xfrm>
            <a:off x="6254496" y="2788920"/>
            <a:ext cx="10789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4A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much effect?</a:t>
            </a:r>
            <a:endParaRPr lang="en-US" sz="1100" dirty="0"/>
          </a:p>
        </p:txBody>
      </p:sp>
      <p:sp>
        <p:nvSpPr>
          <p:cNvPr id="34" name="Shape 27"/>
          <p:cNvSpPr/>
          <p:nvPr/>
        </p:nvSpPr>
        <p:spPr>
          <a:xfrm rot="5400000">
            <a:off x="7443216" y="2487168"/>
            <a:ext cx="128016" cy="146304"/>
          </a:xfrm>
          <a:prstGeom prst="triangle">
            <a:avLst/>
          </a:prstGeom>
          <a:solidFill>
            <a:srgbClr val="2E86C1"/>
          </a:solidFill>
          <a:ln w="12700">
            <a:solidFill>
              <a:srgbClr val="2E86C1"/>
            </a:solidFill>
            <a:prstDash val="solid"/>
          </a:ln>
        </p:spPr>
      </p:sp>
      <p:sp>
        <p:nvSpPr>
          <p:cNvPr id="35" name="Shape 28"/>
          <p:cNvSpPr/>
          <p:nvPr/>
        </p:nvSpPr>
        <p:spPr>
          <a:xfrm>
            <a:off x="7589520" y="1554480"/>
            <a:ext cx="1261872" cy="210312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CFE8F7"/>
            </a:solidFill>
            <a:prstDash val="solid"/>
          </a:ln>
          <a:effectLst>
            <a:outerShdw blurRad="76200" dist="25400" dir="5400000" algn="bl" rotWithShape="0">
              <a:srgbClr val="7FA7C4">
                <a:alpha val="25000"/>
              </a:srgbClr>
            </a:outerShdw>
          </a:effectLst>
        </p:spPr>
      </p:sp>
      <p:sp>
        <p:nvSpPr>
          <p:cNvPr id="36" name="Shape 29"/>
          <p:cNvSpPr/>
          <p:nvPr/>
        </p:nvSpPr>
        <p:spPr>
          <a:xfrm>
            <a:off x="7923276" y="1737360"/>
            <a:ext cx="594360" cy="594360"/>
          </a:xfrm>
          <a:prstGeom prst="ellipse">
            <a:avLst/>
          </a:prstGeom>
          <a:solidFill>
            <a:srgbClr val="2E86C1"/>
          </a:solidFill>
          <a:ln w="12700">
            <a:solidFill>
              <a:srgbClr val="2E86C1"/>
            </a:solidFill>
            <a:prstDash val="solid"/>
          </a:ln>
        </p:spPr>
      </p:sp>
      <p:pic>
        <p:nvPicPr>
          <p:cNvPr id="3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71866" y="1885950"/>
            <a:ext cx="297180" cy="297180"/>
          </a:xfrm>
          <a:prstGeom prst="rect">
            <a:avLst/>
          </a:prstGeom>
        </p:spPr>
      </p:pic>
      <p:sp>
        <p:nvSpPr>
          <p:cNvPr id="38" name="Text 30"/>
          <p:cNvSpPr txBox="1"/>
          <p:nvPr/>
        </p:nvSpPr>
        <p:spPr>
          <a:xfrm>
            <a:off x="7635240" y="2423160"/>
            <a:ext cx="11704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Hypotheses</a:t>
            </a:r>
            <a:endParaRPr lang="en-US" sz="1300" dirty="0"/>
          </a:p>
        </p:txBody>
      </p:sp>
      <p:sp>
        <p:nvSpPr>
          <p:cNvPr id="39" name="Text 31"/>
          <p:cNvSpPr txBox="1"/>
          <p:nvPr/>
        </p:nvSpPr>
        <p:spPr>
          <a:xfrm>
            <a:off x="7680960" y="2788920"/>
            <a:ext cx="10789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4A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Reject or fail to reject H₀</a:t>
            </a:r>
            <a:endParaRPr lang="en-US" sz="1100" dirty="0"/>
          </a:p>
        </p:txBody>
      </p:sp>
      <p:pic>
        <p:nvPicPr>
          <p:cNvPr id="40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200" y="4023360"/>
            <a:ext cx="320040" cy="320040"/>
          </a:xfrm>
          <a:prstGeom prst="rect">
            <a:avLst/>
          </a:prstGeom>
        </p:spPr>
      </p:pic>
      <p:sp>
        <p:nvSpPr>
          <p:cNvPr id="41" name="Text 32"/>
          <p:cNvSpPr txBox="1"/>
          <p:nvPr/>
        </p:nvSpPr>
        <p:spPr>
          <a:xfrm>
            <a:off x="914400" y="3959352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Today's focus is the four highlighted stages. Skipping diagnostics can make every result that follows unreliable.</a:t>
            </a:r>
            <a:endParaRPr 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AF5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28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2E86C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1 · DIAGNOSTIC TESTS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75488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Diagnostic Tests: Checking the Assumptions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4A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09728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Why? Parametric tests (Pearson, OLS regression, t-tests) assume the data behave in certain ways. If assumptions fail, coefficients, standard errors and p-values may be biased or misleading.</a:t>
            </a:r>
            <a:endParaRPr lang="en-US" sz="13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132506"/>
              </p:ext>
            </p:extLst>
          </p:nvPr>
        </p:nvGraphicFramePr>
        <p:xfrm>
          <a:off x="457200" y="1828800"/>
          <a:ext cx="8229600" cy="2377440"/>
        </p:xfrm>
        <a:graphic>
          <a:graphicData uri="http://schemas.openxmlformats.org/drawingml/2006/table">
            <a:tbl>
              <a:tblPr/>
              <a:tblGrid>
                <a:gridCol w="1828800"/>
                <a:gridCol w="3200400"/>
                <a:gridCol w="3200400"/>
              </a:tblGrid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Assumption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86C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Common test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86C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Rule of thumb (assumption met if…)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86C1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0B3C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Normality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B3C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Shapiro-Wilk, Kolmogorov-Smirnov, skewness &amp; kurtosis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B3C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 &gt; 0.05; skewness within ±2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0B3C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Multicollinearity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A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B3C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Variance Inflation Factor (VIF), Tolerance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A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B3C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VIF &lt; 10 </a:t>
                      </a:r>
                      <a:r>
                        <a:rPr lang="en-US" sz="1200" dirty="0" smtClean="0">
                          <a:solidFill>
                            <a:srgbClr val="0B3C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; </a:t>
                      </a:r>
                      <a:r>
                        <a:rPr lang="en-US" sz="1200" dirty="0">
                          <a:solidFill>
                            <a:srgbClr val="0B3C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Tolerance &gt; </a:t>
                      </a:r>
                      <a:r>
                        <a:rPr lang="en-US" sz="1200" dirty="0" smtClean="0">
                          <a:solidFill>
                            <a:srgbClr val="0B3C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AFE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0B3C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Homoscedasticity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 err="1" smtClean="0">
                          <a:solidFill>
                            <a:srgbClr val="0B3C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Breusch</a:t>
                      </a:r>
                      <a:r>
                        <a:rPr lang="en-US" sz="1200" dirty="0" smtClean="0">
                          <a:solidFill>
                            <a:srgbClr val="0B3C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-Pagan, </a:t>
                      </a:r>
                      <a:r>
                        <a:rPr lang="en-US" sz="1200" dirty="0">
                          <a:solidFill>
                            <a:srgbClr val="0B3C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residual plot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B3C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 &gt; 0.05; no funnel shape in residuals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0B3C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Linearity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A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B3C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Scatter plot, ANOVA test for linearity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A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B3C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Deviation from linearity p &gt; 0.05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AFE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0B3C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Autocorrelation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 smtClean="0">
                          <a:solidFill>
                            <a:srgbClr val="0B3C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Durbin-Watson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B3C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Durbin-Watson between 1.5 and 2.5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AF5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28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2E86C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1 · DIAGNOSTIC TESTS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75488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Normality: Is the Data Normally Distributed?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4A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1188720"/>
            <a:ext cx="4023360" cy="3383280"/>
          </a:xfrm>
          <a:prstGeom prst="roundRect">
            <a:avLst>
              <a:gd name="adj" fmla="val 3243"/>
            </a:avLst>
          </a:prstGeom>
          <a:solidFill>
            <a:srgbClr val="FFFFFF"/>
          </a:solidFill>
          <a:ln w="12700">
            <a:solidFill>
              <a:srgbClr val="CFE8F7"/>
            </a:solidFill>
            <a:prstDash val="solid"/>
          </a:ln>
          <a:effectLst>
            <a:outerShdw blurRad="76200" dist="25400" dir="5400000" algn="bl" rotWithShape="0">
              <a:srgbClr val="7FA7C4">
                <a:alpha val="25000"/>
              </a:srgbClr>
            </a:outerShdw>
          </a:effectLst>
        </p:spPr>
      </p:sp>
      <p:graphicFrame>
        <p:nvGraphicFramePr>
          <p:cNvPr id="6" name="Chart 0"/>
          <p:cNvGraphicFramePr/>
          <p:nvPr/>
        </p:nvGraphicFramePr>
        <p:xfrm>
          <a:off x="548640" y="1280160"/>
          <a:ext cx="384048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4754880" y="1188720"/>
            <a:ext cx="39319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2E86C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</a:t>
            </a:r>
            <a:endParaRPr lang="en-US" sz="1500" dirty="0"/>
          </a:p>
          <a:p>
            <a:pPr marL="0" indent="0">
              <a:buNone/>
            </a:pPr>
            <a:r>
              <a:rPr lang="en-US" sz="12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Pearson correlation, OLS regression, t-tests and ANOVA assume normally distributed data (or residuals).</a:t>
            </a:r>
            <a:endParaRPr lang="en-US" sz="1500" dirty="0"/>
          </a:p>
          <a:p>
            <a:pPr marL="0" indent="0">
              <a:buNone/>
            </a:pPr>
            <a:r>
              <a:rPr lang="en-US" sz="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500" dirty="0"/>
          </a:p>
          <a:p>
            <a:pPr marL="0" indent="0">
              <a:buNone/>
            </a:pPr>
            <a:r>
              <a:rPr lang="en-US" sz="1500" b="1" dirty="0">
                <a:solidFill>
                  <a:srgbClr val="2E86C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test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Shapiro-Wilk (best for n &lt; 50) or Kolmogorov-Smirnov (larger samples)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Skewness &amp; kurtosis values; histogram and Q-Q plot</a:t>
            </a:r>
            <a:endParaRPr lang="en-US" sz="1500" dirty="0"/>
          </a:p>
          <a:p>
            <a:pPr marL="0" indent="0">
              <a:buNone/>
            </a:pPr>
            <a:r>
              <a:rPr lang="en-US" sz="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500" dirty="0"/>
          </a:p>
          <a:p>
            <a:pPr marL="0" indent="0">
              <a:buNone/>
            </a:pPr>
            <a:r>
              <a:rPr lang="en-US" sz="1500" b="1" dirty="0">
                <a:solidFill>
                  <a:srgbClr val="2E86C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&gt; 0.05 → data are normal; use parametric tests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≤ 0.05 → not normal; transform (log) or use non-parametric tests (e.g. Spearman)</a:t>
            </a:r>
            <a:endParaRPr lang="en-US" sz="1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AF5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28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2E86C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1 · DIAGNOSTIC TESTS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75488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Multicollinearity &amp; Homoscedasticity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4A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1188720"/>
            <a:ext cx="3977640" cy="3429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12700">
            <a:solidFill>
              <a:srgbClr val="CFE8F7"/>
            </a:solidFill>
            <a:prstDash val="solid"/>
          </a:ln>
          <a:effectLst>
            <a:outerShdw blurRad="76200" dist="25400" dir="5400000" algn="bl" rotWithShape="0">
              <a:srgbClr val="7FA7C4">
                <a:alpha val="2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640080" y="1325880"/>
            <a:ext cx="502920" cy="502920"/>
          </a:xfrm>
          <a:prstGeom prst="ellipse">
            <a:avLst/>
          </a:prstGeom>
          <a:solidFill>
            <a:srgbClr val="2E86C1"/>
          </a:solidFill>
          <a:ln w="12700">
            <a:solidFill>
              <a:srgbClr val="2E86C1"/>
            </a:solidFill>
            <a:prstDash val="solid"/>
          </a:ln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810" y="1451610"/>
            <a:ext cx="251460" cy="25146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280160" y="137160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Multicollinearity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685800" y="1965960"/>
            <a:ext cx="36118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200" b="1" dirty="0">
                <a:solidFill>
                  <a:srgbClr val="2E86C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What: </a:t>
            </a:r>
            <a:r>
              <a:rPr lang="en-US" sz="12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independent variables are highly correlated with each other.</a:t>
            </a:r>
            <a:endParaRPr lang="en-US" sz="12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200" b="1" dirty="0">
                <a:solidFill>
                  <a:srgbClr val="2E86C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check: </a:t>
            </a:r>
            <a:r>
              <a:rPr lang="en-US" sz="12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inflates standard errors, so a real effect may appear insignificant.</a:t>
            </a:r>
            <a:endParaRPr lang="en-US" sz="12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200" b="1" dirty="0">
                <a:solidFill>
                  <a:srgbClr val="2E86C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Test: </a:t>
            </a:r>
            <a:r>
              <a:rPr lang="en-US" sz="12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VIF and Tolerance (in regression output).</a:t>
            </a:r>
            <a:endParaRPr lang="en-US" sz="12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200" b="1" dirty="0">
                <a:solidFill>
                  <a:srgbClr val="2E86C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Decision: </a:t>
            </a:r>
            <a:r>
              <a:rPr lang="en-US" sz="12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VIF &lt; 10 and Tolerance &gt; </a:t>
            </a:r>
            <a:r>
              <a:rPr lang="en-US" sz="1200" dirty="0" smtClean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0.2 </a:t>
            </a:r>
            <a:r>
              <a:rPr lang="en-US" sz="12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no serious problem.</a:t>
            </a:r>
            <a:endParaRPr lang="en-US" sz="12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200" b="1" dirty="0">
                <a:solidFill>
                  <a:srgbClr val="2E86C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Remedy: </a:t>
            </a:r>
            <a:r>
              <a:rPr lang="en-US" sz="12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drop or combine overlapping variables.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709160" y="1188720"/>
            <a:ext cx="3977640" cy="3429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12700">
            <a:solidFill>
              <a:srgbClr val="CFE8F7"/>
            </a:solidFill>
            <a:prstDash val="solid"/>
          </a:ln>
          <a:effectLst>
            <a:outerShdw blurRad="76200" dist="25400" dir="5400000" algn="bl" rotWithShape="0">
              <a:srgbClr val="7FA7C4">
                <a:alpha val="25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892040" y="1325880"/>
            <a:ext cx="502920" cy="502920"/>
          </a:xfrm>
          <a:prstGeom prst="ellipse">
            <a:avLst/>
          </a:prstGeom>
          <a:solidFill>
            <a:srgbClr val="2E86C1"/>
          </a:solidFill>
          <a:ln w="12700">
            <a:solidFill>
              <a:srgbClr val="2E86C1"/>
            </a:solidFill>
            <a:prstDash val="solid"/>
          </a:ln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7770" y="1451610"/>
            <a:ext cx="251460" cy="25146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532120" y="137160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Homoscedasticity</a:t>
            </a:r>
            <a:endParaRPr lang="en-US" sz="1700" dirty="0"/>
          </a:p>
        </p:txBody>
      </p:sp>
      <p:sp>
        <p:nvSpPr>
          <p:cNvPr id="14" name="Text 10"/>
          <p:cNvSpPr txBox="1"/>
          <p:nvPr/>
        </p:nvSpPr>
        <p:spPr>
          <a:xfrm>
            <a:off x="4937760" y="1874520"/>
            <a:ext cx="3611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Residuals should have equal spread across fitted values. Test: </a:t>
            </a:r>
            <a:r>
              <a:rPr lang="en-US" sz="1200" dirty="0" err="1" smtClean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Breusch</a:t>
            </a:r>
            <a:r>
              <a:rPr lang="en-US" sz="1200" dirty="0" smtClean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-Pagan, p </a:t>
            </a:r>
            <a:r>
              <a:rPr lang="en-US" sz="12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&gt; 0.05 → assumption met. If violated, use robust standard errors.</a:t>
            </a:r>
            <a:endParaRPr lang="en-US" sz="1200" dirty="0"/>
          </a:p>
        </p:txBody>
      </p:sp>
      <p:graphicFrame>
        <p:nvGraphicFramePr>
          <p:cNvPr id="15" name="Chart 0"/>
          <p:cNvGraphicFramePr/>
          <p:nvPr/>
        </p:nvGraphicFramePr>
        <p:xfrm>
          <a:off x="4800600" y="2788920"/>
          <a:ext cx="1828800" cy="1737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6" name="Chart 1"/>
          <p:cNvGraphicFramePr/>
          <p:nvPr/>
        </p:nvGraphicFramePr>
        <p:xfrm>
          <a:off x="6720840" y="2788920"/>
          <a:ext cx="1828800" cy="1737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AF5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28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2E86C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1 · DIAGNOSTIC TESTS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75488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Linearity &amp; Autocorrelation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4A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1188720"/>
            <a:ext cx="3977640" cy="3429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12700">
            <a:solidFill>
              <a:srgbClr val="CFE8F7"/>
            </a:solidFill>
            <a:prstDash val="solid"/>
          </a:ln>
          <a:effectLst>
            <a:outerShdw blurRad="76200" dist="25400" dir="5400000" algn="bl" rotWithShape="0">
              <a:srgbClr val="7FA7C4">
                <a:alpha val="2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640080" y="1325880"/>
            <a:ext cx="502920" cy="502920"/>
          </a:xfrm>
          <a:prstGeom prst="ellipse">
            <a:avLst/>
          </a:prstGeom>
          <a:solidFill>
            <a:srgbClr val="2E86C1"/>
          </a:solidFill>
          <a:ln w="12700">
            <a:solidFill>
              <a:srgbClr val="2E86C1"/>
            </a:solidFill>
            <a:prstDash val="solid"/>
          </a:ln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810" y="1451610"/>
            <a:ext cx="251460" cy="25146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280160" y="137160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Linearity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685800" y="1920240"/>
            <a:ext cx="35661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rgbClr val="4A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relationship between each IV and the DV should be a straight line.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2606040"/>
            <a:ext cx="35661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Why: linear regression and Pearson r only capture straight-line relationships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Test: scatter plots; ANOVA test for linearity (deviation from linearity p &gt; 0.05)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violated: transform variables or add a squared term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4709160" y="1188720"/>
            <a:ext cx="3977640" cy="3429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12700">
            <a:solidFill>
              <a:srgbClr val="CFE8F7"/>
            </a:solidFill>
            <a:prstDash val="solid"/>
          </a:ln>
          <a:effectLst>
            <a:outerShdw blurRad="76200" dist="25400" dir="5400000" algn="bl" rotWithShape="0">
              <a:srgbClr val="7FA7C4">
                <a:alpha val="25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892040" y="1325880"/>
            <a:ext cx="502920" cy="502920"/>
          </a:xfrm>
          <a:prstGeom prst="ellipse">
            <a:avLst/>
          </a:prstGeom>
          <a:solidFill>
            <a:srgbClr val="2E86C1"/>
          </a:solidFill>
          <a:ln w="12700">
            <a:solidFill>
              <a:srgbClr val="2E86C1"/>
            </a:solidFill>
            <a:prstDash val="solid"/>
          </a:ln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7770" y="1451610"/>
            <a:ext cx="251460" cy="25146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5532120" y="137160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Autocorrelation</a:t>
            </a:r>
            <a:endParaRPr lang="en-US" sz="1700" dirty="0"/>
          </a:p>
        </p:txBody>
      </p:sp>
      <p:sp>
        <p:nvSpPr>
          <p:cNvPr id="15" name="Text 11"/>
          <p:cNvSpPr txBox="1"/>
          <p:nvPr/>
        </p:nvSpPr>
        <p:spPr>
          <a:xfrm>
            <a:off x="4937760" y="1920240"/>
            <a:ext cx="35661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rgbClr val="4A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Error terms should be independent of one another — mostly a concern in time-series and panel data.</a:t>
            </a:r>
            <a:endParaRPr lang="en-US" sz="1200" dirty="0"/>
          </a:p>
        </p:txBody>
      </p:sp>
      <p:sp>
        <p:nvSpPr>
          <p:cNvPr id="16" name="Text 12"/>
          <p:cNvSpPr txBox="1"/>
          <p:nvPr/>
        </p:nvSpPr>
        <p:spPr>
          <a:xfrm>
            <a:off x="4937760" y="2606040"/>
            <a:ext cx="35661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Why: correlated errors understate standard errors and overstate significance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Test: Durbin-Watson (≈ 2 = no autocorrelation; accept 1.5–2.5); Breusch-Godfrey for panel data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violated: add lagged </a:t>
            </a:r>
            <a:r>
              <a:rPr lang="en-US" sz="1300" dirty="0" smtClean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variables</a:t>
            </a:r>
            <a:endParaRPr 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AF5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28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2E86C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2 · CORRELATION ANALYSIS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75488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Correlation: Strength, Direction &amp; Significance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4A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1188720"/>
            <a:ext cx="2606040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CFE8F7"/>
            </a:solidFill>
            <a:prstDash val="solid"/>
          </a:ln>
          <a:effectLst>
            <a:outerShdw blurRad="76200" dist="25400" dir="5400000" algn="bl" rotWithShape="0">
              <a:srgbClr val="7FA7C4">
                <a:alpha val="25000"/>
              </a:srgbClr>
            </a:outerShdw>
          </a:effectLst>
        </p:spPr>
      </p:sp>
      <p:graphicFrame>
        <p:nvGraphicFramePr>
          <p:cNvPr id="6" name="Chart 0"/>
          <p:cNvGraphicFramePr/>
          <p:nvPr/>
        </p:nvGraphicFramePr>
        <p:xfrm>
          <a:off x="548640" y="1234440"/>
          <a:ext cx="2423160" cy="2011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Shape 4"/>
          <p:cNvSpPr/>
          <p:nvPr/>
        </p:nvSpPr>
        <p:spPr>
          <a:xfrm>
            <a:off x="3246120" y="1188720"/>
            <a:ext cx="2606040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CFE8F7"/>
            </a:solidFill>
            <a:prstDash val="solid"/>
          </a:ln>
          <a:effectLst>
            <a:outerShdw blurRad="76200" dist="25400" dir="5400000" algn="bl" rotWithShape="0">
              <a:srgbClr val="7FA7C4">
                <a:alpha val="25000"/>
              </a:srgbClr>
            </a:outerShdw>
          </a:effectLst>
        </p:spPr>
      </p:sp>
      <p:graphicFrame>
        <p:nvGraphicFramePr>
          <p:cNvPr id="8" name="Chart 1"/>
          <p:cNvGraphicFramePr/>
          <p:nvPr/>
        </p:nvGraphicFramePr>
        <p:xfrm>
          <a:off x="3337560" y="1234440"/>
          <a:ext cx="2423160" cy="2011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Shape 5"/>
          <p:cNvSpPr/>
          <p:nvPr/>
        </p:nvSpPr>
        <p:spPr>
          <a:xfrm>
            <a:off x="6035040" y="1188720"/>
            <a:ext cx="2606040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CFE8F7"/>
            </a:solidFill>
            <a:prstDash val="solid"/>
          </a:ln>
          <a:effectLst>
            <a:outerShdw blurRad="76200" dist="25400" dir="5400000" algn="bl" rotWithShape="0">
              <a:srgbClr val="7FA7C4">
                <a:alpha val="25000"/>
              </a:srgbClr>
            </a:outerShdw>
          </a:effectLst>
        </p:spPr>
      </p:sp>
      <p:graphicFrame>
        <p:nvGraphicFramePr>
          <p:cNvPr id="10" name="Chart 2"/>
          <p:cNvGraphicFramePr/>
          <p:nvPr/>
        </p:nvGraphicFramePr>
        <p:xfrm>
          <a:off x="6126480" y="1234440"/>
          <a:ext cx="2423160" cy="2011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Text 6"/>
          <p:cNvSpPr txBox="1"/>
          <p:nvPr/>
        </p:nvSpPr>
        <p:spPr>
          <a:xfrm>
            <a:off x="457200" y="34747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Interpreting r (Cohen, 1988)</a:t>
            </a:r>
            <a:endParaRPr lang="en-US" sz="1400" dirty="0"/>
          </a:p>
        </p:txBody>
      </p:sp>
      <p:sp>
        <p:nvSpPr>
          <p:cNvPr id="12" name="Shape 7"/>
          <p:cNvSpPr/>
          <p:nvPr/>
        </p:nvSpPr>
        <p:spPr>
          <a:xfrm>
            <a:off x="457200" y="3840480"/>
            <a:ext cx="1508760" cy="685800"/>
          </a:xfrm>
          <a:prstGeom prst="roundRect">
            <a:avLst>
              <a:gd name="adj" fmla="val 10667"/>
            </a:avLst>
          </a:prstGeom>
          <a:solidFill>
            <a:srgbClr val="D6EEF8"/>
          </a:solidFill>
          <a:ln w="12700">
            <a:solidFill>
              <a:srgbClr val="D6EEF8"/>
            </a:solidFill>
            <a:prstDash val="solid"/>
          </a:ln>
        </p:spPr>
      </p:sp>
      <p:sp>
        <p:nvSpPr>
          <p:cNvPr id="13" name="Text 8"/>
          <p:cNvSpPr txBox="1"/>
          <p:nvPr/>
        </p:nvSpPr>
        <p:spPr>
          <a:xfrm>
            <a:off x="457200" y="3840480"/>
            <a:ext cx="1508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Weak</a:t>
            </a:r>
            <a:endParaRPr lang="en-US" sz="13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|r| 0.10 – 0.29</a:t>
            </a:r>
            <a:endParaRPr lang="en-US" sz="1300" dirty="0"/>
          </a:p>
        </p:txBody>
      </p:sp>
      <p:sp>
        <p:nvSpPr>
          <p:cNvPr id="14" name="Shape 9"/>
          <p:cNvSpPr/>
          <p:nvPr/>
        </p:nvSpPr>
        <p:spPr>
          <a:xfrm>
            <a:off x="2057400" y="3840480"/>
            <a:ext cx="1508760" cy="685800"/>
          </a:xfrm>
          <a:prstGeom prst="roundRect">
            <a:avLst>
              <a:gd name="adj" fmla="val 10667"/>
            </a:avLst>
          </a:prstGeom>
          <a:solidFill>
            <a:srgbClr val="7FC4EA"/>
          </a:solidFill>
          <a:ln w="12700">
            <a:solidFill>
              <a:srgbClr val="7FC4EA"/>
            </a:solidFill>
            <a:prstDash val="solid"/>
          </a:ln>
        </p:spPr>
      </p:sp>
      <p:sp>
        <p:nvSpPr>
          <p:cNvPr id="15" name="Text 10"/>
          <p:cNvSpPr txBox="1"/>
          <p:nvPr/>
        </p:nvSpPr>
        <p:spPr>
          <a:xfrm>
            <a:off x="2057400" y="3840480"/>
            <a:ext cx="1508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Moderate</a:t>
            </a:r>
            <a:endParaRPr lang="en-US" sz="13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|r| 0.30 – 0.49</a:t>
            </a:r>
            <a:endParaRPr lang="en-US" sz="1300" dirty="0"/>
          </a:p>
        </p:txBody>
      </p:sp>
      <p:sp>
        <p:nvSpPr>
          <p:cNvPr id="16" name="Shape 11"/>
          <p:cNvSpPr/>
          <p:nvPr/>
        </p:nvSpPr>
        <p:spPr>
          <a:xfrm>
            <a:off x="3657600" y="3840480"/>
            <a:ext cx="1508760" cy="685800"/>
          </a:xfrm>
          <a:prstGeom prst="roundRect">
            <a:avLst>
              <a:gd name="adj" fmla="val 10667"/>
            </a:avLst>
          </a:prstGeom>
          <a:solidFill>
            <a:srgbClr val="2E86C1"/>
          </a:solidFill>
          <a:ln w="12700">
            <a:solidFill>
              <a:srgbClr val="2E86C1"/>
            </a:solidFill>
            <a:prstDash val="solid"/>
          </a:ln>
        </p:spPr>
      </p:sp>
      <p:sp>
        <p:nvSpPr>
          <p:cNvPr id="17" name="Text 12"/>
          <p:cNvSpPr txBox="1"/>
          <p:nvPr/>
        </p:nvSpPr>
        <p:spPr>
          <a:xfrm>
            <a:off x="3657600" y="3840480"/>
            <a:ext cx="1508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</a:t>
            </a:r>
            <a:endParaRPr lang="en-US" sz="13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|r| 0.50 – 1.00</a:t>
            </a:r>
            <a:endParaRPr lang="en-US" sz="1300" dirty="0"/>
          </a:p>
        </p:txBody>
      </p:sp>
      <p:sp>
        <p:nvSpPr>
          <p:cNvPr id="18" name="Text 13"/>
          <p:cNvSpPr txBox="1"/>
          <p:nvPr/>
        </p:nvSpPr>
        <p:spPr>
          <a:xfrm>
            <a:off x="5394960" y="3474720"/>
            <a:ext cx="3291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2E86C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use it: </a:t>
            </a:r>
            <a:r>
              <a:rPr lang="en-US" sz="12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first look at whether variables move together before modelling. Significance: p ≤ 0.05. Remember — correlation is not causation.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AF5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28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2E86C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2 · CORRELATION ANALYSIS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75488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Choosing the Right Correlation Technique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4A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1188720"/>
            <a:ext cx="2697480" cy="3383280"/>
          </a:xfrm>
          <a:prstGeom prst="roundRect">
            <a:avLst>
              <a:gd name="adj" fmla="val 4068"/>
            </a:avLst>
          </a:prstGeom>
          <a:solidFill>
            <a:srgbClr val="FFFFFF"/>
          </a:solidFill>
          <a:ln w="12700">
            <a:solidFill>
              <a:srgbClr val="CFE8F7"/>
            </a:solidFill>
            <a:prstDash val="solid"/>
          </a:ln>
          <a:effectLst>
            <a:outerShdw blurRad="76200" dist="25400" dir="5400000" algn="bl" rotWithShape="0">
              <a:srgbClr val="7FA7C4">
                <a:alpha val="2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640080" y="1325880"/>
            <a:ext cx="2331720" cy="685800"/>
          </a:xfrm>
          <a:prstGeom prst="roundRect">
            <a:avLst>
              <a:gd name="adj" fmla="val 10667"/>
            </a:avLst>
          </a:prstGeom>
          <a:solidFill>
            <a:srgbClr val="2E86C1"/>
          </a:solidFill>
          <a:ln w="12700">
            <a:solidFill>
              <a:srgbClr val="2E86C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0080" y="1325880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Pearson (r)</a:t>
            </a:r>
            <a:endParaRPr lang="en-US" sz="1700" dirty="0"/>
          </a:p>
          <a:p>
            <a:pPr marL="0" indent="0" algn="ctr">
              <a:buNone/>
            </a:pPr>
            <a:r>
              <a:rPr lang="en-US" sz="11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Parametric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214884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E86C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when: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2468880"/>
            <a:ext cx="23317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 (interval/ratio) data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normally distributed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Linear relationship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i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firm size vs. ROA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337560" y="1188720"/>
            <a:ext cx="2697480" cy="3383280"/>
          </a:xfrm>
          <a:prstGeom prst="roundRect">
            <a:avLst>
              <a:gd name="adj" fmla="val 4068"/>
            </a:avLst>
          </a:prstGeom>
          <a:solidFill>
            <a:srgbClr val="FFFFFF"/>
          </a:solidFill>
          <a:ln w="12700">
            <a:solidFill>
              <a:srgbClr val="CFE8F7"/>
            </a:solidFill>
            <a:prstDash val="solid"/>
          </a:ln>
          <a:effectLst>
            <a:outerShdw blurRad="76200" dist="25400" dir="5400000" algn="bl" rotWithShape="0">
              <a:srgbClr val="7FA7C4">
                <a:alpha val="25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3520440" y="1325880"/>
            <a:ext cx="2331720" cy="685800"/>
          </a:xfrm>
          <a:prstGeom prst="roundRect">
            <a:avLst>
              <a:gd name="adj" fmla="val 10667"/>
            </a:avLst>
          </a:prstGeom>
          <a:solidFill>
            <a:srgbClr val="7FC4EA"/>
          </a:solidFill>
          <a:ln w="12700">
            <a:solidFill>
              <a:srgbClr val="7FC4E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520440" y="1325880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Spearman (ρ)</a:t>
            </a:r>
            <a:endParaRPr lang="en-US" sz="1700" dirty="0"/>
          </a:p>
          <a:p>
            <a:pPr marL="0" indent="0" algn="ctr">
              <a:buNone/>
            </a:pPr>
            <a:r>
              <a:rPr lang="en-US" sz="1100" i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Non-parametric</a:t>
            </a:r>
            <a:endParaRPr lang="en-US" sz="1700" dirty="0"/>
          </a:p>
        </p:txBody>
      </p:sp>
      <p:sp>
        <p:nvSpPr>
          <p:cNvPr id="13" name="Text 11"/>
          <p:cNvSpPr txBox="1"/>
          <p:nvPr/>
        </p:nvSpPr>
        <p:spPr>
          <a:xfrm>
            <a:off x="3566160" y="214884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E86C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when: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3566160" y="2468880"/>
            <a:ext cx="23317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Ordinal or ranked data (e.g. Likert scales)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not normal or has outliers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Monotonic relationship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i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staff ranking vs. satisfaction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263640" y="1188720"/>
            <a:ext cx="2423160" cy="3383280"/>
          </a:xfrm>
          <a:prstGeom prst="roundRect">
            <a:avLst>
              <a:gd name="adj" fmla="val 4528"/>
            </a:avLst>
          </a:prstGeom>
          <a:solidFill>
            <a:srgbClr val="FFFFFF"/>
          </a:solidFill>
          <a:ln w="12700">
            <a:solidFill>
              <a:srgbClr val="CFE8F7"/>
            </a:solidFill>
            <a:prstDash val="solid"/>
          </a:ln>
          <a:effectLst>
            <a:outerShdw blurRad="76200" dist="25400" dir="5400000" algn="bl" rotWithShape="0">
              <a:srgbClr val="7FA7C4">
                <a:alpha val="25000"/>
              </a:srgbClr>
            </a:outerShdw>
          </a:effectLst>
        </p:spPr>
      </p:sp>
      <p:sp>
        <p:nvSpPr>
          <p:cNvPr id="16" name="Text 14"/>
          <p:cNvSpPr txBox="1"/>
          <p:nvPr/>
        </p:nvSpPr>
        <p:spPr>
          <a:xfrm>
            <a:off x="6400800" y="1298448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Reading the output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6400800" y="1600200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4A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Illustrative example</a:t>
            </a:r>
            <a:endParaRPr lang="en-US" sz="10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0" y="1920240"/>
          <a:ext cx="2148840" cy="640080"/>
        </p:xfrm>
        <a:graphic>
          <a:graphicData uri="http://schemas.openxmlformats.org/drawingml/2006/table">
            <a:tbl>
              <a:tblPr/>
              <a:tblGrid>
                <a:gridCol w="1005840"/>
                <a:gridCol w="1143000"/>
              </a:tblGrid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86C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Performance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86C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0B3C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Strategic planning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B3C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 = 0.612**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0B3C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 = 0.000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9" name="Text 16"/>
          <p:cNvSpPr txBox="1"/>
          <p:nvPr/>
        </p:nvSpPr>
        <p:spPr>
          <a:xfrm>
            <a:off x="6400800" y="3063240"/>
            <a:ext cx="2148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strong, positive and significant relationship (** p &lt; 0.01). As planning improves, performance tends to rise.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AF5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28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2E86C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3 · REGRESSION ANALYSIS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75488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Regression Analysis: Estimating Influence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4A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1188720"/>
            <a:ext cx="8229600" cy="86868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19050">
            <a:solidFill>
              <a:srgbClr val="7FC4E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457200" y="1188720"/>
            <a:ext cx="8229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 = β₀ + β₁X₁ + β₂X₂ + … + βₙXₙ + ε</a:t>
            </a:r>
            <a:endParaRPr lang="en-US" sz="2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4A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 = dependent variable · β₀ = constant · β = effect of each X · ε = error term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457200" y="2286000"/>
            <a:ext cx="3977640" cy="233172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CFE8F7"/>
            </a:solidFill>
            <a:prstDash val="solid"/>
          </a:ln>
          <a:effectLst>
            <a:outerShdw blurRad="76200" dist="25400" dir="5400000" algn="bl" rotWithShape="0">
              <a:srgbClr val="7FA7C4">
                <a:alpha val="25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640080" y="2423160"/>
            <a:ext cx="502920" cy="502920"/>
          </a:xfrm>
          <a:prstGeom prst="ellipse">
            <a:avLst/>
          </a:prstGeom>
          <a:solidFill>
            <a:srgbClr val="2E86C1"/>
          </a:solidFill>
          <a:ln w="12700">
            <a:solidFill>
              <a:srgbClr val="2E86C1"/>
            </a:solidFill>
            <a:prstDash val="solid"/>
          </a:ln>
        </p:spPr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810" y="2548890"/>
            <a:ext cx="251460" cy="25146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280160" y="246888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use regression?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685800" y="3017520"/>
            <a:ext cx="356616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Measures how much Y changes when X changes by one unit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Controls for several predictors at once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Answers 'effect' objectives and tests hypotheses directly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4709160" y="2286000"/>
            <a:ext cx="3977640" cy="233172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CFE8F7"/>
            </a:solidFill>
            <a:prstDash val="solid"/>
          </a:ln>
          <a:effectLst>
            <a:outerShdw blurRad="76200" dist="25400" dir="5400000" algn="bl" rotWithShape="0">
              <a:srgbClr val="7FA7C4">
                <a:alpha val="25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4892040" y="2423160"/>
            <a:ext cx="502920" cy="502920"/>
          </a:xfrm>
          <a:prstGeom prst="ellipse">
            <a:avLst/>
          </a:prstGeom>
          <a:solidFill>
            <a:srgbClr val="2E86C1"/>
          </a:solidFill>
          <a:ln w="12700">
            <a:solidFill>
              <a:srgbClr val="2E86C1"/>
            </a:solidFill>
            <a:prstDash val="solid"/>
          </a:ln>
        </p:spPr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7770" y="2548890"/>
            <a:ext cx="251460" cy="25146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5532120" y="246888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Simple vs. multiple</a:t>
            </a:r>
            <a:endParaRPr lang="en-US" sz="1600" dirty="0"/>
          </a:p>
        </p:txBody>
      </p:sp>
      <p:sp>
        <p:nvSpPr>
          <p:cNvPr id="16" name="Text 12"/>
          <p:cNvSpPr txBox="1"/>
          <p:nvPr/>
        </p:nvSpPr>
        <p:spPr>
          <a:xfrm>
            <a:off x="4937760" y="3017520"/>
            <a:ext cx="356616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Simple: one IV → one DV (e.g. training → productivity)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Multiple: several IVs → one DV (e.g. training, pay, leadership → productivity)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thesis objectives use multiple regression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AF5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28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2E86C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3 · REGRESSION ANALYSIS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75488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Interpreting Regression Output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4A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1188720"/>
            <a:ext cx="3017520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2700">
            <a:solidFill>
              <a:srgbClr val="CFE8F7"/>
            </a:solidFill>
            <a:prstDash val="solid"/>
          </a:ln>
          <a:effectLst>
            <a:outerShdw blurRad="76200" dist="25400" dir="5400000" algn="bl" rotWithShape="0">
              <a:srgbClr val="7FA7C4">
                <a:alpha val="25000"/>
              </a:srgbClr>
            </a:outerShdw>
          </a:effectLst>
        </p:spPr>
      </p:sp>
      <p:sp>
        <p:nvSpPr>
          <p:cNvPr id="6" name="Text 4"/>
          <p:cNvSpPr txBox="1"/>
          <p:nvPr/>
        </p:nvSpPr>
        <p:spPr>
          <a:xfrm>
            <a:off x="594360" y="1261872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E86C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0.486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94360" y="1719072"/>
            <a:ext cx="2788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R²: </a:t>
            </a:r>
            <a:r>
              <a:rPr lang="en-US" sz="11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explains 48.6% of variation in Y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2331720"/>
            <a:ext cx="3017520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2700">
            <a:solidFill>
              <a:srgbClr val="CFE8F7"/>
            </a:solidFill>
            <a:prstDash val="solid"/>
          </a:ln>
          <a:effectLst>
            <a:outerShdw blurRad="76200" dist="25400" dir="5400000" algn="bl" rotWithShape="0">
              <a:srgbClr val="7FA7C4">
                <a:alpha val="25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594360" y="2404872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E86C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0.475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594360" y="2862072"/>
            <a:ext cx="2788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Adj. R²: </a:t>
            </a:r>
            <a:r>
              <a:rPr lang="en-US" sz="11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R² adjusted for number of predictors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457200" y="3474720"/>
            <a:ext cx="3017520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2700">
            <a:solidFill>
              <a:srgbClr val="CFE8F7"/>
            </a:solidFill>
            <a:prstDash val="solid"/>
          </a:ln>
          <a:effectLst>
            <a:outerShdw blurRad="76200" dist="25400" dir="5400000" algn="bl" rotWithShape="0">
              <a:srgbClr val="7FA7C4">
                <a:alpha val="25000"/>
              </a:srgbClr>
            </a:outerShdw>
          </a:effectLst>
        </p:spPr>
      </p:sp>
      <p:sp>
        <p:nvSpPr>
          <p:cNvPr id="12" name="Text 10"/>
          <p:cNvSpPr txBox="1"/>
          <p:nvPr/>
        </p:nvSpPr>
        <p:spPr>
          <a:xfrm>
            <a:off x="594360" y="3547872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E86C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42.18 (0.000)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594360" y="4005072"/>
            <a:ext cx="2788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(p): </a:t>
            </a:r>
            <a:r>
              <a:rPr lang="en-US" sz="11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is statistically significant (good fit)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3749040" y="118872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Coefficients (illustrative example)</a:t>
            </a:r>
            <a:endParaRPr lang="en-US" sz="14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749040" y="1554480"/>
          <a:ext cx="4937760" cy="1645920"/>
        </p:xfrm>
        <a:graphic>
          <a:graphicData uri="http://schemas.openxmlformats.org/drawingml/2006/table">
            <a:tbl>
              <a:tblPr/>
              <a:tblGrid>
                <a:gridCol w="1920240"/>
                <a:gridCol w="1005840"/>
                <a:gridCol w="914400"/>
                <a:gridCol w="1097280"/>
              </a:tblGrid>
              <a:tr h="3291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Variable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86C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β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86C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86C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p-value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86C1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0B3C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(Constant)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B3C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1.214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B3C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B3C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0B3C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Strategic planning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B3C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0.382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B3C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5.62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B3C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0B3C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Innovation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B3C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0.215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B3C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3.08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B3C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0B3C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Firm size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B3C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B3C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B3C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0.386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6" name="Shape 13"/>
          <p:cNvSpPr/>
          <p:nvPr/>
        </p:nvSpPr>
        <p:spPr>
          <a:xfrm>
            <a:off x="3749040" y="3429000"/>
            <a:ext cx="4937760" cy="1188720"/>
          </a:xfrm>
          <a:prstGeom prst="roundRect">
            <a:avLst>
              <a:gd name="adj" fmla="val 9231"/>
            </a:avLst>
          </a:prstGeom>
          <a:solidFill>
            <a:srgbClr val="F4FAFE"/>
          </a:solidFill>
          <a:ln w="12700">
            <a:solidFill>
              <a:srgbClr val="CFE8F7"/>
            </a:solidFill>
            <a:prstDash val="solid"/>
          </a:ln>
          <a:effectLst>
            <a:outerShdw blurRad="76200" dist="25400" dir="5400000" algn="bl" rotWithShape="0">
              <a:srgbClr val="7FA7C4">
                <a:alpha val="25000"/>
              </a:srgbClr>
            </a:outerShdw>
          </a:effectLst>
        </p:spPr>
      </p:sp>
      <p:sp>
        <p:nvSpPr>
          <p:cNvPr id="17" name="Text 14"/>
          <p:cNvSpPr txBox="1"/>
          <p:nvPr/>
        </p:nvSpPr>
        <p:spPr>
          <a:xfrm>
            <a:off x="3886200" y="3474720"/>
            <a:ext cx="4709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E86C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read it: </a:t>
            </a:r>
            <a:r>
              <a:rPr lang="en-US" sz="12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one-unit rise in strategic planning raises performance by 0.382 units (p &lt; 0.05, significant). Firm size is not significant (p = 0.386 &gt; 0.05).</a:t>
            </a:r>
            <a:endParaRPr lang="en-US" sz="1200" dirty="0"/>
          </a:p>
          <a:p>
            <a:pPr marL="0" indent="0">
              <a:buNone/>
            </a:pPr>
            <a:r>
              <a:rPr lang="en-US" sz="1200" b="1" i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Model: Y = 1.214 + 0.382X₁ + 0.215X₂ + 0.041X₃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AF5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28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2E86C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3 · REGRESSION ANALYSIS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75488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Types of Regression and When to Use Them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4A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1234440"/>
            <a:ext cx="2606040" cy="146304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CFE8F7"/>
            </a:solidFill>
            <a:prstDash val="solid"/>
          </a:ln>
          <a:effectLst>
            <a:outerShdw blurRad="76200" dist="25400" dir="5400000" algn="bl" rotWithShape="0">
              <a:srgbClr val="7FA7C4">
                <a:alpha val="2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640080" y="1417320"/>
            <a:ext cx="411480" cy="411480"/>
          </a:xfrm>
          <a:prstGeom prst="ellipse">
            <a:avLst/>
          </a:prstGeom>
          <a:solidFill>
            <a:srgbClr val="2E86C1"/>
          </a:solidFill>
          <a:ln w="12700">
            <a:solidFill>
              <a:srgbClr val="2E86C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0080" y="14173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170432" y="1417320"/>
            <a:ext cx="1783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Simple linear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196596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4A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continuous IV and a continuous DV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246120" y="1234440"/>
            <a:ext cx="2606040" cy="146304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CFE8F7"/>
            </a:solidFill>
            <a:prstDash val="solid"/>
          </a:ln>
          <a:effectLst>
            <a:outerShdw blurRad="76200" dist="25400" dir="5400000" algn="bl" rotWithShape="0">
              <a:srgbClr val="7FA7C4">
                <a:alpha val="25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3429000" y="1417320"/>
            <a:ext cx="411480" cy="411480"/>
          </a:xfrm>
          <a:prstGeom prst="ellipse">
            <a:avLst/>
          </a:prstGeom>
          <a:solidFill>
            <a:srgbClr val="2E86C1"/>
          </a:solidFill>
          <a:ln w="12700">
            <a:solidFill>
              <a:srgbClr val="2E86C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429000" y="14173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3959352" y="1417320"/>
            <a:ext cx="1783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Multiple linear (OLS)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3429000" y="196596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4A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Several IVs; the most common model in theses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035040" y="1234440"/>
            <a:ext cx="2606040" cy="146304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CFE8F7"/>
            </a:solidFill>
            <a:prstDash val="solid"/>
          </a:ln>
          <a:effectLst>
            <a:outerShdw blurRad="76200" dist="25400" dir="5400000" algn="bl" rotWithShape="0">
              <a:srgbClr val="7FA7C4">
                <a:alpha val="25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6217920" y="1417320"/>
            <a:ext cx="411480" cy="411480"/>
          </a:xfrm>
          <a:prstGeom prst="ellipse">
            <a:avLst/>
          </a:prstGeom>
          <a:solidFill>
            <a:srgbClr val="2E86C1"/>
          </a:solidFill>
          <a:ln w="12700">
            <a:solidFill>
              <a:srgbClr val="2E86C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217920" y="14173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6748272" y="1417320"/>
            <a:ext cx="1783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Hierarchical / moderated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6217920" y="196596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4A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Testing moderating or mediating variables in steps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57200" y="2926080"/>
            <a:ext cx="2606040" cy="146304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CFE8F7"/>
            </a:solidFill>
            <a:prstDash val="solid"/>
          </a:ln>
          <a:effectLst>
            <a:outerShdw blurRad="76200" dist="25400" dir="5400000" algn="bl" rotWithShape="0">
              <a:srgbClr val="7FA7C4">
                <a:alpha val="25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640080" y="3108960"/>
            <a:ext cx="411480" cy="411480"/>
          </a:xfrm>
          <a:prstGeom prst="ellipse">
            <a:avLst/>
          </a:prstGeom>
          <a:solidFill>
            <a:srgbClr val="7FC4EA"/>
          </a:solidFill>
          <a:ln w="12700">
            <a:solidFill>
              <a:srgbClr val="7FC4EA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40080" y="31089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1170432" y="3108960"/>
            <a:ext cx="1783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Binary logistic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640080" y="365760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4A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DV is Yes/No (e.g. loan default: 1 = yes, 0 = no)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3246120" y="2926080"/>
            <a:ext cx="2606040" cy="146304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CFE8F7"/>
            </a:solidFill>
            <a:prstDash val="solid"/>
          </a:ln>
          <a:effectLst>
            <a:outerShdw blurRad="76200" dist="25400" dir="5400000" algn="bl" rotWithShape="0">
              <a:srgbClr val="7FA7C4">
                <a:alpha val="25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3429000" y="3108960"/>
            <a:ext cx="411480" cy="411480"/>
          </a:xfrm>
          <a:prstGeom prst="ellipse">
            <a:avLst/>
          </a:prstGeom>
          <a:solidFill>
            <a:srgbClr val="7FC4EA"/>
          </a:solidFill>
          <a:ln w="12700">
            <a:solidFill>
              <a:srgbClr val="7FC4EA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3429000" y="31089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3959352" y="3108960"/>
            <a:ext cx="1783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Panel data (FE / RE)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3429000" y="365760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4A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Firms observed over years; Hausman test picks FE or RE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6035040" y="2926080"/>
            <a:ext cx="2606040" cy="146304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CFE8F7"/>
            </a:solidFill>
            <a:prstDash val="solid"/>
          </a:ln>
          <a:effectLst>
            <a:outerShdw blurRad="76200" dist="25400" dir="5400000" algn="bl" rotWithShape="0">
              <a:srgbClr val="7FA7C4">
                <a:alpha val="25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6217920" y="3108960"/>
            <a:ext cx="411480" cy="411480"/>
          </a:xfrm>
          <a:prstGeom prst="ellipse">
            <a:avLst/>
          </a:prstGeom>
          <a:solidFill>
            <a:srgbClr val="7FC4EA"/>
          </a:solidFill>
          <a:ln w="12700">
            <a:solidFill>
              <a:srgbClr val="7FC4EA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6217920" y="31089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400" dirty="0"/>
          </a:p>
        </p:txBody>
      </p:sp>
      <p:sp>
        <p:nvSpPr>
          <p:cNvPr id="33" name="Text 31"/>
          <p:cNvSpPr txBox="1"/>
          <p:nvPr/>
        </p:nvSpPr>
        <p:spPr>
          <a:xfrm>
            <a:off x="6748272" y="3108960"/>
            <a:ext cx="1783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Ordinal logistic</a:t>
            </a:r>
            <a:endParaRPr lang="en-US" sz="1400" dirty="0"/>
          </a:p>
        </p:txBody>
      </p:sp>
      <p:sp>
        <p:nvSpPr>
          <p:cNvPr id="34" name="Text 32"/>
          <p:cNvSpPr txBox="1"/>
          <p:nvPr/>
        </p:nvSpPr>
        <p:spPr>
          <a:xfrm>
            <a:off x="6217920" y="365760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4A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DV is ordered categories (low / medium / high)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AF5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28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2E86C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4 · HYPOTHESIS TESTING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75488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Hypothesis Testing: The Five Steps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4A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1234440"/>
            <a:ext cx="1554480" cy="201168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 w="12700">
            <a:solidFill>
              <a:srgbClr val="CFE8F7"/>
            </a:solidFill>
            <a:prstDash val="solid"/>
          </a:ln>
          <a:effectLst>
            <a:outerShdw blurRad="76200" dist="25400" dir="5400000" algn="bl" rotWithShape="0">
              <a:srgbClr val="7FA7C4">
                <a:alpha val="2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960120" y="1371600"/>
            <a:ext cx="548640" cy="548640"/>
          </a:xfrm>
          <a:prstGeom prst="ellipse">
            <a:avLst/>
          </a:prstGeom>
          <a:solidFill>
            <a:srgbClr val="2E86C1"/>
          </a:solidFill>
          <a:ln w="12700">
            <a:solidFill>
              <a:srgbClr val="2E86C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960120" y="1371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530352" y="2011680"/>
            <a:ext cx="14081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State hypotheses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2487168"/>
            <a:ext cx="13716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4A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H₀: no effect / no relationship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4A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H₁: there is an effect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2125980" y="1234440"/>
            <a:ext cx="1554480" cy="201168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 w="12700">
            <a:solidFill>
              <a:srgbClr val="CFE8F7"/>
            </a:solidFill>
            <a:prstDash val="solid"/>
          </a:ln>
          <a:effectLst>
            <a:outerShdw blurRad="76200" dist="25400" dir="5400000" algn="bl" rotWithShape="0">
              <a:srgbClr val="7FA7C4">
                <a:alpha val="25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2628900" y="1371600"/>
            <a:ext cx="548640" cy="548640"/>
          </a:xfrm>
          <a:prstGeom prst="ellipse">
            <a:avLst/>
          </a:prstGeom>
          <a:solidFill>
            <a:srgbClr val="2E86C1"/>
          </a:solidFill>
          <a:ln w="12700">
            <a:solidFill>
              <a:srgbClr val="2E86C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2628900" y="1371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2199132" y="2011680"/>
            <a:ext cx="14081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Set significance level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2217420" y="2487168"/>
            <a:ext cx="13716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4A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Usually α = 0.05 (95% confidence)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3794760" y="1234440"/>
            <a:ext cx="1554480" cy="201168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 w="12700">
            <a:solidFill>
              <a:srgbClr val="CFE8F7"/>
            </a:solidFill>
            <a:prstDash val="solid"/>
          </a:ln>
          <a:effectLst>
            <a:outerShdw blurRad="76200" dist="25400" dir="5400000" algn="bl" rotWithShape="0">
              <a:srgbClr val="7FA7C4">
                <a:alpha val="25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4297680" y="1371600"/>
            <a:ext cx="548640" cy="548640"/>
          </a:xfrm>
          <a:prstGeom prst="ellipse">
            <a:avLst/>
          </a:prstGeom>
          <a:solidFill>
            <a:srgbClr val="2E86C1"/>
          </a:solidFill>
          <a:ln w="12700">
            <a:solidFill>
              <a:srgbClr val="2E86C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297680" y="1371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3867912" y="2011680"/>
            <a:ext cx="14081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Choose the test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3886200" y="2487168"/>
            <a:ext cx="13716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4A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t-test, ANOVA, χ², correlation or regression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5463540" y="1234440"/>
            <a:ext cx="1554480" cy="201168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 w="12700">
            <a:solidFill>
              <a:srgbClr val="CFE8F7"/>
            </a:solidFill>
            <a:prstDash val="solid"/>
          </a:ln>
          <a:effectLst>
            <a:outerShdw blurRad="76200" dist="25400" dir="5400000" algn="bl" rotWithShape="0">
              <a:srgbClr val="7FA7C4">
                <a:alpha val="25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5966460" y="1371600"/>
            <a:ext cx="548640" cy="548640"/>
          </a:xfrm>
          <a:prstGeom prst="ellipse">
            <a:avLst/>
          </a:prstGeom>
          <a:solidFill>
            <a:srgbClr val="2E86C1"/>
          </a:solidFill>
          <a:ln w="12700">
            <a:solidFill>
              <a:srgbClr val="2E86C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5966460" y="1371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800" dirty="0"/>
          </a:p>
        </p:txBody>
      </p:sp>
      <p:sp>
        <p:nvSpPr>
          <p:cNvPr id="23" name="Text 21"/>
          <p:cNvSpPr txBox="1"/>
          <p:nvPr/>
        </p:nvSpPr>
        <p:spPr>
          <a:xfrm>
            <a:off x="5536692" y="2011680"/>
            <a:ext cx="14081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Compute p-value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5554980" y="2487168"/>
            <a:ext cx="13716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4A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the test in SPSS, Stata or R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7132320" y="1234440"/>
            <a:ext cx="1554480" cy="201168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 w="12700">
            <a:solidFill>
              <a:srgbClr val="CFE8F7"/>
            </a:solidFill>
            <a:prstDash val="solid"/>
          </a:ln>
          <a:effectLst>
            <a:outerShdw blurRad="76200" dist="25400" dir="5400000" algn="bl" rotWithShape="0">
              <a:srgbClr val="7FA7C4">
                <a:alpha val="25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7635240" y="1371600"/>
            <a:ext cx="548640" cy="548640"/>
          </a:xfrm>
          <a:prstGeom prst="ellipse">
            <a:avLst/>
          </a:prstGeom>
          <a:solidFill>
            <a:srgbClr val="2E86C1"/>
          </a:solidFill>
          <a:ln w="12700">
            <a:solidFill>
              <a:srgbClr val="2E86C1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635240" y="1371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800" dirty="0"/>
          </a:p>
        </p:txBody>
      </p:sp>
      <p:sp>
        <p:nvSpPr>
          <p:cNvPr id="28" name="Text 26"/>
          <p:cNvSpPr txBox="1"/>
          <p:nvPr/>
        </p:nvSpPr>
        <p:spPr>
          <a:xfrm>
            <a:off x="7205472" y="2011680"/>
            <a:ext cx="14081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Decide &amp; conclude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7223760" y="2487168"/>
            <a:ext cx="13716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4A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p with α and interpret in context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457200" y="3474720"/>
            <a:ext cx="8229600" cy="1143000"/>
          </a:xfrm>
          <a:prstGeom prst="roundRect">
            <a:avLst>
              <a:gd name="adj" fmla="val 9600"/>
            </a:avLst>
          </a:prstGeom>
          <a:solidFill>
            <a:srgbClr val="F4FAFE"/>
          </a:solidFill>
          <a:ln w="12700">
            <a:solidFill>
              <a:srgbClr val="CFE8F7"/>
            </a:solidFill>
            <a:prstDash val="solid"/>
          </a:ln>
          <a:effectLst>
            <a:outerShdw blurRad="76200" dist="25400" dir="5400000" algn="bl" rotWithShape="0">
              <a:srgbClr val="7FA7C4">
                <a:alpha val="25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640080" y="3721608"/>
            <a:ext cx="594360" cy="594360"/>
          </a:xfrm>
          <a:prstGeom prst="ellipse">
            <a:avLst/>
          </a:prstGeom>
          <a:solidFill>
            <a:srgbClr val="2E86C1"/>
          </a:solidFill>
          <a:ln w="12700">
            <a:solidFill>
              <a:srgbClr val="2E86C1"/>
            </a:solidFill>
            <a:prstDash val="solid"/>
          </a:ln>
        </p:spPr>
      </p:sp>
      <p:pic>
        <p:nvPicPr>
          <p:cNvPr id="3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670" y="3870198"/>
            <a:ext cx="297180" cy="297180"/>
          </a:xfrm>
          <a:prstGeom prst="rect">
            <a:avLst/>
          </a:prstGeom>
        </p:spPr>
      </p:pic>
      <p:sp>
        <p:nvSpPr>
          <p:cNvPr id="33" name="Text 30"/>
          <p:cNvSpPr txBox="1"/>
          <p:nvPr/>
        </p:nvSpPr>
        <p:spPr>
          <a:xfrm>
            <a:off x="1417320" y="3520440"/>
            <a:ext cx="71323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E86C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example</a:t>
            </a:r>
            <a:endParaRPr lang="en-US" sz="1200" dirty="0"/>
          </a:p>
          <a:p>
            <a:pPr marL="0" indent="0">
              <a:buNone/>
            </a:pPr>
            <a:r>
              <a:rPr lang="en-US" sz="1200" i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H₀₁: Strategic planning has no significant effect on the performance of SMEs in Nairobi County.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Result: β = 0.382, p = 0.000 &lt; 0.05 → reject H₀₁. Strategic planning has a significant positive effect.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AF5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28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2E86C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4 · HYPOTHESIS TESTING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475488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Decision Rules, Errors &amp; Choosing a Test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841248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4A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457200" y="1188720"/>
            <a:ext cx="3291840" cy="777240"/>
          </a:xfrm>
          <a:prstGeom prst="roundRect">
            <a:avLst>
              <a:gd name="adj" fmla="val 11765"/>
            </a:avLst>
          </a:prstGeom>
          <a:solidFill>
            <a:srgbClr val="2E86C1"/>
          </a:solidFill>
          <a:ln w="12700">
            <a:solidFill>
              <a:srgbClr val="2E86C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94360" y="1188720"/>
            <a:ext cx="1280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≤ 0.05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1920240" y="1188720"/>
            <a:ext cx="1783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Reject H₀</a:t>
            </a:r>
            <a:endParaRPr lang="en-US" sz="1400" dirty="0"/>
          </a:p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Significant result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57200" y="2103120"/>
            <a:ext cx="3291840" cy="777240"/>
          </a:xfrm>
          <a:prstGeom prst="roundRect">
            <a:avLst>
              <a:gd name="adj" fmla="val 11765"/>
            </a:avLst>
          </a:prstGeom>
          <a:solidFill>
            <a:srgbClr val="CFE8F7"/>
          </a:solidFill>
          <a:ln w="12700">
            <a:solidFill>
              <a:srgbClr val="CFE8F7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94360" y="2103120"/>
            <a:ext cx="1280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 &gt; 0.05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920240" y="2103120"/>
            <a:ext cx="1783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Fail to reject H₀</a:t>
            </a:r>
            <a:endParaRPr lang="en-US" sz="1400" dirty="0"/>
          </a:p>
          <a:p>
            <a:pPr marL="0" indent="0">
              <a:buNone/>
            </a:pPr>
            <a:r>
              <a:rPr lang="en-US" sz="11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significant</a:t>
            </a:r>
            <a:endParaRPr lang="en-US" sz="1400" dirty="0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108960"/>
            <a:ext cx="274320" cy="274320"/>
          </a:xfrm>
          <a:prstGeom prst="rect">
            <a:avLst/>
          </a:prstGeom>
        </p:spPr>
      </p:pic>
      <p:sp>
        <p:nvSpPr>
          <p:cNvPr id="12" name="Text 9"/>
          <p:cNvSpPr txBox="1"/>
          <p:nvPr/>
        </p:nvSpPr>
        <p:spPr>
          <a:xfrm>
            <a:off x="822960" y="3090672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possible errors</a:t>
            </a:r>
            <a:endParaRPr lang="en-US" sz="1400" dirty="0"/>
          </a:p>
        </p:txBody>
      </p:sp>
      <p:sp>
        <p:nvSpPr>
          <p:cNvPr id="13" name="Text 10"/>
          <p:cNvSpPr txBox="1"/>
          <p:nvPr/>
        </p:nvSpPr>
        <p:spPr>
          <a:xfrm>
            <a:off x="457200" y="3474720"/>
            <a:ext cx="3291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200" b="1" dirty="0">
                <a:solidFill>
                  <a:srgbClr val="2E86C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I (α): </a:t>
            </a:r>
            <a:r>
              <a:rPr lang="en-US" sz="12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rejecting a true H₀ (false positive)</a:t>
            </a:r>
            <a:endParaRPr lang="en-US" sz="12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200" b="1" dirty="0">
                <a:solidFill>
                  <a:srgbClr val="2E86C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II (β): </a:t>
            </a:r>
            <a:r>
              <a:rPr lang="en-US" sz="1200" dirty="0">
                <a:solidFill>
                  <a:srgbClr val="0B3C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failing to reject a false H₀ (false negative)</a:t>
            </a:r>
            <a:endParaRPr lang="en-US" sz="1200" dirty="0"/>
          </a:p>
        </p:txBody>
      </p:sp>
      <p:sp>
        <p:nvSpPr>
          <p:cNvPr id="14" name="Text 11"/>
          <p:cNvSpPr txBox="1"/>
          <p:nvPr/>
        </p:nvSpPr>
        <p:spPr>
          <a:xfrm>
            <a:off x="4114800" y="118872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Which test for which hypothesis?</a:t>
            </a:r>
            <a:endParaRPr lang="en-US" sz="14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0" y="1572768"/>
          <a:ext cx="4572000" cy="2852928"/>
        </p:xfrm>
        <a:graphic>
          <a:graphicData uri="http://schemas.openxmlformats.org/drawingml/2006/table">
            <a:tbl>
              <a:tblPr/>
              <a:tblGrid>
                <a:gridCol w="2651760"/>
                <a:gridCol w="1920240"/>
              </a:tblGrid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Hypothesis is about…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86C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Test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86C1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B3C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Relationship between two variables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0B3C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Pearson / Spearman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B3C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Effect of IV(s) on a DV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0B3C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Regression (t-test on β)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B3C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Difference between 2 group means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0B3C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Independent t-test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B3C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Difference among 3+ group means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0B3C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ANOVA (F-test)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B3C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Association of two categorical variables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0B3C5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Chi-square (χ²)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8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4E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49440" y="-1280160"/>
            <a:ext cx="3657600" cy="3657600"/>
          </a:xfrm>
          <a:prstGeom prst="ellipse">
            <a:avLst/>
          </a:prstGeom>
          <a:solidFill>
            <a:srgbClr val="7FC4EA">
              <a:alpha val="50000"/>
            </a:srgbClr>
          </a:solidFill>
          <a:ln w="12700">
            <a:solidFill>
              <a:srgbClr val="7FC4EA">
                <a:alpha val="0"/>
              </a:srgbClr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2E86C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TAKEAWAYS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30352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Putting It All Together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457200" y="1371600"/>
            <a:ext cx="1920240" cy="22860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CFE8F7"/>
            </a:solidFill>
            <a:prstDash val="solid"/>
          </a:ln>
          <a:effectLst>
            <a:outerShdw blurRad="76200" dist="25400" dir="5400000" algn="bl" rotWithShape="0">
              <a:srgbClr val="7FA7C4">
                <a:alpha val="2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1097280" y="1554480"/>
            <a:ext cx="640080" cy="640080"/>
          </a:xfrm>
          <a:prstGeom prst="ellipse">
            <a:avLst/>
          </a:prstGeom>
          <a:solidFill>
            <a:srgbClr val="2E86C1"/>
          </a:solidFill>
          <a:ln w="12700">
            <a:solidFill>
              <a:srgbClr val="2E86C1"/>
            </a:solidFill>
            <a:prstDash val="solid"/>
          </a:ln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7300" y="1714500"/>
            <a:ext cx="320040" cy="32004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548640" y="228600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Diagnostics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94360" y="2697480"/>
            <a:ext cx="1645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4A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assumptions first — they decide which tests are valid.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2560320" y="1371600"/>
            <a:ext cx="1920240" cy="22860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CFE8F7"/>
            </a:solidFill>
            <a:prstDash val="solid"/>
          </a:ln>
          <a:effectLst>
            <a:outerShdw blurRad="76200" dist="25400" dir="5400000" algn="bl" rotWithShape="0">
              <a:srgbClr val="7FA7C4">
                <a:alpha val="25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00400" y="1554480"/>
            <a:ext cx="640080" cy="640080"/>
          </a:xfrm>
          <a:prstGeom prst="ellipse">
            <a:avLst/>
          </a:prstGeom>
          <a:solidFill>
            <a:srgbClr val="2E86C1"/>
          </a:solidFill>
          <a:ln w="12700">
            <a:solidFill>
              <a:srgbClr val="2E86C1"/>
            </a:solidFill>
            <a:prstDash val="solid"/>
          </a:ln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0420" y="1714500"/>
            <a:ext cx="320040" cy="32004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2651760" y="228600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Correlation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2697480" y="2697480"/>
            <a:ext cx="1645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4A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Shows whether and how strongly variables move together.</a:t>
            </a:r>
            <a:endParaRPr lang="en-US" sz="1150" dirty="0"/>
          </a:p>
        </p:txBody>
      </p:sp>
      <p:sp>
        <p:nvSpPr>
          <p:cNvPr id="15" name="Shape 11"/>
          <p:cNvSpPr/>
          <p:nvPr/>
        </p:nvSpPr>
        <p:spPr>
          <a:xfrm>
            <a:off x="4663440" y="1371600"/>
            <a:ext cx="1920240" cy="22860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CFE8F7"/>
            </a:solidFill>
            <a:prstDash val="solid"/>
          </a:ln>
          <a:effectLst>
            <a:outerShdw blurRad="76200" dist="25400" dir="5400000" algn="bl" rotWithShape="0">
              <a:srgbClr val="7FA7C4">
                <a:alpha val="25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303520" y="1554480"/>
            <a:ext cx="640080" cy="640080"/>
          </a:xfrm>
          <a:prstGeom prst="ellipse">
            <a:avLst/>
          </a:prstGeom>
          <a:solidFill>
            <a:srgbClr val="2E86C1"/>
          </a:solidFill>
          <a:ln w="12700">
            <a:solidFill>
              <a:srgbClr val="2E86C1"/>
            </a:solidFill>
            <a:prstDash val="solid"/>
          </a:ln>
        </p:spPr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63540" y="1714500"/>
            <a:ext cx="320040" cy="320040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4754880" y="228600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Regression</a:t>
            </a:r>
            <a:endParaRPr lang="en-US" sz="1500" dirty="0"/>
          </a:p>
        </p:txBody>
      </p:sp>
      <p:sp>
        <p:nvSpPr>
          <p:cNvPr id="19" name="Text 14"/>
          <p:cNvSpPr txBox="1"/>
          <p:nvPr/>
        </p:nvSpPr>
        <p:spPr>
          <a:xfrm>
            <a:off x="4800600" y="2697480"/>
            <a:ext cx="1645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4A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Estimates how much each IV influences the DV.</a:t>
            </a:r>
            <a:endParaRPr lang="en-US" sz="1150" dirty="0"/>
          </a:p>
        </p:txBody>
      </p:sp>
      <p:sp>
        <p:nvSpPr>
          <p:cNvPr id="20" name="Shape 15"/>
          <p:cNvSpPr/>
          <p:nvPr/>
        </p:nvSpPr>
        <p:spPr>
          <a:xfrm>
            <a:off x="6766560" y="1371600"/>
            <a:ext cx="1920240" cy="22860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CFE8F7"/>
            </a:solidFill>
            <a:prstDash val="solid"/>
          </a:ln>
          <a:effectLst>
            <a:outerShdw blurRad="76200" dist="25400" dir="5400000" algn="bl" rotWithShape="0">
              <a:srgbClr val="7FA7C4">
                <a:alpha val="25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7406640" y="1554480"/>
            <a:ext cx="640080" cy="640080"/>
          </a:xfrm>
          <a:prstGeom prst="ellipse">
            <a:avLst/>
          </a:prstGeom>
          <a:solidFill>
            <a:srgbClr val="2E86C1"/>
          </a:solidFill>
          <a:ln w="12700">
            <a:solidFill>
              <a:srgbClr val="2E86C1"/>
            </a:solidFill>
            <a:prstDash val="solid"/>
          </a:ln>
        </p:spPr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66660" y="1714500"/>
            <a:ext cx="320040" cy="320040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6858000" y="228600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B3C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Hypotheses</a:t>
            </a:r>
            <a:endParaRPr lang="en-US" sz="1500" dirty="0"/>
          </a:p>
        </p:txBody>
      </p:sp>
      <p:sp>
        <p:nvSpPr>
          <p:cNvPr id="24" name="Text 18"/>
          <p:cNvSpPr txBox="1"/>
          <p:nvPr/>
        </p:nvSpPr>
        <p:spPr>
          <a:xfrm>
            <a:off x="6903720" y="2697480"/>
            <a:ext cx="1645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4A62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≤ 0.05 → reject H₀; always interpret in context.</a:t>
            </a:r>
            <a:endParaRPr lang="en-US" sz="1150" dirty="0"/>
          </a:p>
        </p:txBody>
      </p:sp>
      <p:sp>
        <p:nvSpPr>
          <p:cNvPr id="25" name="Shape 19"/>
          <p:cNvSpPr/>
          <p:nvPr/>
        </p:nvSpPr>
        <p:spPr>
          <a:xfrm>
            <a:off x="457200" y="3931920"/>
            <a:ext cx="8229600" cy="731520"/>
          </a:xfrm>
          <a:prstGeom prst="roundRect">
            <a:avLst>
              <a:gd name="adj" fmla="val 50000"/>
            </a:avLst>
          </a:prstGeom>
          <a:solidFill>
            <a:srgbClr val="2E86C1"/>
          </a:solidFill>
          <a:ln w="12700">
            <a:solidFill>
              <a:srgbClr val="2E86C1"/>
            </a:solidFill>
            <a:prstDash val="solid"/>
          </a:ln>
        </p:spPr>
      </p:sp>
      <p:sp>
        <p:nvSpPr>
          <p:cNvPr id="26" name="Shape 20"/>
          <p:cNvSpPr/>
          <p:nvPr/>
        </p:nvSpPr>
        <p:spPr>
          <a:xfrm>
            <a:off x="594360" y="4005072"/>
            <a:ext cx="585216" cy="585216"/>
          </a:xfrm>
          <a:prstGeom prst="ellipse">
            <a:avLst/>
          </a:prstGeom>
          <a:solidFill>
            <a:srgbClr val="0B3C5D"/>
          </a:solidFill>
          <a:ln w="12700">
            <a:solidFill>
              <a:srgbClr val="0B3C5D"/>
            </a:solidFill>
            <a:prstDash val="solid"/>
          </a:ln>
        </p:spPr>
      </p:sp>
      <p:pic>
        <p:nvPicPr>
          <p:cNvPr id="2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664" y="4151376"/>
            <a:ext cx="292608" cy="292608"/>
          </a:xfrm>
          <a:prstGeom prst="rect">
            <a:avLst/>
          </a:prstGeom>
        </p:spPr>
      </p:pic>
      <p:sp>
        <p:nvSpPr>
          <p:cNvPr id="28" name="Text 21"/>
          <p:cNvSpPr txBox="1"/>
          <p:nvPr/>
        </p:nvSpPr>
        <p:spPr>
          <a:xfrm>
            <a:off x="1325880" y="39319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Questions &amp; practical session: run these tests on a sample dataset</a:t>
            </a:r>
            <a:endParaRPr lang="en-US" sz="1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1956</Words>
  <Application>Microsoft Office PowerPoint</Application>
  <PresentationFormat>On-screen Show (16:9)</PresentationFormat>
  <Paragraphs>286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Entry &amp; Analysis</dc:title>
  <dc:subject>PptxGenJS Presentation</dc:subject>
  <dc:creator>PptxGenJS</dc:creator>
  <cp:lastModifiedBy>User</cp:lastModifiedBy>
  <cp:revision>4</cp:revision>
  <dcterms:created xsi:type="dcterms:W3CDTF">2026-09-26T07:09:54Z</dcterms:created>
  <dcterms:modified xsi:type="dcterms:W3CDTF">2026-09-26T11:31:39Z</dcterms:modified>
</cp:coreProperties>
</file>