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7669" autoAdjust="0"/>
  </p:normalViewPr>
  <p:slideViewPr>
    <p:cSldViewPr snapToGrid="0" snapToObjects="1">
      <p:cViewPr>
        <p:scale>
          <a:sx n="100" d="100"/>
          <a:sy n="100" d="100"/>
        </p:scale>
        <p:origin x="300"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zekiel Turere" userId="b4600bd6053d24de" providerId="LiveId" clId="{F92E30F0-0114-4625-BFA2-945140AD07E0}"/>
    <pc:docChg chg="custSel modSld">
      <pc:chgData name="Ezekiel Turere" userId="b4600bd6053d24de" providerId="LiveId" clId="{F92E30F0-0114-4625-BFA2-945140AD07E0}" dt="2026-07-11T07:30:47.740" v="31" actId="14100"/>
      <pc:docMkLst>
        <pc:docMk/>
      </pc:docMkLst>
      <pc:sldChg chg="modSp">
        <pc:chgData name="Ezekiel Turere" userId="b4600bd6053d24de" providerId="LiveId" clId="{F92E30F0-0114-4625-BFA2-945140AD07E0}" dt="2026-07-11T07:26:48.471" v="29" actId="20577"/>
        <pc:sldMkLst>
          <pc:docMk/>
          <pc:sldMk cId="0" sldId="256"/>
        </pc:sldMkLst>
        <pc:spChg chg="mod">
          <ac:chgData name="Ezekiel Turere" userId="b4600bd6053d24de" providerId="LiveId" clId="{F92E30F0-0114-4625-BFA2-945140AD07E0}" dt="2026-07-11T05:44:56.513" v="0" actId="20577"/>
          <ac:spMkLst>
            <pc:docMk/>
            <pc:sldMk cId="0" sldId="256"/>
            <ac:spMk id="11" creationId="{00000000-0000-0000-0000-000000000000}"/>
          </ac:spMkLst>
        </pc:spChg>
        <pc:spChg chg="mod">
          <ac:chgData name="Ezekiel Turere" userId="b4600bd6053d24de" providerId="LiveId" clId="{F92E30F0-0114-4625-BFA2-945140AD07E0}" dt="2026-07-11T07:26:48.471" v="29" actId="20577"/>
          <ac:spMkLst>
            <pc:docMk/>
            <pc:sldMk cId="0" sldId="256"/>
            <ac:spMk id="13" creationId="{00000000-0000-0000-0000-000000000000}"/>
          </ac:spMkLst>
        </pc:spChg>
      </pc:sldChg>
      <pc:sldChg chg="delSp">
        <pc:chgData name="Ezekiel Turere" userId="b4600bd6053d24de" providerId="LiveId" clId="{F92E30F0-0114-4625-BFA2-945140AD07E0}" dt="2026-07-11T05:45:32.328" v="2" actId="478"/>
        <pc:sldMkLst>
          <pc:docMk/>
          <pc:sldMk cId="0" sldId="257"/>
        </pc:sldMkLst>
        <pc:spChg chg="del">
          <ac:chgData name="Ezekiel Turere" userId="b4600bd6053d24de" providerId="LiveId" clId="{F92E30F0-0114-4625-BFA2-945140AD07E0}" dt="2026-07-11T05:45:27.550" v="1" actId="478"/>
          <ac:spMkLst>
            <pc:docMk/>
            <pc:sldMk cId="0" sldId="257"/>
            <ac:spMk id="27" creationId="{00000000-0000-0000-0000-000000000000}"/>
          </ac:spMkLst>
        </pc:spChg>
        <pc:spChg chg="del">
          <ac:chgData name="Ezekiel Turere" userId="b4600bd6053d24de" providerId="LiveId" clId="{F92E30F0-0114-4625-BFA2-945140AD07E0}" dt="2026-07-11T05:45:32.328" v="2" actId="478"/>
          <ac:spMkLst>
            <pc:docMk/>
            <pc:sldMk cId="0" sldId="257"/>
            <ac:spMk id="28" creationId="{00000000-0000-0000-0000-000000000000}"/>
          </ac:spMkLst>
        </pc:spChg>
      </pc:sldChg>
      <pc:sldChg chg="delSp modSp">
        <pc:chgData name="Ezekiel Turere" userId="b4600bd6053d24de" providerId="LiveId" clId="{F92E30F0-0114-4625-BFA2-945140AD07E0}" dt="2026-07-11T05:51:21.604" v="20" actId="14100"/>
        <pc:sldMkLst>
          <pc:docMk/>
          <pc:sldMk cId="0" sldId="258"/>
        </pc:sldMkLst>
        <pc:spChg chg="mod">
          <ac:chgData name="Ezekiel Turere" userId="b4600bd6053d24de" providerId="LiveId" clId="{F92E30F0-0114-4625-BFA2-945140AD07E0}" dt="2026-07-11T05:51:21.604" v="20" actId="14100"/>
          <ac:spMkLst>
            <pc:docMk/>
            <pc:sldMk cId="0" sldId="258"/>
            <ac:spMk id="26" creationId="{00000000-0000-0000-0000-000000000000}"/>
          </ac:spMkLst>
        </pc:spChg>
        <pc:spChg chg="del">
          <ac:chgData name="Ezekiel Turere" userId="b4600bd6053d24de" providerId="LiveId" clId="{F92E30F0-0114-4625-BFA2-945140AD07E0}" dt="2026-07-11T05:51:00.082" v="14" actId="478"/>
          <ac:spMkLst>
            <pc:docMk/>
            <pc:sldMk cId="0" sldId="258"/>
            <ac:spMk id="30" creationId="{00000000-0000-0000-0000-000000000000}"/>
          </ac:spMkLst>
        </pc:spChg>
        <pc:spChg chg="del">
          <ac:chgData name="Ezekiel Turere" userId="b4600bd6053d24de" providerId="LiveId" clId="{F92E30F0-0114-4625-BFA2-945140AD07E0}" dt="2026-07-11T05:51:02.887" v="15" actId="478"/>
          <ac:spMkLst>
            <pc:docMk/>
            <pc:sldMk cId="0" sldId="258"/>
            <ac:spMk id="31" creationId="{00000000-0000-0000-0000-000000000000}"/>
          </ac:spMkLst>
        </pc:spChg>
        <pc:spChg chg="mod">
          <ac:chgData name="Ezekiel Turere" userId="b4600bd6053d24de" providerId="LiveId" clId="{F92E30F0-0114-4625-BFA2-945140AD07E0}" dt="2026-07-11T05:51:16.458" v="18" actId="1076"/>
          <ac:spMkLst>
            <pc:docMk/>
            <pc:sldMk cId="0" sldId="258"/>
            <ac:spMk id="32" creationId="{00000000-0000-0000-0000-000000000000}"/>
          </ac:spMkLst>
        </pc:spChg>
        <pc:spChg chg="del">
          <ac:chgData name="Ezekiel Turere" userId="b4600bd6053d24de" providerId="LiveId" clId="{F92E30F0-0114-4625-BFA2-945140AD07E0}" dt="2026-07-11T05:45:36.889" v="3" actId="478"/>
          <ac:spMkLst>
            <pc:docMk/>
            <pc:sldMk cId="0" sldId="258"/>
            <ac:spMk id="33" creationId="{00000000-0000-0000-0000-000000000000}"/>
          </ac:spMkLst>
        </pc:spChg>
        <pc:spChg chg="del">
          <ac:chgData name="Ezekiel Turere" userId="b4600bd6053d24de" providerId="LiveId" clId="{F92E30F0-0114-4625-BFA2-945140AD07E0}" dt="2026-07-11T05:45:38.946" v="4" actId="478"/>
          <ac:spMkLst>
            <pc:docMk/>
            <pc:sldMk cId="0" sldId="258"/>
            <ac:spMk id="34" creationId="{00000000-0000-0000-0000-000000000000}"/>
          </ac:spMkLst>
        </pc:spChg>
      </pc:sldChg>
      <pc:sldChg chg="delSp modSp">
        <pc:chgData name="Ezekiel Turere" userId="b4600bd6053d24de" providerId="LiveId" clId="{F92E30F0-0114-4625-BFA2-945140AD07E0}" dt="2026-07-11T07:30:47.740" v="31" actId="14100"/>
        <pc:sldMkLst>
          <pc:docMk/>
          <pc:sldMk cId="0" sldId="259"/>
        </pc:sldMkLst>
        <pc:spChg chg="mod">
          <ac:chgData name="Ezekiel Turere" userId="b4600bd6053d24de" providerId="LiveId" clId="{F92E30F0-0114-4625-BFA2-945140AD07E0}" dt="2026-07-11T07:30:27.492" v="30" actId="1076"/>
          <ac:spMkLst>
            <pc:docMk/>
            <pc:sldMk cId="0" sldId="259"/>
            <ac:spMk id="17" creationId="{00000000-0000-0000-0000-000000000000}"/>
          </ac:spMkLst>
        </pc:spChg>
        <pc:spChg chg="mod">
          <ac:chgData name="Ezekiel Turere" userId="b4600bd6053d24de" providerId="LiveId" clId="{F92E30F0-0114-4625-BFA2-945140AD07E0}" dt="2026-07-11T07:30:47.740" v="31" actId="14100"/>
          <ac:spMkLst>
            <pc:docMk/>
            <pc:sldMk cId="0" sldId="259"/>
            <ac:spMk id="24" creationId="{00000000-0000-0000-0000-000000000000}"/>
          </ac:spMkLst>
        </pc:spChg>
        <pc:spChg chg="del">
          <ac:chgData name="Ezekiel Turere" userId="b4600bd6053d24de" providerId="LiveId" clId="{F92E30F0-0114-4625-BFA2-945140AD07E0}" dt="2026-07-11T05:45:47.614" v="6" actId="478"/>
          <ac:spMkLst>
            <pc:docMk/>
            <pc:sldMk cId="0" sldId="259"/>
            <ac:spMk id="25" creationId="{00000000-0000-0000-0000-000000000000}"/>
          </ac:spMkLst>
        </pc:spChg>
        <pc:spChg chg="del">
          <ac:chgData name="Ezekiel Turere" userId="b4600bd6053d24de" providerId="LiveId" clId="{F92E30F0-0114-4625-BFA2-945140AD07E0}" dt="2026-07-11T05:45:45.433" v="5" actId="478"/>
          <ac:spMkLst>
            <pc:docMk/>
            <pc:sldMk cId="0" sldId="259"/>
            <ac:spMk id="26" creationId="{00000000-0000-0000-0000-000000000000}"/>
          </ac:spMkLst>
        </pc:spChg>
      </pc:sldChg>
      <pc:sldChg chg="delSp">
        <pc:chgData name="Ezekiel Turere" userId="b4600bd6053d24de" providerId="LiveId" clId="{F92E30F0-0114-4625-BFA2-945140AD07E0}" dt="2026-07-11T05:46:14.706" v="8" actId="478"/>
        <pc:sldMkLst>
          <pc:docMk/>
          <pc:sldMk cId="0" sldId="260"/>
        </pc:sldMkLst>
        <pc:spChg chg="del">
          <ac:chgData name="Ezekiel Turere" userId="b4600bd6053d24de" providerId="LiveId" clId="{F92E30F0-0114-4625-BFA2-945140AD07E0}" dt="2026-07-11T05:46:14.706" v="8" actId="478"/>
          <ac:spMkLst>
            <pc:docMk/>
            <pc:sldMk cId="0" sldId="260"/>
            <ac:spMk id="31" creationId="{00000000-0000-0000-0000-000000000000}"/>
          </ac:spMkLst>
        </pc:spChg>
        <pc:spChg chg="del">
          <ac:chgData name="Ezekiel Turere" userId="b4600bd6053d24de" providerId="LiveId" clId="{F92E30F0-0114-4625-BFA2-945140AD07E0}" dt="2026-07-11T05:46:12.646" v="7" actId="478"/>
          <ac:spMkLst>
            <pc:docMk/>
            <pc:sldMk cId="0" sldId="260"/>
            <ac:spMk id="32" creationId="{00000000-0000-0000-0000-000000000000}"/>
          </ac:spMkLst>
        </pc:spChg>
      </pc:sldChg>
      <pc:sldChg chg="delSp modSp">
        <pc:chgData name="Ezekiel Turere" userId="b4600bd6053d24de" providerId="LiveId" clId="{F92E30F0-0114-4625-BFA2-945140AD07E0}" dt="2026-07-11T05:47:31.517" v="12" actId="14100"/>
        <pc:sldMkLst>
          <pc:docMk/>
          <pc:sldMk cId="0" sldId="261"/>
        </pc:sldMkLst>
        <pc:spChg chg="mod">
          <ac:chgData name="Ezekiel Turere" userId="b4600bd6053d24de" providerId="LiveId" clId="{F92E30F0-0114-4625-BFA2-945140AD07E0}" dt="2026-07-11T05:47:31.517" v="12" actId="14100"/>
          <ac:spMkLst>
            <pc:docMk/>
            <pc:sldMk cId="0" sldId="261"/>
            <ac:spMk id="9" creationId="{00000000-0000-0000-0000-000000000000}"/>
          </ac:spMkLst>
        </pc:spChg>
        <pc:spChg chg="mod">
          <ac:chgData name="Ezekiel Turere" userId="b4600bd6053d24de" providerId="LiveId" clId="{F92E30F0-0114-4625-BFA2-945140AD07E0}" dt="2026-07-11T05:47:26.272" v="11" actId="14100"/>
          <ac:spMkLst>
            <pc:docMk/>
            <pc:sldMk cId="0" sldId="261"/>
            <ac:spMk id="24" creationId="{00000000-0000-0000-0000-000000000000}"/>
          </ac:spMkLst>
        </pc:spChg>
        <pc:spChg chg="del">
          <ac:chgData name="Ezekiel Turere" userId="b4600bd6053d24de" providerId="LiveId" clId="{F92E30F0-0114-4625-BFA2-945140AD07E0}" dt="2026-07-11T05:47:17.852" v="10" actId="478"/>
          <ac:spMkLst>
            <pc:docMk/>
            <pc:sldMk cId="0" sldId="261"/>
            <ac:spMk id="34" creationId="{00000000-0000-0000-0000-000000000000}"/>
          </ac:spMkLst>
        </pc:spChg>
        <pc:spChg chg="del">
          <ac:chgData name="Ezekiel Turere" userId="b4600bd6053d24de" providerId="LiveId" clId="{F92E30F0-0114-4625-BFA2-945140AD07E0}" dt="2026-07-11T05:47:16.205" v="9" actId="478"/>
          <ac:spMkLst>
            <pc:docMk/>
            <pc:sldMk cId="0" sldId="261"/>
            <ac:spMk id="35" creationId="{00000000-0000-0000-0000-000000000000}"/>
          </ac:spMkLst>
        </pc:spChg>
      </pc:sldChg>
      <pc:sldChg chg="delSp">
        <pc:chgData name="Ezekiel Turere" userId="b4600bd6053d24de" providerId="LiveId" clId="{F92E30F0-0114-4625-BFA2-945140AD07E0}" dt="2026-07-11T05:48:18.829" v="13" actId="478"/>
        <pc:sldMkLst>
          <pc:docMk/>
          <pc:sldMk cId="0" sldId="263"/>
        </pc:sldMkLst>
        <pc:spChg chg="del">
          <ac:chgData name="Ezekiel Turere" userId="b4600bd6053d24de" providerId="LiveId" clId="{F92E30F0-0114-4625-BFA2-945140AD07E0}" dt="2026-07-11T05:48:18.829" v="13" actId="478"/>
          <ac:spMkLst>
            <pc:docMk/>
            <pc:sldMk cId="0" sldId="263"/>
            <ac:spMk id="2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033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601724"/>
            <a:ext cx="6477805" cy="1906073"/>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813335" y="2648403"/>
            <a:ext cx="6477804" cy="733216"/>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107921-7BA2-4081-BBF4-C3212EAD27F6}" type="datetimeFigureOut">
              <a:rPr lang="en-GB" smtClean="0"/>
              <a:t>11/07/2026</a:t>
            </a:fld>
            <a:endParaRPr lang="en-GB"/>
          </a:p>
        </p:txBody>
      </p:sp>
      <p:sp>
        <p:nvSpPr>
          <p:cNvPr id="5" name="Footer Placeholder 4"/>
          <p:cNvSpPr>
            <a:spLocks noGrp="1"/>
          </p:cNvSpPr>
          <p:nvPr>
            <p:ph type="ftr" sz="quarter" idx="11"/>
          </p:nvPr>
        </p:nvSpPr>
        <p:spPr>
          <a:xfrm>
            <a:off x="1812376" y="246981"/>
            <a:ext cx="3730436" cy="231901"/>
          </a:xfrm>
        </p:spPr>
        <p:txBody>
          <a:bodyPr/>
          <a:lstStyle/>
          <a:p>
            <a:endParaRPr lang="en-GB"/>
          </a:p>
        </p:txBody>
      </p:sp>
      <p:sp>
        <p:nvSpPr>
          <p:cNvPr id="6" name="Slide Number Placeholder 5"/>
          <p:cNvSpPr>
            <a:spLocks noGrp="1"/>
          </p:cNvSpPr>
          <p:nvPr>
            <p:ph type="sldNum" sz="quarter" idx="12"/>
          </p:nvPr>
        </p:nvSpPr>
        <p:spPr>
          <a:xfrm>
            <a:off x="1078249" y="599230"/>
            <a:ext cx="608264" cy="377684"/>
          </a:xfrm>
        </p:spPr>
        <p:txBody>
          <a:bodyPr/>
          <a:lstStyle/>
          <a:p>
            <a:fld id="{EFF4FC71-4E6C-40EB-A906-A5724A0762C3}" type="slidenum">
              <a:rPr lang="en-GB" smtClean="0"/>
              <a:t>‹#›</a:t>
            </a:fld>
            <a:endParaRPr lang="en-GB"/>
          </a:p>
        </p:txBody>
      </p:sp>
      <p:cxnSp>
        <p:nvCxnSpPr>
          <p:cNvPr id="15" name="Straight Connector 14"/>
          <p:cNvCxnSpPr/>
          <p:nvPr/>
        </p:nvCxnSpPr>
        <p:spPr>
          <a:xfrm>
            <a:off x="1813335" y="2646407"/>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81379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07921-7BA2-4081-BBF4-C3212EAD27F6}" type="datetimeFigureOut">
              <a:rPr lang="en-GB" smtClean="0"/>
              <a:t>11/07/2026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F4FC71-4E6C-40EB-A906-A5724A0762C3}" type="slidenum">
              <a:rPr lang="en-GB" smtClean="0"/>
              <a:t>‹#›</a:t>
            </a:fld>
            <a:endParaRPr lang="en-GB"/>
          </a:p>
        </p:txBody>
      </p:sp>
      <p:cxnSp>
        <p:nvCxnSpPr>
          <p:cNvPr id="26" name="Straight Connector 25"/>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02633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599230"/>
            <a:ext cx="5871623" cy="34949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07921-7BA2-4081-BBF4-C3212EAD27F6}" type="datetimeFigureOut">
              <a:rPr lang="en-GB" smtClean="0"/>
              <a:t>11/07/2026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F4FC71-4E6C-40EB-A906-A5724A0762C3}" type="slidenum">
              <a:rPr lang="en-GB" smtClean="0"/>
              <a:t>‹#›</a:t>
            </a:fld>
            <a:endParaRPr lang="en-GB"/>
          </a:p>
        </p:txBody>
      </p:sp>
      <p:cxnSp>
        <p:nvCxnSpPr>
          <p:cNvPr id="15" name="Straight Connector 14"/>
          <p:cNvCxnSpPr/>
          <p:nvPr/>
        </p:nvCxnSpPr>
        <p:spPr>
          <a:xfrm>
            <a:off x="7079333" y="599230"/>
            <a:ext cx="0" cy="349491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852313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6174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107921-7BA2-4081-BBF4-C3212EAD27F6}" type="datetimeFigureOut">
              <a:rPr lang="en-GB" smtClean="0"/>
              <a:t>11/07/2026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F4FC71-4E6C-40EB-A906-A5724A0762C3}" type="slidenum">
              <a:rPr lang="en-GB" smtClean="0"/>
              <a:t>‹#›</a:t>
            </a:fld>
            <a:endParaRPr lang="en-GB"/>
          </a:p>
        </p:txBody>
      </p:sp>
      <p:cxnSp>
        <p:nvCxnSpPr>
          <p:cNvPr id="33" name="Straight Connector 32"/>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01602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107921-7BA2-4081-BBF4-C3212EAD27F6}" type="datetimeFigureOut">
              <a:rPr lang="en-GB" smtClean="0"/>
              <a:t>11/07/2026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F4FC71-4E6C-40EB-A906-A5724A0762C3}" type="slidenum">
              <a:rPr lang="en-GB" smtClean="0"/>
              <a:t>‹#›</a:t>
            </a:fld>
            <a:endParaRPr lang="en-GB"/>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710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603667"/>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85498" y="1508159"/>
            <a:ext cx="3483864" cy="2586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1513007"/>
            <a:ext cx="3483864" cy="2581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107921-7BA2-4081-BBF4-C3212EAD27F6}" type="datetimeFigureOut">
              <a:rPr lang="en-GB" smtClean="0"/>
              <a:t>11/07/2026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F4FC71-4E6C-40EB-A906-A5724A0762C3}" type="slidenum">
              <a:rPr lang="en-GB" smtClean="0"/>
              <a:t>‹#›</a:t>
            </a:fld>
            <a:endParaRPr lang="en-GB"/>
          </a:p>
        </p:txBody>
      </p:sp>
      <p:cxnSp>
        <p:nvCxnSpPr>
          <p:cNvPr id="35" name="Straight Connector 3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190967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60312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85393" y="1514662"/>
            <a:ext cx="3483864" cy="60145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85393" y="2118202"/>
            <a:ext cx="3483864" cy="1983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1517253"/>
            <a:ext cx="3483864" cy="601678"/>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9272" y="2116119"/>
            <a:ext cx="3483864" cy="197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107921-7BA2-4081-BBF4-C3212EAD27F6}" type="datetimeFigureOut">
              <a:rPr lang="en-GB" smtClean="0"/>
              <a:t>11/07/2026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F4FC71-4E6C-40EB-A906-A5724A0762C3}" type="slidenum">
              <a:rPr lang="en-GB" smtClean="0"/>
              <a:t>‹#›</a:t>
            </a:fld>
            <a:endParaRPr lang="en-GB"/>
          </a:p>
        </p:txBody>
      </p:sp>
      <p:cxnSp>
        <p:nvCxnSpPr>
          <p:cNvPr id="29" name="Straight Connector 28"/>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31630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107921-7BA2-4081-BBF4-C3212EAD27F6}" type="datetimeFigureOut">
              <a:rPr lang="en-GB" smtClean="0"/>
              <a:t>11/07/2026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F4FC71-4E6C-40EB-A906-A5724A0762C3}" type="slidenum">
              <a:rPr lang="en-GB" smtClean="0"/>
              <a:t>‹#›</a:t>
            </a:fld>
            <a:endParaRPr lang="en-GB"/>
          </a:p>
        </p:txBody>
      </p:sp>
      <p:cxnSp>
        <p:nvCxnSpPr>
          <p:cNvPr id="25" name="Straight Connector 2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553638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07921-7BA2-4081-BBF4-C3212EAD27F6}" type="datetimeFigureOut">
              <a:rPr lang="en-GB" smtClean="0"/>
              <a:t>11/07/2026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F4FC71-4E6C-40EB-A906-A5724A0762C3}" type="slidenum">
              <a:rPr lang="en-GB" smtClean="0"/>
              <a:t>‹#›</a:t>
            </a:fld>
            <a:endParaRPr lang="en-GB"/>
          </a:p>
        </p:txBody>
      </p:sp>
    </p:spTree>
    <p:extLst>
      <p:ext uri="{BB962C8B-B14F-4D97-AF65-F5344CB8AC3E}">
        <p14:creationId xmlns:p14="http://schemas.microsoft.com/office/powerpoint/2010/main" val="20594922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599230"/>
            <a:ext cx="2454824" cy="1685338"/>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782785" y="599230"/>
            <a:ext cx="4509353" cy="349412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83504" y="2404119"/>
            <a:ext cx="2456260" cy="1686136"/>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8107921-7BA2-4081-BBF4-C3212EAD27F6}" type="datetimeFigureOut">
              <a:rPr lang="en-GB" smtClean="0"/>
              <a:t>11/07/2026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F4FC71-4E6C-40EB-A906-A5724A0762C3}" type="slidenum">
              <a:rPr lang="en-GB" smtClean="0"/>
              <a:t>‹#›</a:t>
            </a:fld>
            <a:endParaRPr lang="en-GB"/>
          </a:p>
        </p:txBody>
      </p:sp>
      <p:cxnSp>
        <p:nvCxnSpPr>
          <p:cNvPr id="17" name="Straight Connector 16"/>
          <p:cNvCxnSpPr/>
          <p:nvPr/>
        </p:nvCxnSpPr>
        <p:spPr>
          <a:xfrm>
            <a:off x="1086210" y="2404118"/>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407699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361628"/>
            <a:ext cx="3055900" cy="3861826"/>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847135"/>
            <a:ext cx="4149246" cy="1372938"/>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87747" y="2359494"/>
            <a:ext cx="4143303" cy="1502807"/>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085537" y="4102393"/>
            <a:ext cx="4145513" cy="240092"/>
          </a:xfrm>
        </p:spPr>
        <p:txBody>
          <a:bodyPr/>
          <a:lstStyle>
            <a:lvl1pPr algn="l">
              <a:defRPr/>
            </a:lvl1pPr>
          </a:lstStyle>
          <a:p>
            <a:fld id="{B8107921-7BA2-4081-BBF4-C3212EAD27F6}" type="datetimeFigureOut">
              <a:rPr lang="en-GB" smtClean="0"/>
              <a:t>11/07/2026</a:t>
            </a:fld>
            <a:endParaRPr lang="en-GB"/>
          </a:p>
        </p:txBody>
      </p:sp>
      <p:sp>
        <p:nvSpPr>
          <p:cNvPr id="6" name="Footer Placeholder 5"/>
          <p:cNvSpPr>
            <a:spLocks noGrp="1"/>
          </p:cNvSpPr>
          <p:nvPr>
            <p:ph type="ftr" sz="quarter" idx="11"/>
          </p:nvPr>
        </p:nvSpPr>
        <p:spPr>
          <a:xfrm>
            <a:off x="1085537" y="238981"/>
            <a:ext cx="4155753" cy="240698"/>
          </a:xfrm>
        </p:spPr>
        <p:txBody>
          <a:bodyPr/>
          <a:lstStyle/>
          <a:p>
            <a:endParaRPr lang="en-GB"/>
          </a:p>
        </p:txBody>
      </p:sp>
      <p:sp>
        <p:nvSpPr>
          <p:cNvPr id="7" name="Slide Number Placeholder 6"/>
          <p:cNvSpPr>
            <a:spLocks noGrp="1"/>
          </p:cNvSpPr>
          <p:nvPr>
            <p:ph type="sldNum" sz="quarter" idx="12"/>
          </p:nvPr>
        </p:nvSpPr>
        <p:spPr/>
        <p:txBody>
          <a:bodyPr/>
          <a:lstStyle/>
          <a:p>
            <a:fld id="{EFF4FC71-4E6C-40EB-A906-A5724A0762C3}" type="slidenum">
              <a:rPr lang="en-GB" smtClean="0"/>
              <a:t>‹#›</a:t>
            </a:fld>
            <a:endParaRPr lang="en-GB"/>
          </a:p>
        </p:txBody>
      </p:sp>
      <p:cxnSp>
        <p:nvCxnSpPr>
          <p:cNvPr id="31" name="Straight Connector 30"/>
          <p:cNvCxnSpPr/>
          <p:nvPr/>
        </p:nvCxnSpPr>
        <p:spPr>
          <a:xfrm>
            <a:off x="1085537" y="2357704"/>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149522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1514607"/>
            <a:ext cx="9144000" cy="3079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4594860"/>
            <a:ext cx="9144000" cy="557213"/>
          </a:xfrm>
          <a:prstGeom prst="rect">
            <a:avLst/>
          </a:prstGeom>
        </p:spPr>
      </p:pic>
      <p:sp>
        <p:nvSpPr>
          <p:cNvPr id="2" name="Title Placeholder 1"/>
          <p:cNvSpPr>
            <a:spLocks noGrp="1"/>
          </p:cNvSpPr>
          <p:nvPr>
            <p:ph type="title"/>
          </p:nvPr>
        </p:nvSpPr>
        <p:spPr>
          <a:xfrm>
            <a:off x="1088685" y="603390"/>
            <a:ext cx="7202456" cy="78692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88685" y="1511799"/>
            <a:ext cx="7202456" cy="2587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65604" y="247778"/>
            <a:ext cx="2625536" cy="231901"/>
          </a:xfrm>
          <a:prstGeom prst="rect">
            <a:avLst/>
          </a:prstGeom>
        </p:spPr>
        <p:txBody>
          <a:bodyPr vert="horz" lIns="91440" tIns="45720" rIns="91440" bIns="45720" rtlCol="0" anchor="ctr"/>
          <a:lstStyle>
            <a:lvl1pPr algn="r">
              <a:defRPr sz="750">
                <a:solidFill>
                  <a:schemeClr val="tx1">
                    <a:tint val="75000"/>
                  </a:schemeClr>
                </a:solidFill>
              </a:defRPr>
            </a:lvl1pPr>
          </a:lstStyle>
          <a:p>
            <a:fld id="{B8107921-7BA2-4081-BBF4-C3212EAD27F6}" type="datetimeFigureOut">
              <a:rPr lang="en-GB" smtClean="0"/>
              <a:t>11/07/2026</a:t>
            </a:fld>
            <a:endParaRPr lang="en-GB"/>
          </a:p>
        </p:txBody>
      </p:sp>
      <p:sp>
        <p:nvSpPr>
          <p:cNvPr id="5" name="Footer Placeholder 4"/>
          <p:cNvSpPr>
            <a:spLocks noGrp="1"/>
          </p:cNvSpPr>
          <p:nvPr>
            <p:ph type="ftr" sz="quarter" idx="3"/>
          </p:nvPr>
        </p:nvSpPr>
        <p:spPr>
          <a:xfrm>
            <a:off x="1088684" y="246981"/>
            <a:ext cx="4454127" cy="231901"/>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360046" y="599230"/>
            <a:ext cx="608264" cy="377684"/>
          </a:xfrm>
          <a:prstGeom prst="rect">
            <a:avLst/>
          </a:prstGeom>
        </p:spPr>
        <p:txBody>
          <a:bodyPr vert="horz" lIns="91440" tIns="45720" rIns="91440" bIns="45720" rtlCol="0" anchor="t"/>
          <a:lstStyle>
            <a:lvl1pPr algn="r">
              <a:defRPr sz="2100">
                <a:solidFill>
                  <a:schemeClr val="accent1"/>
                </a:solidFill>
              </a:defRPr>
            </a:lvl1pPr>
          </a:lstStyle>
          <a:p>
            <a:fld id="{EFF4FC71-4E6C-40EB-A906-A5724A0762C3}" type="slidenum">
              <a:rPr lang="en-GB" smtClean="0"/>
              <a:t>‹#›</a:t>
            </a:fld>
            <a:endParaRPr lang="en-GB"/>
          </a:p>
        </p:txBody>
      </p:sp>
      <p:cxnSp>
        <p:nvCxnSpPr>
          <p:cNvPr id="10" name="Straight Connector 9"/>
          <p:cNvCxnSpPr/>
          <p:nvPr/>
        </p:nvCxnSpPr>
        <p:spPr>
          <a:xfrm>
            <a:off x="0" y="459631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42653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hf sldNum="0" hdr="0" ftr="0" dt="0"/>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DFDBD5"/>
          </a:solidFill>
          <a:ln/>
        </p:spPr>
      </p:sp>
      <p:sp>
        <p:nvSpPr>
          <p:cNvPr id="3" name="Shape 1"/>
          <p:cNvSpPr/>
          <p:nvPr/>
        </p:nvSpPr>
        <p:spPr>
          <a:xfrm>
            <a:off x="0" y="0"/>
            <a:ext cx="3200400" cy="5143500"/>
          </a:xfrm>
          <a:prstGeom prst="rect">
            <a:avLst/>
          </a:prstGeom>
          <a:solidFill>
            <a:srgbClr val="B71E42"/>
          </a:solidFill>
          <a:ln/>
        </p:spPr>
      </p:sp>
      <p:sp>
        <p:nvSpPr>
          <p:cNvPr id="4" name="Shape 2"/>
          <p:cNvSpPr/>
          <p:nvPr/>
        </p:nvSpPr>
        <p:spPr>
          <a:xfrm>
            <a:off x="3200400" y="0"/>
            <a:ext cx="54864" cy="5143500"/>
          </a:xfrm>
          <a:prstGeom prst="rect">
            <a:avLst/>
          </a:prstGeom>
          <a:solidFill>
            <a:srgbClr val="DE478E"/>
          </a:solidFill>
          <a:ln/>
        </p:spPr>
      </p:sp>
      <p:sp>
        <p:nvSpPr>
          <p:cNvPr id="5" name="Text 3"/>
          <p:cNvSpPr/>
          <p:nvPr/>
        </p:nvSpPr>
        <p:spPr>
          <a:xfrm>
            <a:off x="182880" y="548640"/>
            <a:ext cx="2834640" cy="640080"/>
          </a:xfrm>
          <a:prstGeom prst="rect">
            <a:avLst/>
          </a:prstGeom>
          <a:noFill/>
          <a:ln/>
        </p:spPr>
        <p:txBody>
          <a:bodyPr wrap="square" rtlCol="0" anchor="ctr"/>
          <a:lstStyle/>
          <a:p>
            <a:pPr marL="0" indent="0">
              <a:buNone/>
            </a:pPr>
            <a:r>
              <a:rPr lang="en-US" sz="3600" b="1" dirty="0">
                <a:solidFill>
                  <a:srgbClr val="FFFFFF"/>
                </a:solidFill>
                <a:latin typeface="Arial" pitchFamily="34" charset="0"/>
                <a:ea typeface="Arial" pitchFamily="34" charset="-122"/>
                <a:cs typeface="Arial" pitchFamily="34" charset="-120"/>
              </a:rPr>
              <a:t>SPSS</a:t>
            </a:r>
            <a:endParaRPr lang="en-US" sz="3600" dirty="0"/>
          </a:p>
        </p:txBody>
      </p:sp>
      <p:sp>
        <p:nvSpPr>
          <p:cNvPr id="6" name="Text 4"/>
          <p:cNvSpPr/>
          <p:nvPr/>
        </p:nvSpPr>
        <p:spPr>
          <a:xfrm>
            <a:off x="182880" y="1188720"/>
            <a:ext cx="2834640" cy="1005840"/>
          </a:xfrm>
          <a:prstGeom prst="rect">
            <a:avLst/>
          </a:prstGeom>
          <a:noFill/>
          <a:ln/>
        </p:spPr>
        <p:txBody>
          <a:bodyPr wrap="square" rtlCol="0" anchor="ctr"/>
          <a:lstStyle/>
          <a:p>
            <a:pPr marL="0" indent="0">
              <a:lnSpc>
                <a:spcPts val="3000"/>
              </a:lnSpc>
              <a:buNone/>
            </a:pPr>
            <a:r>
              <a:rPr lang="en-US" sz="2600" b="1" dirty="0">
                <a:solidFill>
                  <a:srgbClr val="F5D5DF"/>
                </a:solidFill>
                <a:latin typeface="Arial" pitchFamily="34" charset="0"/>
                <a:ea typeface="Arial" pitchFamily="34" charset="-122"/>
                <a:cs typeface="Arial" pitchFamily="34" charset="-120"/>
              </a:rPr>
              <a:t>TRAINING</a:t>
            </a:r>
            <a:endParaRPr lang="en-US" sz="2600" dirty="0"/>
          </a:p>
          <a:p>
            <a:pPr marL="0" indent="0">
              <a:lnSpc>
                <a:spcPts val="3000"/>
              </a:lnSpc>
              <a:buNone/>
            </a:pPr>
            <a:r>
              <a:rPr lang="en-US" sz="2600" b="1" dirty="0">
                <a:solidFill>
                  <a:srgbClr val="F5D5DF"/>
                </a:solidFill>
                <a:latin typeface="Arial" pitchFamily="34" charset="0"/>
                <a:ea typeface="Arial" pitchFamily="34" charset="-122"/>
                <a:cs typeface="Arial" pitchFamily="34" charset="-120"/>
              </a:rPr>
              <a:t>WORKSHOP</a:t>
            </a:r>
            <a:endParaRPr lang="en-US" sz="2600" dirty="0"/>
          </a:p>
        </p:txBody>
      </p:sp>
      <p:sp>
        <p:nvSpPr>
          <p:cNvPr id="7" name="Shape 5"/>
          <p:cNvSpPr/>
          <p:nvPr/>
        </p:nvSpPr>
        <p:spPr>
          <a:xfrm>
            <a:off x="182880" y="2331720"/>
            <a:ext cx="2560320" cy="45720"/>
          </a:xfrm>
          <a:prstGeom prst="rect">
            <a:avLst/>
          </a:prstGeom>
          <a:solidFill>
            <a:srgbClr val="DE478E"/>
          </a:solidFill>
          <a:ln/>
        </p:spPr>
      </p:sp>
      <p:sp>
        <p:nvSpPr>
          <p:cNvPr id="8" name="Text 6"/>
          <p:cNvSpPr/>
          <p:nvPr/>
        </p:nvSpPr>
        <p:spPr>
          <a:xfrm>
            <a:off x="182880" y="2468880"/>
            <a:ext cx="2834640" cy="274320"/>
          </a:xfrm>
          <a:prstGeom prst="rect">
            <a:avLst/>
          </a:prstGeom>
          <a:noFill/>
          <a:ln/>
        </p:spPr>
        <p:txBody>
          <a:bodyPr wrap="square" rtlCol="0" anchor="ctr"/>
          <a:lstStyle/>
          <a:p>
            <a:pPr marL="0" indent="0">
              <a:buNone/>
            </a:pPr>
            <a:r>
              <a:rPr lang="en-US" sz="1100" i="1" dirty="0">
                <a:solidFill>
                  <a:srgbClr val="FFFFFF"/>
                </a:solidFill>
                <a:latin typeface="Arial" pitchFamily="34" charset="0"/>
                <a:ea typeface="Arial" pitchFamily="34" charset="-122"/>
                <a:cs typeface="Arial" pitchFamily="34" charset="-120"/>
              </a:rPr>
              <a:t>Tobit Research Consulting</a:t>
            </a:r>
            <a:endParaRPr lang="en-US" sz="1100" dirty="0"/>
          </a:p>
        </p:txBody>
      </p:sp>
      <p:sp>
        <p:nvSpPr>
          <p:cNvPr id="9" name="Text 7"/>
          <p:cNvSpPr/>
          <p:nvPr/>
        </p:nvSpPr>
        <p:spPr>
          <a:xfrm>
            <a:off x="182880" y="2743200"/>
            <a:ext cx="2834640" cy="274320"/>
          </a:xfrm>
          <a:prstGeom prst="rect">
            <a:avLst/>
          </a:prstGeom>
          <a:noFill/>
          <a:ln/>
        </p:spPr>
        <p:txBody>
          <a:bodyPr wrap="square" rtlCol="0" anchor="ctr"/>
          <a:lstStyle/>
          <a:p>
            <a:pPr marL="0" indent="0">
              <a:buNone/>
            </a:pPr>
            <a:r>
              <a:rPr lang="en-US" sz="1000" dirty="0">
                <a:solidFill>
                  <a:srgbClr val="F5D5DF"/>
                </a:solidFill>
                <a:latin typeface="Arial" pitchFamily="34" charset="0"/>
                <a:ea typeface="Arial" pitchFamily="34" charset="-122"/>
                <a:cs typeface="Arial" pitchFamily="34" charset="-120"/>
              </a:rPr>
              <a:t>Nairobi, Kenya</a:t>
            </a:r>
            <a:endParaRPr lang="en-US" sz="1000" dirty="0"/>
          </a:p>
        </p:txBody>
      </p:sp>
      <p:sp>
        <p:nvSpPr>
          <p:cNvPr id="10" name="Text 8"/>
          <p:cNvSpPr/>
          <p:nvPr/>
        </p:nvSpPr>
        <p:spPr>
          <a:xfrm>
            <a:off x="3474720" y="502920"/>
            <a:ext cx="5394960" cy="1051560"/>
          </a:xfrm>
          <a:prstGeom prst="rect">
            <a:avLst/>
          </a:prstGeom>
          <a:noFill/>
          <a:ln/>
        </p:spPr>
        <p:txBody>
          <a:bodyPr wrap="square" rtlCol="0" anchor="ctr"/>
          <a:lstStyle/>
          <a:p>
            <a:pPr marL="0" indent="0">
              <a:lnSpc>
                <a:spcPts val="2800"/>
              </a:lnSpc>
              <a:buNone/>
            </a:pPr>
            <a:r>
              <a:rPr lang="en-US" sz="2200" b="1" dirty="0">
                <a:solidFill>
                  <a:srgbClr val="B71E42"/>
                </a:solidFill>
                <a:latin typeface="Arial" pitchFamily="34" charset="0"/>
                <a:ea typeface="Arial" pitchFamily="34" charset="-122"/>
                <a:cs typeface="Arial" pitchFamily="34" charset="-120"/>
              </a:rPr>
              <a:t>Pilot Testing, Reliability,</a:t>
            </a:r>
            <a:endParaRPr lang="en-US" sz="2200" dirty="0"/>
          </a:p>
          <a:p>
            <a:pPr marL="0" indent="0">
              <a:lnSpc>
                <a:spcPts val="2800"/>
              </a:lnSpc>
              <a:buNone/>
            </a:pPr>
            <a:r>
              <a:rPr lang="en-US" sz="2200" b="1" dirty="0">
                <a:solidFill>
                  <a:srgbClr val="B71E42"/>
                </a:solidFill>
                <a:latin typeface="Arial" pitchFamily="34" charset="0"/>
                <a:ea typeface="Arial" pitchFamily="34" charset="-122"/>
                <a:cs typeface="Arial" pitchFamily="34" charset="-120"/>
              </a:rPr>
              <a:t>Validity &amp; Factor Analysis</a:t>
            </a:r>
            <a:endParaRPr lang="en-US" sz="2200" dirty="0"/>
          </a:p>
        </p:txBody>
      </p:sp>
      <p:sp>
        <p:nvSpPr>
          <p:cNvPr id="11" name="Text 9"/>
          <p:cNvSpPr/>
          <p:nvPr/>
        </p:nvSpPr>
        <p:spPr>
          <a:xfrm>
            <a:off x="3474720" y="1600200"/>
            <a:ext cx="5394960" cy="292608"/>
          </a:xfrm>
          <a:prstGeom prst="rect">
            <a:avLst/>
          </a:prstGeom>
          <a:noFill/>
          <a:ln/>
        </p:spPr>
        <p:txBody>
          <a:bodyPr wrap="square" rtlCol="0" anchor="ctr"/>
          <a:lstStyle/>
          <a:p>
            <a:pPr marL="0" indent="0">
              <a:buNone/>
            </a:pPr>
            <a:r>
              <a:rPr lang="en-US" sz="1100" i="1" dirty="0">
                <a:solidFill>
                  <a:srgbClr val="454545"/>
                </a:solidFill>
                <a:latin typeface="Arial" pitchFamily="34" charset="0"/>
                <a:ea typeface="Arial" pitchFamily="34" charset="-122"/>
                <a:cs typeface="Arial" pitchFamily="34" charset="-120"/>
              </a:rPr>
              <a:t>A Step-by-Step Guide</a:t>
            </a:r>
            <a:endParaRPr lang="en-US" sz="1100" dirty="0"/>
          </a:p>
        </p:txBody>
      </p:sp>
      <p:sp>
        <p:nvSpPr>
          <p:cNvPr id="12" name="Shape 10"/>
          <p:cNvSpPr/>
          <p:nvPr/>
        </p:nvSpPr>
        <p:spPr>
          <a:xfrm>
            <a:off x="3474720" y="1993392"/>
            <a:ext cx="5394960" cy="36576"/>
          </a:xfrm>
          <a:prstGeom prst="rect">
            <a:avLst/>
          </a:prstGeom>
          <a:solidFill>
            <a:srgbClr val="C8C3BB"/>
          </a:solidFill>
          <a:ln/>
        </p:spPr>
      </p:sp>
      <p:sp>
        <p:nvSpPr>
          <p:cNvPr id="13" name="Text 11"/>
          <p:cNvSpPr/>
          <p:nvPr/>
        </p:nvSpPr>
        <p:spPr>
          <a:xfrm>
            <a:off x="3474720" y="2103120"/>
            <a:ext cx="5394960" cy="274320"/>
          </a:xfrm>
          <a:prstGeom prst="rect">
            <a:avLst/>
          </a:prstGeom>
          <a:noFill/>
          <a:ln/>
        </p:spPr>
        <p:txBody>
          <a:bodyPr wrap="square" rtlCol="0" anchor="ctr"/>
          <a:lstStyle/>
          <a:p>
            <a:pPr marL="0" indent="0">
              <a:buNone/>
            </a:pPr>
            <a:r>
              <a:rPr lang="en-US" sz="1100" b="1" dirty="0">
                <a:solidFill>
                  <a:srgbClr val="586EA6"/>
                </a:solidFill>
                <a:latin typeface="Arial" pitchFamily="34" charset="0"/>
                <a:ea typeface="Arial" pitchFamily="34" charset="-122"/>
                <a:cs typeface="Arial" pitchFamily="34" charset="-120"/>
              </a:rPr>
              <a:t>OUTLINE</a:t>
            </a:r>
            <a:endParaRPr lang="en-US" sz="1100" dirty="0"/>
          </a:p>
        </p:txBody>
      </p:sp>
      <p:sp>
        <p:nvSpPr>
          <p:cNvPr id="14" name="Shape 12"/>
          <p:cNvSpPr/>
          <p:nvPr/>
        </p:nvSpPr>
        <p:spPr>
          <a:xfrm>
            <a:off x="3474720" y="2450592"/>
            <a:ext cx="5394960" cy="347472"/>
          </a:xfrm>
          <a:prstGeom prst="rect">
            <a:avLst/>
          </a:prstGeom>
          <a:solidFill>
            <a:srgbClr val="FAF8F5"/>
          </a:solidFill>
          <a:ln/>
        </p:spPr>
      </p:sp>
      <p:sp>
        <p:nvSpPr>
          <p:cNvPr id="15" name="Text 13"/>
          <p:cNvSpPr/>
          <p:nvPr/>
        </p:nvSpPr>
        <p:spPr>
          <a:xfrm>
            <a:off x="3611880" y="2468880"/>
            <a:ext cx="5212080" cy="310896"/>
          </a:xfrm>
          <a:prstGeom prst="rect">
            <a:avLst/>
          </a:prstGeom>
          <a:noFill/>
          <a:ln/>
        </p:spPr>
        <p:txBody>
          <a:bodyPr wrap="square" rtlCol="0" anchor="ctr"/>
          <a:lstStyle/>
          <a:p>
            <a:pPr marL="0" indent="0">
              <a:buNone/>
            </a:pPr>
            <a:r>
              <a:rPr lang="en-US" sz="1000" b="1" dirty="0">
                <a:solidFill>
                  <a:srgbClr val="454545"/>
                </a:solidFill>
                <a:latin typeface="Arial" pitchFamily="34" charset="0"/>
                <a:ea typeface="Arial" pitchFamily="34" charset="-122"/>
                <a:cs typeface="Arial" pitchFamily="34" charset="-120"/>
              </a:rPr>
              <a:t>01  Pilot Testing — What It Is &amp; Why It Matters</a:t>
            </a:r>
            <a:endParaRPr lang="en-US" sz="1000" dirty="0"/>
          </a:p>
        </p:txBody>
      </p:sp>
      <p:sp>
        <p:nvSpPr>
          <p:cNvPr id="16" name="Shape 14"/>
          <p:cNvSpPr/>
          <p:nvPr/>
        </p:nvSpPr>
        <p:spPr>
          <a:xfrm>
            <a:off x="3474720" y="2834640"/>
            <a:ext cx="5394960" cy="347472"/>
          </a:xfrm>
          <a:prstGeom prst="rect">
            <a:avLst/>
          </a:prstGeom>
          <a:solidFill>
            <a:srgbClr val="EEE9E3"/>
          </a:solidFill>
          <a:ln/>
        </p:spPr>
      </p:sp>
      <p:sp>
        <p:nvSpPr>
          <p:cNvPr id="17" name="Text 15"/>
          <p:cNvSpPr/>
          <p:nvPr/>
        </p:nvSpPr>
        <p:spPr>
          <a:xfrm>
            <a:off x="3611880" y="2852928"/>
            <a:ext cx="5212080" cy="31089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02  Cronbach's Alpha — Internal Consistency</a:t>
            </a:r>
            <a:endParaRPr lang="en-US" sz="1000" dirty="0"/>
          </a:p>
        </p:txBody>
      </p:sp>
      <p:sp>
        <p:nvSpPr>
          <p:cNvPr id="18" name="Shape 16"/>
          <p:cNvSpPr/>
          <p:nvPr/>
        </p:nvSpPr>
        <p:spPr>
          <a:xfrm>
            <a:off x="3474720" y="3218688"/>
            <a:ext cx="5394960" cy="347472"/>
          </a:xfrm>
          <a:prstGeom prst="rect">
            <a:avLst/>
          </a:prstGeom>
          <a:solidFill>
            <a:srgbClr val="FAF8F5"/>
          </a:solidFill>
          <a:ln/>
        </p:spPr>
      </p:sp>
      <p:sp>
        <p:nvSpPr>
          <p:cNvPr id="19" name="Text 17"/>
          <p:cNvSpPr/>
          <p:nvPr/>
        </p:nvSpPr>
        <p:spPr>
          <a:xfrm>
            <a:off x="3611880" y="3236976"/>
            <a:ext cx="5212080" cy="31089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03  KMO &amp; Bartlett's Test — Sampling Adequacy</a:t>
            </a:r>
            <a:endParaRPr lang="en-US" sz="1000" dirty="0"/>
          </a:p>
        </p:txBody>
      </p:sp>
      <p:sp>
        <p:nvSpPr>
          <p:cNvPr id="20" name="Shape 18"/>
          <p:cNvSpPr/>
          <p:nvPr/>
        </p:nvSpPr>
        <p:spPr>
          <a:xfrm>
            <a:off x="3474720" y="3602736"/>
            <a:ext cx="5394960" cy="347472"/>
          </a:xfrm>
          <a:prstGeom prst="rect">
            <a:avLst/>
          </a:prstGeom>
          <a:solidFill>
            <a:srgbClr val="EEE9E3"/>
          </a:solidFill>
          <a:ln/>
        </p:spPr>
      </p:sp>
      <p:sp>
        <p:nvSpPr>
          <p:cNvPr id="21" name="Text 19"/>
          <p:cNvSpPr/>
          <p:nvPr/>
        </p:nvSpPr>
        <p:spPr>
          <a:xfrm>
            <a:off x="3611880" y="3621024"/>
            <a:ext cx="5212080" cy="31089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04  Factor Analysis — Communalities</a:t>
            </a:r>
            <a:endParaRPr lang="en-US" sz="1000" dirty="0"/>
          </a:p>
        </p:txBody>
      </p:sp>
      <p:sp>
        <p:nvSpPr>
          <p:cNvPr id="22" name="Shape 20"/>
          <p:cNvSpPr/>
          <p:nvPr/>
        </p:nvSpPr>
        <p:spPr>
          <a:xfrm>
            <a:off x="3474720" y="3986784"/>
            <a:ext cx="5394960" cy="347472"/>
          </a:xfrm>
          <a:prstGeom prst="rect">
            <a:avLst/>
          </a:prstGeom>
          <a:solidFill>
            <a:srgbClr val="FAF8F5"/>
          </a:solidFill>
          <a:ln/>
        </p:spPr>
      </p:sp>
      <p:sp>
        <p:nvSpPr>
          <p:cNvPr id="23" name="Text 21"/>
          <p:cNvSpPr/>
          <p:nvPr/>
        </p:nvSpPr>
        <p:spPr>
          <a:xfrm>
            <a:off x="3611880" y="4005072"/>
            <a:ext cx="5212080" cy="31089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05  Factor Analysis — Factor Loadings</a:t>
            </a:r>
            <a:endParaRPr lang="en-US" sz="1000" dirty="0"/>
          </a:p>
        </p:txBody>
      </p:sp>
      <p:sp>
        <p:nvSpPr>
          <p:cNvPr id="24" name="Shape 22"/>
          <p:cNvSpPr/>
          <p:nvPr/>
        </p:nvSpPr>
        <p:spPr>
          <a:xfrm>
            <a:off x="3474720" y="4370832"/>
            <a:ext cx="5394960" cy="347472"/>
          </a:xfrm>
          <a:prstGeom prst="rect">
            <a:avLst/>
          </a:prstGeom>
          <a:solidFill>
            <a:srgbClr val="EEE9E3"/>
          </a:solidFill>
          <a:ln/>
        </p:spPr>
      </p:sp>
      <p:sp>
        <p:nvSpPr>
          <p:cNvPr id="25" name="Text 23"/>
          <p:cNvSpPr/>
          <p:nvPr/>
        </p:nvSpPr>
        <p:spPr>
          <a:xfrm>
            <a:off x="3611880" y="4389120"/>
            <a:ext cx="5212080" cy="31089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06  Checklist — Complete Pilot Workflow</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01</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Pilot Testing — What It Is &amp; Why It Matters</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The foundation before your main data collection</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Text 6"/>
          <p:cNvSpPr/>
          <p:nvPr/>
        </p:nvSpPr>
        <p:spPr>
          <a:xfrm>
            <a:off x="256032" y="1051560"/>
            <a:ext cx="8631936" cy="749808"/>
          </a:xfrm>
          <a:prstGeom prst="rect">
            <a:avLst/>
          </a:prstGeom>
          <a:noFill/>
          <a:ln/>
        </p:spPr>
        <p:txBody>
          <a:bodyPr wrap="square" rtlCol="0" anchor="ctr"/>
          <a:lstStyle/>
          <a:p>
            <a:pPr marL="0" indent="0">
              <a:buNone/>
            </a:pPr>
            <a:r>
              <a:rPr lang="en-US" sz="1100" dirty="0">
                <a:solidFill>
                  <a:srgbClr val="454545"/>
                </a:solidFill>
                <a:latin typeface="Arial" pitchFamily="34" charset="0"/>
                <a:ea typeface="Arial" pitchFamily="34" charset="-122"/>
                <a:cs typeface="Arial" pitchFamily="34" charset="-120"/>
              </a:rPr>
              <a:t>Pilot testing involves administering your questionnaire to a small sub-sample (10–30% of the main sample) before the main data collection. Its purpose is to identify ambiguous, double-barrelled, or poorly worded items and to verify that the instrument yields statistically reliable data.</a:t>
            </a:r>
            <a:endParaRPr lang="en-US" sz="1100" dirty="0"/>
          </a:p>
        </p:txBody>
      </p:sp>
      <p:sp>
        <p:nvSpPr>
          <p:cNvPr id="9" name="Shape 7"/>
          <p:cNvSpPr/>
          <p:nvPr/>
        </p:nvSpPr>
        <p:spPr>
          <a:xfrm>
            <a:off x="256032" y="1847088"/>
            <a:ext cx="2743200" cy="1261872"/>
          </a:xfrm>
          <a:prstGeom prst="rect">
            <a:avLst/>
          </a:prstGeom>
          <a:solidFill>
            <a:srgbClr val="FAF8F5"/>
          </a:solidFill>
          <a:ln w="25400">
            <a:solidFill>
              <a:srgbClr val="B71E42"/>
            </a:solidFill>
            <a:prstDash val="solid"/>
          </a:ln>
        </p:spPr>
      </p:sp>
      <p:sp>
        <p:nvSpPr>
          <p:cNvPr id="10" name="Shape 8"/>
          <p:cNvSpPr/>
          <p:nvPr/>
        </p:nvSpPr>
        <p:spPr>
          <a:xfrm>
            <a:off x="256032" y="1847088"/>
            <a:ext cx="2743200" cy="292608"/>
          </a:xfrm>
          <a:prstGeom prst="rect">
            <a:avLst/>
          </a:prstGeom>
          <a:solidFill>
            <a:srgbClr val="B71E42"/>
          </a:solidFill>
          <a:ln/>
        </p:spPr>
      </p:sp>
      <p:sp>
        <p:nvSpPr>
          <p:cNvPr id="11" name="Text 9"/>
          <p:cNvSpPr/>
          <p:nvPr/>
        </p:nvSpPr>
        <p:spPr>
          <a:xfrm>
            <a:off x="347472" y="1883664"/>
            <a:ext cx="2560320" cy="256032"/>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Purpose</a:t>
            </a:r>
            <a:endParaRPr lang="en-US" sz="1000" dirty="0"/>
          </a:p>
        </p:txBody>
      </p:sp>
      <p:sp>
        <p:nvSpPr>
          <p:cNvPr id="12" name="Text 10"/>
          <p:cNvSpPr/>
          <p:nvPr/>
        </p:nvSpPr>
        <p:spPr>
          <a:xfrm>
            <a:off x="347472" y="2194560"/>
            <a:ext cx="2560320" cy="822960"/>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Identify and eliminate unclear, ambiguous, or double-barrelled items before deployment so they do not corrupt the main dataset.</a:t>
            </a:r>
            <a:endParaRPr lang="en-US" sz="1000" dirty="0"/>
          </a:p>
        </p:txBody>
      </p:sp>
      <p:sp>
        <p:nvSpPr>
          <p:cNvPr id="13" name="Shape 11"/>
          <p:cNvSpPr/>
          <p:nvPr/>
        </p:nvSpPr>
        <p:spPr>
          <a:xfrm>
            <a:off x="3200400" y="1847088"/>
            <a:ext cx="2743200" cy="1261872"/>
          </a:xfrm>
          <a:prstGeom prst="rect">
            <a:avLst/>
          </a:prstGeom>
          <a:solidFill>
            <a:srgbClr val="FAF8F5"/>
          </a:solidFill>
          <a:ln w="25400">
            <a:solidFill>
              <a:srgbClr val="586EA6"/>
            </a:solidFill>
            <a:prstDash val="solid"/>
          </a:ln>
        </p:spPr>
      </p:sp>
      <p:sp>
        <p:nvSpPr>
          <p:cNvPr id="14" name="Shape 12"/>
          <p:cNvSpPr/>
          <p:nvPr/>
        </p:nvSpPr>
        <p:spPr>
          <a:xfrm>
            <a:off x="3200400" y="1847088"/>
            <a:ext cx="2743200" cy="292608"/>
          </a:xfrm>
          <a:prstGeom prst="rect">
            <a:avLst/>
          </a:prstGeom>
          <a:solidFill>
            <a:srgbClr val="586EA6"/>
          </a:solidFill>
          <a:ln/>
        </p:spPr>
      </p:sp>
      <p:sp>
        <p:nvSpPr>
          <p:cNvPr id="15" name="Text 13"/>
          <p:cNvSpPr/>
          <p:nvPr/>
        </p:nvSpPr>
        <p:spPr>
          <a:xfrm>
            <a:off x="3291840" y="1883664"/>
            <a:ext cx="2560320" cy="256032"/>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Sample Size</a:t>
            </a:r>
            <a:endParaRPr lang="en-US" sz="1000" dirty="0"/>
          </a:p>
        </p:txBody>
      </p:sp>
      <p:sp>
        <p:nvSpPr>
          <p:cNvPr id="16" name="Text 14"/>
          <p:cNvSpPr/>
          <p:nvPr/>
        </p:nvSpPr>
        <p:spPr>
          <a:xfrm>
            <a:off x="3291840" y="2194560"/>
            <a:ext cx="2560320" cy="822960"/>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Use 10–30 respondents — enough to compute reliability statistics but drawn from the same population as the main study.</a:t>
            </a:r>
            <a:endParaRPr lang="en-US" sz="1000" dirty="0"/>
          </a:p>
        </p:txBody>
      </p:sp>
      <p:sp>
        <p:nvSpPr>
          <p:cNvPr id="17" name="Shape 15"/>
          <p:cNvSpPr/>
          <p:nvPr/>
        </p:nvSpPr>
        <p:spPr>
          <a:xfrm>
            <a:off x="6144768" y="1847088"/>
            <a:ext cx="2743200" cy="1261872"/>
          </a:xfrm>
          <a:prstGeom prst="rect">
            <a:avLst/>
          </a:prstGeom>
          <a:solidFill>
            <a:srgbClr val="FAF8F5"/>
          </a:solidFill>
          <a:ln w="25400">
            <a:solidFill>
              <a:srgbClr val="6892A0"/>
            </a:solidFill>
            <a:prstDash val="solid"/>
          </a:ln>
        </p:spPr>
      </p:sp>
      <p:sp>
        <p:nvSpPr>
          <p:cNvPr id="18" name="Shape 16"/>
          <p:cNvSpPr/>
          <p:nvPr/>
        </p:nvSpPr>
        <p:spPr>
          <a:xfrm>
            <a:off x="6144768" y="1847088"/>
            <a:ext cx="2743200" cy="292608"/>
          </a:xfrm>
          <a:prstGeom prst="rect">
            <a:avLst/>
          </a:prstGeom>
          <a:solidFill>
            <a:srgbClr val="6892A0"/>
          </a:solidFill>
          <a:ln/>
        </p:spPr>
      </p:sp>
      <p:sp>
        <p:nvSpPr>
          <p:cNvPr id="19" name="Text 17"/>
          <p:cNvSpPr/>
          <p:nvPr/>
        </p:nvSpPr>
        <p:spPr>
          <a:xfrm>
            <a:off x="6236208" y="1883664"/>
            <a:ext cx="2560320" cy="256032"/>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Output</a:t>
            </a:r>
            <a:endParaRPr lang="en-US" sz="1000" dirty="0"/>
          </a:p>
        </p:txBody>
      </p:sp>
      <p:sp>
        <p:nvSpPr>
          <p:cNvPr id="20" name="Text 18"/>
          <p:cNvSpPr/>
          <p:nvPr/>
        </p:nvSpPr>
        <p:spPr>
          <a:xfrm>
            <a:off x="6236208" y="2194560"/>
            <a:ext cx="2560320" cy="822960"/>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A refined, validated instrument confirmed as statistically reliable before full-scale data collection begins.</a:t>
            </a:r>
            <a:endParaRPr lang="en-US" sz="1000" dirty="0"/>
          </a:p>
        </p:txBody>
      </p:sp>
      <p:sp>
        <p:nvSpPr>
          <p:cNvPr id="21" name="Shape 19"/>
          <p:cNvSpPr/>
          <p:nvPr/>
        </p:nvSpPr>
        <p:spPr>
          <a:xfrm>
            <a:off x="256032" y="3246120"/>
            <a:ext cx="8631936" cy="1261872"/>
          </a:xfrm>
          <a:prstGeom prst="rect">
            <a:avLst/>
          </a:prstGeom>
          <a:solidFill>
            <a:srgbClr val="FAF8F5"/>
          </a:solidFill>
          <a:ln w="19050">
            <a:solidFill>
              <a:srgbClr val="DE478E"/>
            </a:solidFill>
            <a:prstDash val="solid"/>
          </a:ln>
        </p:spPr>
      </p:sp>
      <p:sp>
        <p:nvSpPr>
          <p:cNvPr id="22" name="Shape 20"/>
          <p:cNvSpPr/>
          <p:nvPr/>
        </p:nvSpPr>
        <p:spPr>
          <a:xfrm>
            <a:off x="256032" y="3246120"/>
            <a:ext cx="8631936" cy="274320"/>
          </a:xfrm>
          <a:prstGeom prst="rect">
            <a:avLst/>
          </a:prstGeom>
          <a:solidFill>
            <a:srgbClr val="DE478E"/>
          </a:solidFill>
          <a:ln/>
        </p:spPr>
      </p:sp>
      <p:sp>
        <p:nvSpPr>
          <p:cNvPr id="23" name="Text 21"/>
          <p:cNvSpPr/>
          <p:nvPr/>
        </p:nvSpPr>
        <p:spPr>
          <a:xfrm>
            <a:off x="365760" y="3264408"/>
            <a:ext cx="8412480"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Three Critical Rules</a:t>
            </a:r>
            <a:endParaRPr lang="en-US" sz="1000" dirty="0"/>
          </a:p>
        </p:txBody>
      </p:sp>
      <p:sp>
        <p:nvSpPr>
          <p:cNvPr id="24" name="Text 22"/>
          <p:cNvSpPr/>
          <p:nvPr/>
        </p:nvSpPr>
        <p:spPr>
          <a:xfrm>
            <a:off x="384048" y="3566160"/>
            <a:ext cx="8321040" cy="256032"/>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1.  Pilot data is NEVER merged into the main dataset — it is used solely to refine the instrument.</a:t>
            </a:r>
            <a:endParaRPr lang="en-US" sz="1000" dirty="0"/>
          </a:p>
        </p:txBody>
      </p:sp>
      <p:sp>
        <p:nvSpPr>
          <p:cNvPr id="25" name="Text 23"/>
          <p:cNvSpPr/>
          <p:nvPr/>
        </p:nvSpPr>
        <p:spPr>
          <a:xfrm>
            <a:off x="384048" y="3840480"/>
            <a:ext cx="8321040" cy="256032"/>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2.  If more than 20% of items are revised, consider running a second pilot before main data collection.</a:t>
            </a:r>
            <a:endParaRPr lang="en-US" sz="1000" dirty="0"/>
          </a:p>
        </p:txBody>
      </p:sp>
      <p:sp>
        <p:nvSpPr>
          <p:cNvPr id="26" name="Text 24"/>
          <p:cNvSpPr/>
          <p:nvPr/>
        </p:nvSpPr>
        <p:spPr>
          <a:xfrm>
            <a:off x="384048" y="4114800"/>
            <a:ext cx="8321040" cy="256032"/>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3.  Document all changes made after the pilot; this forms part of your Chapter 3 methodology narrative.</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02</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Cronbach's Alpha — Internal Consistency Reliability</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Measures how consistently all items in a scale measure the same underlying construct</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Text 6"/>
          <p:cNvSpPr/>
          <p:nvPr/>
        </p:nvSpPr>
        <p:spPr>
          <a:xfrm>
            <a:off x="256032" y="1051560"/>
            <a:ext cx="5486400" cy="914400"/>
          </a:xfrm>
          <a:prstGeom prst="rect">
            <a:avLst/>
          </a:prstGeom>
          <a:noFill/>
          <a:ln/>
        </p:spPr>
        <p:txBody>
          <a:bodyPr wrap="square" rtlCol="0" anchor="ctr"/>
          <a:lstStyle/>
          <a:p>
            <a:pPr marL="0" indent="0">
              <a:buNone/>
            </a:pPr>
            <a:r>
              <a:rPr lang="en-US" sz="1100" dirty="0">
                <a:solidFill>
                  <a:srgbClr val="454545"/>
                </a:solidFill>
                <a:latin typeface="Arial" pitchFamily="34" charset="0"/>
                <a:ea typeface="Arial" pitchFamily="34" charset="-122"/>
                <a:cs typeface="Arial" pitchFamily="34" charset="-120"/>
              </a:rPr>
              <a:t>Cronbach's Alpha (α) is a coefficient of reliability ranging from 0 to 1. It expresses the average correlation among all items in a scale. A higher α indicates items are more consistently measuring the same construct. The widely accepted threshold in social science research is α ≥ 0.70 (Nunnally &amp; Bernstein, 1994; Field, 2018).</a:t>
            </a:r>
            <a:endParaRPr lang="en-US" sz="1100" dirty="0"/>
          </a:p>
        </p:txBody>
      </p:sp>
      <p:sp>
        <p:nvSpPr>
          <p:cNvPr id="9" name="Shape 7"/>
          <p:cNvSpPr/>
          <p:nvPr/>
        </p:nvSpPr>
        <p:spPr>
          <a:xfrm>
            <a:off x="5943600" y="1005840"/>
            <a:ext cx="2944368" cy="1664208"/>
          </a:xfrm>
          <a:prstGeom prst="rect">
            <a:avLst/>
          </a:prstGeom>
          <a:solidFill>
            <a:srgbClr val="FAF8F5"/>
          </a:solidFill>
          <a:ln w="19050">
            <a:solidFill>
              <a:srgbClr val="B71E42"/>
            </a:solidFill>
            <a:prstDash val="solid"/>
          </a:ln>
        </p:spPr>
      </p:sp>
      <p:sp>
        <p:nvSpPr>
          <p:cNvPr id="10" name="Shape 8"/>
          <p:cNvSpPr/>
          <p:nvPr/>
        </p:nvSpPr>
        <p:spPr>
          <a:xfrm>
            <a:off x="5943600" y="1005840"/>
            <a:ext cx="2944368" cy="274320"/>
          </a:xfrm>
          <a:prstGeom prst="rect">
            <a:avLst/>
          </a:prstGeom>
          <a:solidFill>
            <a:srgbClr val="B71E42"/>
          </a:solidFill>
          <a:ln/>
        </p:spPr>
      </p:sp>
      <p:sp>
        <p:nvSpPr>
          <p:cNvPr id="11" name="Text 9"/>
          <p:cNvSpPr/>
          <p:nvPr/>
        </p:nvSpPr>
        <p:spPr>
          <a:xfrm>
            <a:off x="6035040" y="1024128"/>
            <a:ext cx="2743200" cy="237744"/>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Interpretation Benchmarks</a:t>
            </a:r>
            <a:endParaRPr lang="en-US" sz="950" dirty="0"/>
          </a:p>
        </p:txBody>
      </p:sp>
      <p:sp>
        <p:nvSpPr>
          <p:cNvPr id="12" name="Text 10"/>
          <p:cNvSpPr/>
          <p:nvPr/>
        </p:nvSpPr>
        <p:spPr>
          <a:xfrm>
            <a:off x="6035040" y="1316736"/>
            <a:ext cx="2743200" cy="23774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α ≥ 0.90  →  Excellent</a:t>
            </a:r>
            <a:endParaRPr lang="en-US" sz="950" dirty="0"/>
          </a:p>
        </p:txBody>
      </p:sp>
      <p:sp>
        <p:nvSpPr>
          <p:cNvPr id="13" name="Text 11"/>
          <p:cNvSpPr/>
          <p:nvPr/>
        </p:nvSpPr>
        <p:spPr>
          <a:xfrm>
            <a:off x="6035040" y="1572768"/>
            <a:ext cx="2743200" cy="23774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α ≥ 0.80  →  Good</a:t>
            </a:r>
            <a:endParaRPr lang="en-US" sz="950" dirty="0"/>
          </a:p>
        </p:txBody>
      </p:sp>
      <p:sp>
        <p:nvSpPr>
          <p:cNvPr id="14" name="Text 12"/>
          <p:cNvSpPr/>
          <p:nvPr/>
        </p:nvSpPr>
        <p:spPr>
          <a:xfrm>
            <a:off x="6035040" y="1828800"/>
            <a:ext cx="2743200" cy="237744"/>
          </a:xfrm>
          <a:prstGeom prst="rect">
            <a:avLst/>
          </a:prstGeom>
          <a:noFill/>
          <a:ln/>
        </p:spPr>
        <p:txBody>
          <a:bodyPr wrap="square" rtlCol="0" anchor="ctr"/>
          <a:lstStyle/>
          <a:p>
            <a:pPr marL="0" indent="0">
              <a:buNone/>
            </a:pPr>
            <a:r>
              <a:rPr lang="en-US" sz="950" b="1" dirty="0">
                <a:solidFill>
                  <a:srgbClr val="B71E42"/>
                </a:solidFill>
                <a:latin typeface="Arial" pitchFamily="34" charset="0"/>
                <a:ea typeface="Arial" pitchFamily="34" charset="-122"/>
                <a:cs typeface="Arial" pitchFamily="34" charset="-120"/>
              </a:rPr>
              <a:t>α ≥ 0.70  →  Acceptable  ✓  (standard)</a:t>
            </a:r>
            <a:endParaRPr lang="en-US" sz="950" dirty="0"/>
          </a:p>
        </p:txBody>
      </p:sp>
      <p:sp>
        <p:nvSpPr>
          <p:cNvPr id="15" name="Text 13"/>
          <p:cNvSpPr/>
          <p:nvPr/>
        </p:nvSpPr>
        <p:spPr>
          <a:xfrm>
            <a:off x="6035040" y="2084832"/>
            <a:ext cx="2743200" cy="23774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α ≥ 0.60  →  Questionable</a:t>
            </a:r>
            <a:endParaRPr lang="en-US" sz="950" dirty="0"/>
          </a:p>
        </p:txBody>
      </p:sp>
      <p:sp>
        <p:nvSpPr>
          <p:cNvPr id="16" name="Text 14"/>
          <p:cNvSpPr/>
          <p:nvPr/>
        </p:nvSpPr>
        <p:spPr>
          <a:xfrm>
            <a:off x="6035040" y="2340864"/>
            <a:ext cx="2743200" cy="23774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α &lt; 0.60  →  Poor — revise items</a:t>
            </a:r>
            <a:endParaRPr lang="en-US" sz="950" dirty="0"/>
          </a:p>
        </p:txBody>
      </p:sp>
      <p:sp>
        <p:nvSpPr>
          <p:cNvPr id="17" name="Shape 15"/>
          <p:cNvSpPr/>
          <p:nvPr/>
        </p:nvSpPr>
        <p:spPr>
          <a:xfrm>
            <a:off x="256032" y="2029968"/>
            <a:ext cx="5376672" cy="2029968"/>
          </a:xfrm>
          <a:prstGeom prst="rect">
            <a:avLst/>
          </a:prstGeom>
          <a:solidFill>
            <a:srgbClr val="EEE9E3"/>
          </a:solidFill>
          <a:ln w="19050">
            <a:solidFill>
              <a:srgbClr val="586EA6"/>
            </a:solidFill>
            <a:prstDash val="solid"/>
          </a:ln>
        </p:spPr>
      </p:sp>
      <p:sp>
        <p:nvSpPr>
          <p:cNvPr id="18" name="Shape 16"/>
          <p:cNvSpPr/>
          <p:nvPr/>
        </p:nvSpPr>
        <p:spPr>
          <a:xfrm>
            <a:off x="256032" y="2029968"/>
            <a:ext cx="5376672" cy="274320"/>
          </a:xfrm>
          <a:prstGeom prst="rect">
            <a:avLst/>
          </a:prstGeom>
          <a:solidFill>
            <a:srgbClr val="586EA6"/>
          </a:solidFill>
          <a:ln/>
        </p:spPr>
      </p:sp>
      <p:sp>
        <p:nvSpPr>
          <p:cNvPr id="19" name="Text 17"/>
          <p:cNvSpPr/>
          <p:nvPr/>
        </p:nvSpPr>
        <p:spPr>
          <a:xfrm>
            <a:off x="365760" y="2057400"/>
            <a:ext cx="5193792"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SPSS Steps</a:t>
            </a:r>
            <a:endParaRPr lang="en-US" sz="1000" dirty="0"/>
          </a:p>
        </p:txBody>
      </p:sp>
      <p:sp>
        <p:nvSpPr>
          <p:cNvPr id="20" name="Text 18"/>
          <p:cNvSpPr/>
          <p:nvPr/>
        </p:nvSpPr>
        <p:spPr>
          <a:xfrm>
            <a:off x="365760" y="235915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1. Analyze  →  Scale  →  Reliability Analysis</a:t>
            </a:r>
            <a:endParaRPr lang="en-US" sz="980" dirty="0"/>
          </a:p>
        </p:txBody>
      </p:sp>
      <p:sp>
        <p:nvSpPr>
          <p:cNvPr id="21" name="Text 19"/>
          <p:cNvSpPr/>
          <p:nvPr/>
        </p:nvSpPr>
        <p:spPr>
          <a:xfrm>
            <a:off x="365760" y="263347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2. Move all scale items to the Items box</a:t>
            </a:r>
            <a:endParaRPr lang="en-US" sz="980" dirty="0"/>
          </a:p>
        </p:txBody>
      </p:sp>
      <p:sp>
        <p:nvSpPr>
          <p:cNvPr id="22" name="Text 20"/>
          <p:cNvSpPr/>
          <p:nvPr/>
        </p:nvSpPr>
        <p:spPr>
          <a:xfrm>
            <a:off x="365760" y="290779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3. Model: Alpha (default setting)</a:t>
            </a:r>
            <a:endParaRPr lang="en-US" sz="980" dirty="0"/>
          </a:p>
        </p:txBody>
      </p:sp>
      <p:sp>
        <p:nvSpPr>
          <p:cNvPr id="23" name="Text 21"/>
          <p:cNvSpPr/>
          <p:nvPr/>
        </p:nvSpPr>
        <p:spPr>
          <a:xfrm>
            <a:off x="365760" y="318211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4. Click Statistics → tick 'Scale if item deleted'</a:t>
            </a:r>
            <a:endParaRPr lang="en-US" sz="980" dirty="0"/>
          </a:p>
        </p:txBody>
      </p:sp>
      <p:sp>
        <p:nvSpPr>
          <p:cNvPr id="24" name="Text 22"/>
          <p:cNvSpPr/>
          <p:nvPr/>
        </p:nvSpPr>
        <p:spPr>
          <a:xfrm>
            <a:off x="365760" y="345643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5. Click Continue  →  OK</a:t>
            </a:r>
            <a:endParaRPr lang="en-US" sz="980" dirty="0"/>
          </a:p>
        </p:txBody>
      </p:sp>
      <p:sp>
        <p:nvSpPr>
          <p:cNvPr id="25" name="Text 23"/>
          <p:cNvSpPr/>
          <p:nvPr/>
        </p:nvSpPr>
        <p:spPr>
          <a:xfrm>
            <a:off x="365760" y="3730752"/>
            <a:ext cx="5193792"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6. In output: read Cronbach's Alpha in Reliability Statistics table</a:t>
            </a:r>
            <a:endParaRPr lang="en-US" sz="980" dirty="0"/>
          </a:p>
        </p:txBody>
      </p:sp>
      <p:sp>
        <p:nvSpPr>
          <p:cNvPr id="26" name="Shape 24"/>
          <p:cNvSpPr/>
          <p:nvPr/>
        </p:nvSpPr>
        <p:spPr>
          <a:xfrm>
            <a:off x="5916168" y="2907792"/>
            <a:ext cx="2971800" cy="1207008"/>
          </a:xfrm>
          <a:prstGeom prst="rect">
            <a:avLst/>
          </a:prstGeom>
          <a:solidFill>
            <a:srgbClr val="FAF8F5"/>
          </a:solidFill>
          <a:ln w="19050">
            <a:solidFill>
              <a:srgbClr val="586EA6"/>
            </a:solidFill>
            <a:prstDash val="solid"/>
          </a:ln>
        </p:spPr>
      </p:sp>
      <p:sp>
        <p:nvSpPr>
          <p:cNvPr id="27" name="Shape 25"/>
          <p:cNvSpPr/>
          <p:nvPr/>
        </p:nvSpPr>
        <p:spPr>
          <a:xfrm>
            <a:off x="5806440" y="2724912"/>
            <a:ext cx="3081528" cy="274320"/>
          </a:xfrm>
          <a:prstGeom prst="rect">
            <a:avLst/>
          </a:prstGeom>
          <a:solidFill>
            <a:srgbClr val="586EA6"/>
          </a:solidFill>
          <a:ln/>
        </p:spPr>
      </p:sp>
      <p:sp>
        <p:nvSpPr>
          <p:cNvPr id="28" name="Text 26"/>
          <p:cNvSpPr/>
          <p:nvPr/>
        </p:nvSpPr>
        <p:spPr>
          <a:xfrm>
            <a:off x="5916168" y="2743200"/>
            <a:ext cx="2880360" cy="237744"/>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  Reading the Output</a:t>
            </a:r>
            <a:endParaRPr lang="en-US" sz="950" dirty="0"/>
          </a:p>
        </p:txBody>
      </p:sp>
      <p:sp>
        <p:nvSpPr>
          <p:cNvPr id="29" name="Text 27"/>
          <p:cNvSpPr/>
          <p:nvPr/>
        </p:nvSpPr>
        <p:spPr>
          <a:xfrm>
            <a:off x="5916168" y="3035808"/>
            <a:ext cx="288036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 Reliability Statistics → Cronbach's Alpha value</a:t>
            </a:r>
            <a:endParaRPr lang="en-US" sz="950" dirty="0"/>
          </a:p>
        </p:txBody>
      </p:sp>
      <p:sp>
        <p:nvSpPr>
          <p:cNvPr id="32" name="Text 30"/>
          <p:cNvSpPr/>
          <p:nvPr/>
        </p:nvSpPr>
        <p:spPr>
          <a:xfrm>
            <a:off x="5943600" y="3346704"/>
            <a:ext cx="288036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 Drop weak items and re-run until α ≥ 0.70</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03</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KMO &amp; Bartlett's Test — Sampling Adequacy</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Mandatory prerequisite tests before running Factor Analysis</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Text 6"/>
          <p:cNvSpPr/>
          <p:nvPr/>
        </p:nvSpPr>
        <p:spPr>
          <a:xfrm>
            <a:off x="256032" y="1051560"/>
            <a:ext cx="8631936" cy="658368"/>
          </a:xfrm>
          <a:prstGeom prst="rect">
            <a:avLst/>
          </a:prstGeom>
          <a:noFill/>
          <a:ln/>
        </p:spPr>
        <p:txBody>
          <a:bodyPr wrap="square" rtlCol="0" anchor="ctr"/>
          <a:lstStyle/>
          <a:p>
            <a:pPr marL="0" indent="0">
              <a:buNone/>
            </a:pPr>
            <a:r>
              <a:rPr lang="en-US" sz="1100" dirty="0">
                <a:solidFill>
                  <a:srgbClr val="454545"/>
                </a:solidFill>
                <a:latin typeface="Arial" pitchFamily="34" charset="0"/>
                <a:ea typeface="Arial" pitchFamily="34" charset="-122"/>
                <a:cs typeface="Arial" pitchFamily="34" charset="-120"/>
              </a:rPr>
              <a:t>Before Factor Analysis you must confirm two things: (1) that your sample size is adequate relative to the number of items, and (2) that sufficient correlations exist among those items to identify meaningful factors. KMO and Bartlett's Test answer these questions respectively.</a:t>
            </a:r>
            <a:endParaRPr lang="en-US" sz="1100" dirty="0"/>
          </a:p>
        </p:txBody>
      </p:sp>
      <p:sp>
        <p:nvSpPr>
          <p:cNvPr id="9" name="Shape 7"/>
          <p:cNvSpPr/>
          <p:nvPr/>
        </p:nvSpPr>
        <p:spPr>
          <a:xfrm>
            <a:off x="256032" y="1783080"/>
            <a:ext cx="4251960" cy="2103120"/>
          </a:xfrm>
          <a:prstGeom prst="rect">
            <a:avLst/>
          </a:prstGeom>
          <a:solidFill>
            <a:srgbClr val="FAF8F5"/>
          </a:solidFill>
          <a:ln w="19050">
            <a:solidFill>
              <a:srgbClr val="B71E42"/>
            </a:solidFill>
            <a:prstDash val="solid"/>
          </a:ln>
        </p:spPr>
      </p:sp>
      <p:sp>
        <p:nvSpPr>
          <p:cNvPr id="10" name="Shape 8"/>
          <p:cNvSpPr/>
          <p:nvPr/>
        </p:nvSpPr>
        <p:spPr>
          <a:xfrm>
            <a:off x="256032" y="1783080"/>
            <a:ext cx="4251960" cy="292608"/>
          </a:xfrm>
          <a:prstGeom prst="rect">
            <a:avLst/>
          </a:prstGeom>
          <a:solidFill>
            <a:srgbClr val="B71E42"/>
          </a:solidFill>
          <a:ln/>
        </p:spPr>
      </p:sp>
      <p:sp>
        <p:nvSpPr>
          <p:cNvPr id="11" name="Text 9"/>
          <p:cNvSpPr/>
          <p:nvPr/>
        </p:nvSpPr>
        <p:spPr>
          <a:xfrm>
            <a:off x="365760" y="1801368"/>
            <a:ext cx="4023360" cy="256032"/>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KMO (Kaiser-Meyer-Olkin) Test</a:t>
            </a:r>
            <a:endParaRPr lang="en-US" sz="1000" dirty="0"/>
          </a:p>
        </p:txBody>
      </p:sp>
      <p:sp>
        <p:nvSpPr>
          <p:cNvPr id="12" name="Text 10"/>
          <p:cNvSpPr/>
          <p:nvPr/>
        </p:nvSpPr>
        <p:spPr>
          <a:xfrm>
            <a:off x="365760" y="2121408"/>
            <a:ext cx="4023360" cy="1719072"/>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Measures whether the pattern of correlations among items is compact enough for Factor Analysis to yield distinct, reliable factors. Values range 0–1; values closer to 1 are better.</a:t>
            </a:r>
            <a:endParaRPr lang="en-US" sz="1000" dirty="0"/>
          </a:p>
          <a:p>
            <a:pPr marL="0" indent="0">
              <a:buNone/>
            </a:pP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 0.90 Marvellous  |  ≥ 0.80 Meritorious</a:t>
            </a: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 0.70 Middling ✓  |  ≥ 0.60 Mediocre</a:t>
            </a: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&lt; 0.50 Unacceptable — do not proceed</a:t>
            </a:r>
            <a:endParaRPr lang="en-US" sz="1000" dirty="0"/>
          </a:p>
        </p:txBody>
      </p:sp>
      <p:sp>
        <p:nvSpPr>
          <p:cNvPr id="13" name="Shape 11"/>
          <p:cNvSpPr/>
          <p:nvPr/>
        </p:nvSpPr>
        <p:spPr>
          <a:xfrm>
            <a:off x="4636008" y="1783080"/>
            <a:ext cx="4251960" cy="2103120"/>
          </a:xfrm>
          <a:prstGeom prst="rect">
            <a:avLst/>
          </a:prstGeom>
          <a:solidFill>
            <a:srgbClr val="FAF8F5"/>
          </a:solidFill>
          <a:ln w="19050">
            <a:solidFill>
              <a:srgbClr val="586EA6"/>
            </a:solidFill>
            <a:prstDash val="solid"/>
          </a:ln>
        </p:spPr>
      </p:sp>
      <p:sp>
        <p:nvSpPr>
          <p:cNvPr id="14" name="Shape 12"/>
          <p:cNvSpPr/>
          <p:nvPr/>
        </p:nvSpPr>
        <p:spPr>
          <a:xfrm>
            <a:off x="4636008" y="1783080"/>
            <a:ext cx="4251960" cy="292608"/>
          </a:xfrm>
          <a:prstGeom prst="rect">
            <a:avLst/>
          </a:prstGeom>
          <a:solidFill>
            <a:srgbClr val="586EA6"/>
          </a:solidFill>
          <a:ln/>
        </p:spPr>
      </p:sp>
      <p:sp>
        <p:nvSpPr>
          <p:cNvPr id="15" name="Text 13"/>
          <p:cNvSpPr/>
          <p:nvPr/>
        </p:nvSpPr>
        <p:spPr>
          <a:xfrm>
            <a:off x="4745736" y="1801368"/>
            <a:ext cx="4023360" cy="256032"/>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Bartlett's Test of Sphericity</a:t>
            </a:r>
            <a:endParaRPr lang="en-US" sz="1000" dirty="0"/>
          </a:p>
        </p:txBody>
      </p:sp>
      <p:sp>
        <p:nvSpPr>
          <p:cNvPr id="16" name="Text 14"/>
          <p:cNvSpPr/>
          <p:nvPr/>
        </p:nvSpPr>
        <p:spPr>
          <a:xfrm>
            <a:off x="4745736" y="2121408"/>
            <a:ext cx="4023360" cy="1719072"/>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Tests H₀: The correlation matrix is an identity matrix (all items uncorrelated). A significant result confirms that correlations are large enough to warrant Factor Analysis.</a:t>
            </a:r>
            <a:endParaRPr lang="en-US" sz="1000" dirty="0"/>
          </a:p>
          <a:p>
            <a:pPr marL="0" indent="0">
              <a:buNone/>
            </a:pP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p &lt; 0.05  →  Reject H₀  →  Proceed ✓</a:t>
            </a: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p ≥ 0.05  →  Do NOT proceed with FA</a:t>
            </a:r>
            <a:endParaRPr lang="en-US" sz="1000" dirty="0"/>
          </a:p>
          <a:p>
            <a:pPr marL="0" indent="0">
              <a:buNone/>
            </a:pPr>
            <a:endParaRPr lang="en-US" sz="1000" dirty="0"/>
          </a:p>
          <a:p>
            <a:pPr marL="0" indent="0">
              <a:buNone/>
            </a:pPr>
            <a:r>
              <a:rPr lang="en-US" sz="1000" dirty="0">
                <a:solidFill>
                  <a:srgbClr val="454545"/>
                </a:solidFill>
                <a:latin typeface="Arial" pitchFamily="34" charset="0"/>
                <a:ea typeface="Arial" pitchFamily="34" charset="-122"/>
                <a:cs typeface="Arial" pitchFamily="34" charset="-120"/>
              </a:rPr>
              <a:t>Both conditions must be met simultaneously before running FA.</a:t>
            </a:r>
            <a:endParaRPr lang="en-US" sz="1000" dirty="0"/>
          </a:p>
        </p:txBody>
      </p:sp>
      <p:sp>
        <p:nvSpPr>
          <p:cNvPr id="17" name="Shape 15"/>
          <p:cNvSpPr/>
          <p:nvPr/>
        </p:nvSpPr>
        <p:spPr>
          <a:xfrm>
            <a:off x="274320" y="3865418"/>
            <a:ext cx="8631936" cy="1486316"/>
          </a:xfrm>
          <a:prstGeom prst="rect">
            <a:avLst/>
          </a:prstGeom>
          <a:solidFill>
            <a:srgbClr val="EEE9E3"/>
          </a:solidFill>
          <a:ln w="19050">
            <a:solidFill>
              <a:srgbClr val="586EA6"/>
            </a:solidFill>
            <a:prstDash val="solid"/>
          </a:ln>
        </p:spPr>
      </p:sp>
      <p:sp>
        <p:nvSpPr>
          <p:cNvPr id="18" name="Shape 16"/>
          <p:cNvSpPr/>
          <p:nvPr/>
        </p:nvSpPr>
        <p:spPr>
          <a:xfrm>
            <a:off x="256032" y="3950208"/>
            <a:ext cx="8631936" cy="274320"/>
          </a:xfrm>
          <a:prstGeom prst="rect">
            <a:avLst/>
          </a:prstGeom>
          <a:solidFill>
            <a:srgbClr val="586EA6"/>
          </a:solidFill>
          <a:ln/>
        </p:spPr>
      </p:sp>
      <p:sp>
        <p:nvSpPr>
          <p:cNvPr id="19" name="Text 17"/>
          <p:cNvSpPr/>
          <p:nvPr/>
        </p:nvSpPr>
        <p:spPr>
          <a:xfrm>
            <a:off x="365760" y="3977640"/>
            <a:ext cx="8449056"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SPSS Steps</a:t>
            </a:r>
            <a:endParaRPr lang="en-US" sz="1000" dirty="0"/>
          </a:p>
        </p:txBody>
      </p:sp>
      <p:sp>
        <p:nvSpPr>
          <p:cNvPr id="20" name="Text 18"/>
          <p:cNvSpPr/>
          <p:nvPr/>
        </p:nvSpPr>
        <p:spPr>
          <a:xfrm>
            <a:off x="365760" y="4279392"/>
            <a:ext cx="8449056"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1. Analyze  →  Dimension Reduction  →  Factor</a:t>
            </a:r>
            <a:endParaRPr lang="en-US" sz="980" dirty="0"/>
          </a:p>
        </p:txBody>
      </p:sp>
      <p:sp>
        <p:nvSpPr>
          <p:cNvPr id="21" name="Text 19"/>
          <p:cNvSpPr/>
          <p:nvPr/>
        </p:nvSpPr>
        <p:spPr>
          <a:xfrm>
            <a:off x="365760" y="4553712"/>
            <a:ext cx="8449056"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2. Move all your items into the Variables box</a:t>
            </a:r>
            <a:endParaRPr lang="en-US" sz="980" dirty="0"/>
          </a:p>
        </p:txBody>
      </p:sp>
      <p:sp>
        <p:nvSpPr>
          <p:cNvPr id="22" name="Text 20"/>
          <p:cNvSpPr/>
          <p:nvPr/>
        </p:nvSpPr>
        <p:spPr>
          <a:xfrm>
            <a:off x="365760" y="4828032"/>
            <a:ext cx="8449056"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3. Click Descriptives → tick 'KMO and Bartlett's test of sphericity'</a:t>
            </a:r>
            <a:endParaRPr lang="en-US" sz="980" dirty="0"/>
          </a:p>
        </p:txBody>
      </p:sp>
      <p:sp>
        <p:nvSpPr>
          <p:cNvPr id="23" name="Text 21"/>
          <p:cNvSpPr/>
          <p:nvPr/>
        </p:nvSpPr>
        <p:spPr>
          <a:xfrm>
            <a:off x="365760" y="5102352"/>
            <a:ext cx="8449056"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4. Click Continue  →  OK</a:t>
            </a:r>
            <a:endParaRPr lang="en-US" sz="980" dirty="0"/>
          </a:p>
        </p:txBody>
      </p:sp>
      <p:sp>
        <p:nvSpPr>
          <p:cNvPr id="24" name="Text 22"/>
          <p:cNvSpPr/>
          <p:nvPr/>
        </p:nvSpPr>
        <p:spPr>
          <a:xfrm>
            <a:off x="365760" y="5415742"/>
            <a:ext cx="8522208" cy="21696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5. Output: KMO and Bartlett's Test table → read KMO value and Sig.</a:t>
            </a:r>
            <a:endParaRPr lang="en-US" sz="9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04</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Factor Analysis — Communalities</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How much of each item's variance is explained by the extracted factors?</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Text 6"/>
          <p:cNvSpPr/>
          <p:nvPr/>
        </p:nvSpPr>
        <p:spPr>
          <a:xfrm>
            <a:off x="256032" y="1051560"/>
            <a:ext cx="8631936" cy="841248"/>
          </a:xfrm>
          <a:prstGeom prst="rect">
            <a:avLst/>
          </a:prstGeom>
          <a:noFill/>
          <a:ln/>
        </p:spPr>
        <p:txBody>
          <a:bodyPr wrap="square" rtlCol="0" anchor="ctr"/>
          <a:lstStyle/>
          <a:p>
            <a:pPr marL="0" indent="0">
              <a:buNone/>
            </a:pPr>
            <a:r>
              <a:rPr lang="en-US" sz="1100" dirty="0">
                <a:solidFill>
                  <a:srgbClr val="454545"/>
                </a:solidFill>
                <a:latin typeface="Arial" pitchFamily="34" charset="0"/>
                <a:ea typeface="Arial" pitchFamily="34" charset="-122"/>
                <a:cs typeface="Arial" pitchFamily="34" charset="-120"/>
              </a:rPr>
              <a:t>Communality is the proportion of an observed variable's variance accounted for by all extracted factors combined. It ranges from 0 to 1. A communality of 1.0 means the factor solution explains all variance in that item; 0.0 means none. Communalities help judge whether each item is adequately captured in your factor structure (Hair et al., 2019).</a:t>
            </a:r>
            <a:endParaRPr lang="en-US" sz="1100" dirty="0"/>
          </a:p>
        </p:txBody>
      </p:sp>
      <p:sp>
        <p:nvSpPr>
          <p:cNvPr id="9" name="Shape 7"/>
          <p:cNvSpPr/>
          <p:nvPr/>
        </p:nvSpPr>
        <p:spPr>
          <a:xfrm>
            <a:off x="256032" y="1965960"/>
            <a:ext cx="4251960" cy="1920240"/>
          </a:xfrm>
          <a:prstGeom prst="rect">
            <a:avLst/>
          </a:prstGeom>
          <a:solidFill>
            <a:srgbClr val="FAF8F5"/>
          </a:solidFill>
          <a:ln w="19050">
            <a:solidFill>
              <a:srgbClr val="B71E42"/>
            </a:solidFill>
            <a:prstDash val="solid"/>
          </a:ln>
        </p:spPr>
      </p:sp>
      <p:sp>
        <p:nvSpPr>
          <p:cNvPr id="10" name="Shape 8"/>
          <p:cNvSpPr/>
          <p:nvPr/>
        </p:nvSpPr>
        <p:spPr>
          <a:xfrm>
            <a:off x="256032" y="1965960"/>
            <a:ext cx="4251960" cy="274320"/>
          </a:xfrm>
          <a:prstGeom prst="rect">
            <a:avLst/>
          </a:prstGeom>
          <a:solidFill>
            <a:srgbClr val="B71E42"/>
          </a:solidFill>
          <a:ln/>
        </p:spPr>
      </p:sp>
      <p:sp>
        <p:nvSpPr>
          <p:cNvPr id="11" name="Text 9"/>
          <p:cNvSpPr/>
          <p:nvPr/>
        </p:nvSpPr>
        <p:spPr>
          <a:xfrm>
            <a:off x="365760" y="1984248"/>
            <a:ext cx="4023360"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Interpreting Communalities</a:t>
            </a:r>
            <a:endParaRPr lang="en-US" sz="1000" dirty="0"/>
          </a:p>
        </p:txBody>
      </p:sp>
      <p:sp>
        <p:nvSpPr>
          <p:cNvPr id="12" name="Shape 10"/>
          <p:cNvSpPr/>
          <p:nvPr/>
        </p:nvSpPr>
        <p:spPr>
          <a:xfrm>
            <a:off x="365760" y="2304288"/>
            <a:ext cx="1234440" cy="402336"/>
          </a:xfrm>
          <a:prstGeom prst="rect">
            <a:avLst/>
          </a:prstGeom>
          <a:solidFill>
            <a:srgbClr val="0A6E30"/>
          </a:solidFill>
          <a:ln/>
        </p:spPr>
      </p:sp>
      <p:sp>
        <p:nvSpPr>
          <p:cNvPr id="13" name="Text 11"/>
          <p:cNvSpPr/>
          <p:nvPr/>
        </p:nvSpPr>
        <p:spPr>
          <a:xfrm>
            <a:off x="365760" y="2304288"/>
            <a:ext cx="1234440" cy="402336"/>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 0.70</a:t>
            </a:r>
            <a:endParaRPr lang="en-US" sz="950" dirty="0"/>
          </a:p>
        </p:txBody>
      </p:sp>
      <p:sp>
        <p:nvSpPr>
          <p:cNvPr id="14" name="Text 12"/>
          <p:cNvSpPr/>
          <p:nvPr/>
        </p:nvSpPr>
        <p:spPr>
          <a:xfrm>
            <a:off x="1664208" y="2340864"/>
            <a:ext cx="2697480" cy="32918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High — item is strongly represented in the factor solution</a:t>
            </a:r>
            <a:endParaRPr lang="en-US" sz="950" dirty="0"/>
          </a:p>
        </p:txBody>
      </p:sp>
      <p:sp>
        <p:nvSpPr>
          <p:cNvPr id="15" name="Shape 13"/>
          <p:cNvSpPr/>
          <p:nvPr/>
        </p:nvSpPr>
        <p:spPr>
          <a:xfrm>
            <a:off x="365760" y="2816352"/>
            <a:ext cx="1234440" cy="402336"/>
          </a:xfrm>
          <a:prstGeom prst="rect">
            <a:avLst/>
          </a:prstGeom>
          <a:solidFill>
            <a:srgbClr val="C47F00"/>
          </a:solidFill>
          <a:ln/>
        </p:spPr>
      </p:sp>
      <p:sp>
        <p:nvSpPr>
          <p:cNvPr id="16" name="Text 14"/>
          <p:cNvSpPr/>
          <p:nvPr/>
        </p:nvSpPr>
        <p:spPr>
          <a:xfrm>
            <a:off x="365760" y="2816352"/>
            <a:ext cx="1234440" cy="402336"/>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0.50 – 0.69</a:t>
            </a:r>
            <a:endParaRPr lang="en-US" sz="950" dirty="0"/>
          </a:p>
        </p:txBody>
      </p:sp>
      <p:sp>
        <p:nvSpPr>
          <p:cNvPr id="17" name="Text 15"/>
          <p:cNvSpPr/>
          <p:nvPr/>
        </p:nvSpPr>
        <p:spPr>
          <a:xfrm>
            <a:off x="1664208" y="2852928"/>
            <a:ext cx="2697480" cy="32918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Acceptable ✓ — standard in social science research</a:t>
            </a:r>
            <a:endParaRPr lang="en-US" sz="950" dirty="0"/>
          </a:p>
        </p:txBody>
      </p:sp>
      <p:sp>
        <p:nvSpPr>
          <p:cNvPr id="18" name="Shape 16"/>
          <p:cNvSpPr/>
          <p:nvPr/>
        </p:nvSpPr>
        <p:spPr>
          <a:xfrm>
            <a:off x="365760" y="3328416"/>
            <a:ext cx="1234440" cy="402336"/>
          </a:xfrm>
          <a:prstGeom prst="rect">
            <a:avLst/>
          </a:prstGeom>
          <a:solidFill>
            <a:srgbClr val="9B1A1A"/>
          </a:solidFill>
          <a:ln/>
        </p:spPr>
      </p:sp>
      <p:sp>
        <p:nvSpPr>
          <p:cNvPr id="19" name="Text 17"/>
          <p:cNvSpPr/>
          <p:nvPr/>
        </p:nvSpPr>
        <p:spPr>
          <a:xfrm>
            <a:off x="365760" y="3328416"/>
            <a:ext cx="1234440" cy="402336"/>
          </a:xfrm>
          <a:prstGeom prst="rect">
            <a:avLst/>
          </a:prstGeom>
          <a:noFill/>
          <a:ln/>
        </p:spPr>
        <p:txBody>
          <a:bodyPr wrap="square" rtlCol="0" anchor="ctr"/>
          <a:lstStyle/>
          <a:p>
            <a:pPr marL="0" indent="0" algn="ctr">
              <a:buNone/>
            </a:pPr>
            <a:r>
              <a:rPr lang="en-US" sz="950" b="1" dirty="0">
                <a:solidFill>
                  <a:srgbClr val="FFFFFF"/>
                </a:solidFill>
                <a:latin typeface="Arial" pitchFamily="34" charset="0"/>
                <a:ea typeface="Arial" pitchFamily="34" charset="-122"/>
                <a:cs typeface="Arial" pitchFamily="34" charset="-120"/>
              </a:rPr>
              <a:t>&lt; 0.50</a:t>
            </a:r>
            <a:endParaRPr lang="en-US" sz="950" dirty="0"/>
          </a:p>
        </p:txBody>
      </p:sp>
      <p:sp>
        <p:nvSpPr>
          <p:cNvPr id="20" name="Text 18"/>
          <p:cNvSpPr/>
          <p:nvPr/>
        </p:nvSpPr>
        <p:spPr>
          <a:xfrm>
            <a:off x="1664208" y="3364992"/>
            <a:ext cx="2697480" cy="329184"/>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Low — consider revising or removing the item</a:t>
            </a:r>
            <a:endParaRPr lang="en-US" sz="950" dirty="0"/>
          </a:p>
        </p:txBody>
      </p:sp>
      <p:sp>
        <p:nvSpPr>
          <p:cNvPr id="21" name="Shape 19"/>
          <p:cNvSpPr/>
          <p:nvPr/>
        </p:nvSpPr>
        <p:spPr>
          <a:xfrm>
            <a:off x="4636008" y="1965960"/>
            <a:ext cx="4251960" cy="2212848"/>
          </a:xfrm>
          <a:prstGeom prst="rect">
            <a:avLst/>
          </a:prstGeom>
          <a:solidFill>
            <a:srgbClr val="EEE9E3"/>
          </a:solidFill>
          <a:ln w="19050">
            <a:solidFill>
              <a:srgbClr val="586EA6"/>
            </a:solidFill>
            <a:prstDash val="solid"/>
          </a:ln>
        </p:spPr>
      </p:sp>
      <p:sp>
        <p:nvSpPr>
          <p:cNvPr id="22" name="Shape 20"/>
          <p:cNvSpPr/>
          <p:nvPr/>
        </p:nvSpPr>
        <p:spPr>
          <a:xfrm>
            <a:off x="4636008" y="1965960"/>
            <a:ext cx="4251960" cy="274320"/>
          </a:xfrm>
          <a:prstGeom prst="rect">
            <a:avLst/>
          </a:prstGeom>
          <a:solidFill>
            <a:srgbClr val="586EA6"/>
          </a:solidFill>
          <a:ln/>
        </p:spPr>
      </p:sp>
      <p:sp>
        <p:nvSpPr>
          <p:cNvPr id="23" name="Text 21"/>
          <p:cNvSpPr/>
          <p:nvPr/>
        </p:nvSpPr>
        <p:spPr>
          <a:xfrm>
            <a:off x="4745736" y="1993392"/>
            <a:ext cx="4069080"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SPSS Steps</a:t>
            </a:r>
            <a:endParaRPr lang="en-US" sz="1000" dirty="0"/>
          </a:p>
        </p:txBody>
      </p:sp>
      <p:sp>
        <p:nvSpPr>
          <p:cNvPr id="24" name="Text 22"/>
          <p:cNvSpPr/>
          <p:nvPr/>
        </p:nvSpPr>
        <p:spPr>
          <a:xfrm>
            <a:off x="4745736" y="229514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1. Analyze  →  Dimension Reduction  →  Factor</a:t>
            </a:r>
            <a:endParaRPr lang="en-US" sz="980" dirty="0"/>
          </a:p>
        </p:txBody>
      </p:sp>
      <p:sp>
        <p:nvSpPr>
          <p:cNvPr id="25" name="Text 23"/>
          <p:cNvSpPr/>
          <p:nvPr/>
        </p:nvSpPr>
        <p:spPr>
          <a:xfrm>
            <a:off x="4745736" y="256946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2. Add all items to Variables box</a:t>
            </a:r>
            <a:endParaRPr lang="en-US" sz="980" dirty="0"/>
          </a:p>
        </p:txBody>
      </p:sp>
      <p:sp>
        <p:nvSpPr>
          <p:cNvPr id="26" name="Text 24"/>
          <p:cNvSpPr/>
          <p:nvPr/>
        </p:nvSpPr>
        <p:spPr>
          <a:xfrm>
            <a:off x="4745736" y="284378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3. Click Extraction  →  Method: Principal Components</a:t>
            </a:r>
            <a:endParaRPr lang="en-US" sz="980" dirty="0"/>
          </a:p>
        </p:txBody>
      </p:sp>
      <p:sp>
        <p:nvSpPr>
          <p:cNvPr id="27" name="Text 25"/>
          <p:cNvSpPr/>
          <p:nvPr/>
        </p:nvSpPr>
        <p:spPr>
          <a:xfrm>
            <a:off x="4745736" y="311810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4. Set Extract factors based on Eigenvalue &gt; 1</a:t>
            </a:r>
            <a:endParaRPr lang="en-US" sz="980" dirty="0"/>
          </a:p>
        </p:txBody>
      </p:sp>
      <p:sp>
        <p:nvSpPr>
          <p:cNvPr id="28" name="Text 26"/>
          <p:cNvSpPr/>
          <p:nvPr/>
        </p:nvSpPr>
        <p:spPr>
          <a:xfrm>
            <a:off x="4745736" y="339242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5. Click Continue  →  OK</a:t>
            </a:r>
            <a:endParaRPr lang="en-US" sz="980" dirty="0"/>
          </a:p>
        </p:txBody>
      </p:sp>
      <p:sp>
        <p:nvSpPr>
          <p:cNvPr id="29" name="Text 27"/>
          <p:cNvSpPr/>
          <p:nvPr/>
        </p:nvSpPr>
        <p:spPr>
          <a:xfrm>
            <a:off x="4745736" y="366674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6. Output: Communalities table — focus on Extraction column</a:t>
            </a:r>
            <a:endParaRPr lang="en-US" sz="980" dirty="0"/>
          </a:p>
        </p:txBody>
      </p:sp>
      <p:sp>
        <p:nvSpPr>
          <p:cNvPr id="30" name="Text 28"/>
          <p:cNvSpPr/>
          <p:nvPr/>
        </p:nvSpPr>
        <p:spPr>
          <a:xfrm>
            <a:off x="4745736" y="394106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7. Flag any item where Extraction value &lt; 0.50</a:t>
            </a:r>
            <a:endParaRPr lang="en-US" sz="9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05</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Factor Analysis — Factor Loadings</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Which items belong to which factor, and how strongly do they represent it?</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Text 6"/>
          <p:cNvSpPr/>
          <p:nvPr/>
        </p:nvSpPr>
        <p:spPr>
          <a:xfrm>
            <a:off x="256032" y="1051560"/>
            <a:ext cx="8631936" cy="804672"/>
          </a:xfrm>
          <a:prstGeom prst="rect">
            <a:avLst/>
          </a:prstGeom>
          <a:noFill/>
          <a:ln/>
        </p:spPr>
        <p:txBody>
          <a:bodyPr wrap="square" rtlCol="0" anchor="ctr"/>
          <a:lstStyle/>
          <a:p>
            <a:pPr marL="0" indent="0">
              <a:buNone/>
            </a:pPr>
            <a:r>
              <a:rPr lang="en-US" sz="1100" dirty="0">
                <a:solidFill>
                  <a:srgbClr val="454545"/>
                </a:solidFill>
                <a:latin typeface="Arial" pitchFamily="34" charset="0"/>
                <a:ea typeface="Arial" pitchFamily="34" charset="-122"/>
                <a:cs typeface="Arial" pitchFamily="34" charset="-120"/>
              </a:rPr>
              <a:t>A factor loading is the correlation between an observed item and an extracted factor. It indicates how strongly an item represents a factor. The Rotated Component Matrix (Varimax) or Pattern Matrix (Oblimin) is the primary output — it reveals which items cluster together into meaningful, interpretable factors (Tabachnick &amp; Fidell, 2019).</a:t>
            </a:r>
            <a:endParaRPr lang="en-US" sz="1100" dirty="0"/>
          </a:p>
        </p:txBody>
      </p:sp>
      <p:sp>
        <p:nvSpPr>
          <p:cNvPr id="9" name="Shape 7"/>
          <p:cNvSpPr/>
          <p:nvPr/>
        </p:nvSpPr>
        <p:spPr>
          <a:xfrm>
            <a:off x="256032" y="1920240"/>
            <a:ext cx="4251960" cy="2543694"/>
          </a:xfrm>
          <a:prstGeom prst="rect">
            <a:avLst/>
          </a:prstGeom>
          <a:solidFill>
            <a:srgbClr val="FAF8F5"/>
          </a:solidFill>
          <a:ln w="19050">
            <a:solidFill>
              <a:srgbClr val="B71E42"/>
            </a:solidFill>
            <a:prstDash val="solid"/>
          </a:ln>
        </p:spPr>
      </p:sp>
      <p:sp>
        <p:nvSpPr>
          <p:cNvPr id="10" name="Shape 8"/>
          <p:cNvSpPr/>
          <p:nvPr/>
        </p:nvSpPr>
        <p:spPr>
          <a:xfrm>
            <a:off x="256032" y="1920240"/>
            <a:ext cx="4251960" cy="274320"/>
          </a:xfrm>
          <a:prstGeom prst="rect">
            <a:avLst/>
          </a:prstGeom>
          <a:solidFill>
            <a:srgbClr val="B71E42"/>
          </a:solidFill>
          <a:ln/>
        </p:spPr>
      </p:sp>
      <p:sp>
        <p:nvSpPr>
          <p:cNvPr id="11" name="Text 9"/>
          <p:cNvSpPr/>
          <p:nvPr/>
        </p:nvSpPr>
        <p:spPr>
          <a:xfrm>
            <a:off x="365760" y="1938528"/>
            <a:ext cx="4023360"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Loading Thresholds (Absolute Values)</a:t>
            </a:r>
            <a:endParaRPr lang="en-US" sz="1000" dirty="0"/>
          </a:p>
        </p:txBody>
      </p:sp>
      <p:sp>
        <p:nvSpPr>
          <p:cNvPr id="12" name="Shape 10"/>
          <p:cNvSpPr/>
          <p:nvPr/>
        </p:nvSpPr>
        <p:spPr>
          <a:xfrm>
            <a:off x="365760" y="2258568"/>
            <a:ext cx="1280160" cy="310896"/>
          </a:xfrm>
          <a:prstGeom prst="rect">
            <a:avLst/>
          </a:prstGeom>
          <a:solidFill>
            <a:srgbClr val="0A6E30"/>
          </a:solidFill>
          <a:ln/>
        </p:spPr>
      </p:sp>
      <p:sp>
        <p:nvSpPr>
          <p:cNvPr id="13" name="Text 11"/>
          <p:cNvSpPr/>
          <p:nvPr/>
        </p:nvSpPr>
        <p:spPr>
          <a:xfrm>
            <a:off x="365760" y="2258568"/>
            <a:ext cx="1280160" cy="310896"/>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 0.70</a:t>
            </a:r>
            <a:endParaRPr lang="en-US" sz="900" dirty="0"/>
          </a:p>
        </p:txBody>
      </p:sp>
      <p:sp>
        <p:nvSpPr>
          <p:cNvPr id="14" name="Text 12"/>
          <p:cNvSpPr/>
          <p:nvPr/>
        </p:nvSpPr>
        <p:spPr>
          <a:xfrm>
            <a:off x="1719072" y="2286000"/>
            <a:ext cx="269748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Excellent</a:t>
            </a:r>
            <a:endParaRPr lang="en-US" sz="950" dirty="0"/>
          </a:p>
        </p:txBody>
      </p:sp>
      <p:sp>
        <p:nvSpPr>
          <p:cNvPr id="15" name="Shape 13"/>
          <p:cNvSpPr/>
          <p:nvPr/>
        </p:nvSpPr>
        <p:spPr>
          <a:xfrm>
            <a:off x="365760" y="2624328"/>
            <a:ext cx="1280160" cy="310896"/>
          </a:xfrm>
          <a:prstGeom prst="rect">
            <a:avLst/>
          </a:prstGeom>
          <a:solidFill>
            <a:srgbClr val="2E7D32"/>
          </a:solidFill>
          <a:ln/>
        </p:spPr>
      </p:sp>
      <p:sp>
        <p:nvSpPr>
          <p:cNvPr id="16" name="Text 14"/>
          <p:cNvSpPr/>
          <p:nvPr/>
        </p:nvSpPr>
        <p:spPr>
          <a:xfrm>
            <a:off x="365760" y="2624328"/>
            <a:ext cx="1280160" cy="310896"/>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0.60 – 0.69</a:t>
            </a:r>
            <a:endParaRPr lang="en-US" sz="900" dirty="0"/>
          </a:p>
        </p:txBody>
      </p:sp>
      <p:sp>
        <p:nvSpPr>
          <p:cNvPr id="17" name="Text 15"/>
          <p:cNvSpPr/>
          <p:nvPr/>
        </p:nvSpPr>
        <p:spPr>
          <a:xfrm>
            <a:off x="1719072" y="2651760"/>
            <a:ext cx="269748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Good</a:t>
            </a:r>
            <a:endParaRPr lang="en-US" sz="950" dirty="0"/>
          </a:p>
        </p:txBody>
      </p:sp>
      <p:sp>
        <p:nvSpPr>
          <p:cNvPr id="18" name="Shape 16"/>
          <p:cNvSpPr/>
          <p:nvPr/>
        </p:nvSpPr>
        <p:spPr>
          <a:xfrm>
            <a:off x="365760" y="2990088"/>
            <a:ext cx="1280160" cy="310896"/>
          </a:xfrm>
          <a:prstGeom prst="rect">
            <a:avLst/>
          </a:prstGeom>
          <a:solidFill>
            <a:srgbClr val="C47F00"/>
          </a:solidFill>
          <a:ln/>
        </p:spPr>
      </p:sp>
      <p:sp>
        <p:nvSpPr>
          <p:cNvPr id="19" name="Text 17"/>
          <p:cNvSpPr/>
          <p:nvPr/>
        </p:nvSpPr>
        <p:spPr>
          <a:xfrm>
            <a:off x="365760" y="2990088"/>
            <a:ext cx="1280160" cy="310896"/>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0.50 – 0.59</a:t>
            </a:r>
            <a:endParaRPr lang="en-US" sz="900" dirty="0"/>
          </a:p>
        </p:txBody>
      </p:sp>
      <p:sp>
        <p:nvSpPr>
          <p:cNvPr id="20" name="Text 18"/>
          <p:cNvSpPr/>
          <p:nvPr/>
        </p:nvSpPr>
        <p:spPr>
          <a:xfrm>
            <a:off x="1719072" y="3017520"/>
            <a:ext cx="269748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Acceptable  ✓</a:t>
            </a:r>
            <a:endParaRPr lang="en-US" sz="950" dirty="0"/>
          </a:p>
        </p:txBody>
      </p:sp>
      <p:sp>
        <p:nvSpPr>
          <p:cNvPr id="21" name="Shape 19"/>
          <p:cNvSpPr/>
          <p:nvPr/>
        </p:nvSpPr>
        <p:spPr>
          <a:xfrm>
            <a:off x="365760" y="3355848"/>
            <a:ext cx="1280160" cy="310896"/>
          </a:xfrm>
          <a:prstGeom prst="rect">
            <a:avLst/>
          </a:prstGeom>
          <a:solidFill>
            <a:srgbClr val="9B1A1A"/>
          </a:solidFill>
          <a:ln/>
        </p:spPr>
      </p:sp>
      <p:sp>
        <p:nvSpPr>
          <p:cNvPr id="22" name="Text 20"/>
          <p:cNvSpPr/>
          <p:nvPr/>
        </p:nvSpPr>
        <p:spPr>
          <a:xfrm>
            <a:off x="365760" y="3355848"/>
            <a:ext cx="1280160" cy="310896"/>
          </a:xfrm>
          <a:prstGeom prst="rect">
            <a:avLst/>
          </a:prstGeom>
          <a:noFill/>
          <a:ln/>
        </p:spPr>
        <p:txBody>
          <a:bodyPr wrap="square" rtlCol="0" anchor="ctr"/>
          <a:lstStyle/>
          <a:p>
            <a:pPr marL="0" indent="0" algn="ctr">
              <a:buNone/>
            </a:pPr>
            <a:r>
              <a:rPr lang="en-US" sz="900" b="1" dirty="0">
                <a:solidFill>
                  <a:srgbClr val="FFFFFF"/>
                </a:solidFill>
                <a:latin typeface="Arial" pitchFamily="34" charset="0"/>
                <a:ea typeface="Arial" pitchFamily="34" charset="-122"/>
                <a:cs typeface="Arial" pitchFamily="34" charset="-120"/>
              </a:rPr>
              <a:t>&lt; 0.50</a:t>
            </a:r>
            <a:endParaRPr lang="en-US" sz="900" dirty="0"/>
          </a:p>
        </p:txBody>
      </p:sp>
      <p:sp>
        <p:nvSpPr>
          <p:cNvPr id="23" name="Text 21"/>
          <p:cNvSpPr/>
          <p:nvPr/>
        </p:nvSpPr>
        <p:spPr>
          <a:xfrm>
            <a:off x="1719072" y="3383280"/>
            <a:ext cx="2697480" cy="25603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Weak — consider removing</a:t>
            </a:r>
            <a:endParaRPr lang="en-US" sz="950" dirty="0"/>
          </a:p>
        </p:txBody>
      </p:sp>
      <p:sp>
        <p:nvSpPr>
          <p:cNvPr id="24" name="Shape 22"/>
          <p:cNvSpPr/>
          <p:nvPr/>
        </p:nvSpPr>
        <p:spPr>
          <a:xfrm>
            <a:off x="4636008" y="1920239"/>
            <a:ext cx="4251960" cy="2543695"/>
          </a:xfrm>
          <a:prstGeom prst="rect">
            <a:avLst/>
          </a:prstGeom>
          <a:solidFill>
            <a:srgbClr val="EEE9E3"/>
          </a:solidFill>
          <a:ln w="19050">
            <a:solidFill>
              <a:srgbClr val="586EA6"/>
            </a:solidFill>
            <a:prstDash val="solid"/>
          </a:ln>
        </p:spPr>
      </p:sp>
      <p:sp>
        <p:nvSpPr>
          <p:cNvPr id="25" name="Shape 23"/>
          <p:cNvSpPr/>
          <p:nvPr/>
        </p:nvSpPr>
        <p:spPr>
          <a:xfrm>
            <a:off x="4636008" y="1920240"/>
            <a:ext cx="4251960" cy="274320"/>
          </a:xfrm>
          <a:prstGeom prst="rect">
            <a:avLst/>
          </a:prstGeom>
          <a:solidFill>
            <a:srgbClr val="586EA6"/>
          </a:solidFill>
          <a:ln/>
        </p:spPr>
      </p:sp>
      <p:sp>
        <p:nvSpPr>
          <p:cNvPr id="26" name="Text 24"/>
          <p:cNvSpPr/>
          <p:nvPr/>
        </p:nvSpPr>
        <p:spPr>
          <a:xfrm>
            <a:off x="4745736" y="1947672"/>
            <a:ext cx="4069080" cy="237744"/>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SPSS Steps</a:t>
            </a:r>
            <a:endParaRPr lang="en-US" sz="1000" dirty="0"/>
          </a:p>
        </p:txBody>
      </p:sp>
      <p:sp>
        <p:nvSpPr>
          <p:cNvPr id="27" name="Text 25"/>
          <p:cNvSpPr/>
          <p:nvPr/>
        </p:nvSpPr>
        <p:spPr>
          <a:xfrm>
            <a:off x="4745736" y="224942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1. Analyze  →  Dimension Reduction  →  Factor</a:t>
            </a:r>
            <a:endParaRPr lang="en-US" sz="980" dirty="0"/>
          </a:p>
        </p:txBody>
      </p:sp>
      <p:sp>
        <p:nvSpPr>
          <p:cNvPr id="28" name="Text 26"/>
          <p:cNvSpPr/>
          <p:nvPr/>
        </p:nvSpPr>
        <p:spPr>
          <a:xfrm>
            <a:off x="4745736" y="252374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2. Click Rotation  →  select Varimax (orthogonal/uncorrelated factors)</a:t>
            </a:r>
            <a:endParaRPr lang="en-US" sz="980" dirty="0"/>
          </a:p>
        </p:txBody>
      </p:sp>
      <p:sp>
        <p:nvSpPr>
          <p:cNvPr id="29" name="Text 27"/>
          <p:cNvSpPr/>
          <p:nvPr/>
        </p:nvSpPr>
        <p:spPr>
          <a:xfrm>
            <a:off x="4745736" y="279806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   OR Direct Oblimin if factors are expected to correlate</a:t>
            </a:r>
            <a:endParaRPr lang="en-US" sz="980" dirty="0"/>
          </a:p>
        </p:txBody>
      </p:sp>
      <p:sp>
        <p:nvSpPr>
          <p:cNvPr id="30" name="Text 28"/>
          <p:cNvSpPr/>
          <p:nvPr/>
        </p:nvSpPr>
        <p:spPr>
          <a:xfrm>
            <a:off x="4745736" y="307238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3. Tick 'Rotated solution' and 'Loading plot(s)'</a:t>
            </a:r>
            <a:endParaRPr lang="en-US" sz="980" dirty="0"/>
          </a:p>
        </p:txBody>
      </p:sp>
      <p:sp>
        <p:nvSpPr>
          <p:cNvPr id="31" name="Text 29"/>
          <p:cNvSpPr/>
          <p:nvPr/>
        </p:nvSpPr>
        <p:spPr>
          <a:xfrm>
            <a:off x="4745736" y="334670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4. Click Options  →  set Coefficient Display Format to 0.30</a:t>
            </a:r>
            <a:endParaRPr lang="en-US" sz="980" dirty="0"/>
          </a:p>
        </p:txBody>
      </p:sp>
      <p:sp>
        <p:nvSpPr>
          <p:cNvPr id="32" name="Text 30"/>
          <p:cNvSpPr/>
          <p:nvPr/>
        </p:nvSpPr>
        <p:spPr>
          <a:xfrm>
            <a:off x="4745736" y="362102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5. Click Continue  →  OK</a:t>
            </a:r>
            <a:endParaRPr lang="en-US" sz="980" dirty="0"/>
          </a:p>
        </p:txBody>
      </p:sp>
      <p:sp>
        <p:nvSpPr>
          <p:cNvPr id="33" name="Text 31"/>
          <p:cNvSpPr/>
          <p:nvPr/>
        </p:nvSpPr>
        <p:spPr>
          <a:xfrm>
            <a:off x="4745736" y="3895344"/>
            <a:ext cx="4069080" cy="256032"/>
          </a:xfrm>
          <a:prstGeom prst="rect">
            <a:avLst/>
          </a:prstGeom>
          <a:noFill/>
          <a:ln/>
        </p:spPr>
        <p:txBody>
          <a:bodyPr wrap="square" rtlCol="0" anchor="ctr"/>
          <a:lstStyle/>
          <a:p>
            <a:pPr marL="0" indent="0">
              <a:buNone/>
            </a:pPr>
            <a:r>
              <a:rPr lang="en-US" sz="980" dirty="0">
                <a:solidFill>
                  <a:srgbClr val="454545"/>
                </a:solidFill>
                <a:latin typeface="Arial" pitchFamily="34" charset="0"/>
                <a:ea typeface="Arial" pitchFamily="34" charset="-122"/>
                <a:cs typeface="Arial" pitchFamily="34" charset="-120"/>
              </a:rPr>
              <a:t>6. Output: Rotated Component Matrix — read highest loading per item</a:t>
            </a:r>
            <a:endParaRPr lang="en-US" sz="98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0"/>
            <a:ext cx="640080" cy="914400"/>
          </a:xfrm>
          <a:prstGeom prst="rect">
            <a:avLst/>
          </a:prstGeom>
          <a:solidFill>
            <a:srgbClr val="8A1630"/>
          </a:solidFill>
          <a:ln/>
        </p:spPr>
      </p:sp>
      <p:sp>
        <p:nvSpPr>
          <p:cNvPr id="4" name="Text 2"/>
          <p:cNvSpPr/>
          <p:nvPr/>
        </p:nvSpPr>
        <p:spPr>
          <a:xfrm>
            <a:off x="0" y="91440"/>
            <a:ext cx="640080" cy="731520"/>
          </a:xfrm>
          <a:prstGeom prst="rect">
            <a:avLst/>
          </a:prstGeom>
          <a:noFill/>
          <a:ln/>
        </p:spPr>
        <p:txBody>
          <a:bodyPr wrap="square"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06</a:t>
            </a:r>
            <a:endParaRPr lang="en-US" sz="2200" dirty="0"/>
          </a:p>
        </p:txBody>
      </p:sp>
      <p:sp>
        <p:nvSpPr>
          <p:cNvPr id="5" name="Text 3"/>
          <p:cNvSpPr/>
          <p:nvPr/>
        </p:nvSpPr>
        <p:spPr>
          <a:xfrm>
            <a:off x="731520" y="73152"/>
            <a:ext cx="8229600" cy="493776"/>
          </a:xfrm>
          <a:prstGeom prst="rect">
            <a:avLst/>
          </a:prstGeom>
          <a:noFill/>
          <a:ln/>
        </p:spPr>
        <p:txBody>
          <a:bodyPr wrap="square" rtlCol="0" anchor="ctr"/>
          <a:lstStyle/>
          <a:p>
            <a:pPr marL="0" indent="0">
              <a:buNone/>
            </a:pPr>
            <a:r>
              <a:rPr lang="en-US" sz="2000" b="1" dirty="0">
                <a:solidFill>
                  <a:srgbClr val="FFFFFF"/>
                </a:solidFill>
                <a:latin typeface="Arial" pitchFamily="34" charset="0"/>
                <a:ea typeface="Arial" pitchFamily="34" charset="-122"/>
                <a:cs typeface="Arial" pitchFamily="34" charset="-120"/>
              </a:rPr>
              <a:t>Complete Pilot Analysis Workflow — Checklist</a:t>
            </a:r>
            <a:endParaRPr lang="en-US" sz="2000" dirty="0"/>
          </a:p>
        </p:txBody>
      </p:sp>
      <p:sp>
        <p:nvSpPr>
          <p:cNvPr id="6" name="Text 4"/>
          <p:cNvSpPr/>
          <p:nvPr/>
        </p:nvSpPr>
        <p:spPr>
          <a:xfrm>
            <a:off x="731520" y="585216"/>
            <a:ext cx="8229600" cy="274320"/>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Follow this exact sequence before proceeding to Chapter 4 analysis</a:t>
            </a:r>
            <a:endParaRPr lang="en-US" sz="1050" dirty="0"/>
          </a:p>
        </p:txBody>
      </p:sp>
      <p:sp>
        <p:nvSpPr>
          <p:cNvPr id="7" name="Shape 5"/>
          <p:cNvSpPr/>
          <p:nvPr/>
        </p:nvSpPr>
        <p:spPr>
          <a:xfrm>
            <a:off x="0" y="914400"/>
            <a:ext cx="9144000" cy="45720"/>
          </a:xfrm>
          <a:prstGeom prst="rect">
            <a:avLst/>
          </a:prstGeom>
          <a:solidFill>
            <a:srgbClr val="DE478E"/>
          </a:solidFill>
          <a:ln/>
        </p:spPr>
      </p:sp>
      <p:sp>
        <p:nvSpPr>
          <p:cNvPr id="8" name="Shape 6"/>
          <p:cNvSpPr/>
          <p:nvPr/>
        </p:nvSpPr>
        <p:spPr>
          <a:xfrm>
            <a:off x="228600" y="1005840"/>
            <a:ext cx="4251960" cy="1207008"/>
          </a:xfrm>
          <a:prstGeom prst="rect">
            <a:avLst/>
          </a:prstGeom>
          <a:solidFill>
            <a:srgbClr val="FAF8F5"/>
          </a:solidFill>
          <a:ln w="19050">
            <a:solidFill>
              <a:srgbClr val="B71E42"/>
            </a:solidFill>
            <a:prstDash val="solid"/>
          </a:ln>
        </p:spPr>
      </p:sp>
      <p:sp>
        <p:nvSpPr>
          <p:cNvPr id="9" name="Shape 7"/>
          <p:cNvSpPr/>
          <p:nvPr/>
        </p:nvSpPr>
        <p:spPr>
          <a:xfrm>
            <a:off x="228600" y="1005840"/>
            <a:ext cx="530352" cy="1207008"/>
          </a:xfrm>
          <a:prstGeom prst="rect">
            <a:avLst/>
          </a:prstGeom>
          <a:solidFill>
            <a:srgbClr val="B71E42"/>
          </a:solidFill>
          <a:ln/>
        </p:spPr>
      </p:sp>
      <p:sp>
        <p:nvSpPr>
          <p:cNvPr id="10" name="Text 8"/>
          <p:cNvSpPr/>
          <p:nvPr/>
        </p:nvSpPr>
        <p:spPr>
          <a:xfrm>
            <a:off x="228600" y="138988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1</a:t>
            </a:r>
            <a:endParaRPr lang="en-US" sz="1800" dirty="0"/>
          </a:p>
        </p:txBody>
      </p:sp>
      <p:sp>
        <p:nvSpPr>
          <p:cNvPr id="11" name="Text 9"/>
          <p:cNvSpPr/>
          <p:nvPr/>
        </p:nvSpPr>
        <p:spPr>
          <a:xfrm>
            <a:off x="822960" y="1060704"/>
            <a:ext cx="3566160" cy="274320"/>
          </a:xfrm>
          <a:prstGeom prst="rect">
            <a:avLst/>
          </a:prstGeom>
          <a:noFill/>
          <a:ln/>
        </p:spPr>
        <p:txBody>
          <a:bodyPr wrap="square" rtlCol="0" anchor="ctr"/>
          <a:lstStyle/>
          <a:p>
            <a:pPr marL="0" indent="0">
              <a:buNone/>
            </a:pPr>
            <a:r>
              <a:rPr lang="en-US" sz="1000" b="1" dirty="0">
                <a:solidFill>
                  <a:srgbClr val="B71E42"/>
                </a:solidFill>
                <a:latin typeface="Arial" pitchFamily="34" charset="0"/>
                <a:ea typeface="Arial" pitchFamily="34" charset="-122"/>
                <a:cs typeface="Arial" pitchFamily="34" charset="-120"/>
              </a:rPr>
              <a:t>Collect Pilot Data</a:t>
            </a:r>
            <a:endParaRPr lang="en-US" sz="1000" dirty="0"/>
          </a:p>
        </p:txBody>
      </p:sp>
      <p:sp>
        <p:nvSpPr>
          <p:cNvPr id="12" name="Text 10"/>
          <p:cNvSpPr/>
          <p:nvPr/>
        </p:nvSpPr>
        <p:spPr>
          <a:xfrm>
            <a:off x="822960" y="135331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Administer to 10–30 respondents drawn from the same population as the main study. Keep pilot data entirely separate from main data.</a:t>
            </a:r>
            <a:endParaRPr lang="en-US" sz="950" dirty="0"/>
          </a:p>
        </p:txBody>
      </p:sp>
      <p:sp>
        <p:nvSpPr>
          <p:cNvPr id="13" name="Shape 11"/>
          <p:cNvSpPr/>
          <p:nvPr/>
        </p:nvSpPr>
        <p:spPr>
          <a:xfrm>
            <a:off x="228600" y="2331720"/>
            <a:ext cx="4251960" cy="1207008"/>
          </a:xfrm>
          <a:prstGeom prst="rect">
            <a:avLst/>
          </a:prstGeom>
          <a:solidFill>
            <a:srgbClr val="FAF8F5"/>
          </a:solidFill>
          <a:ln w="19050">
            <a:solidFill>
              <a:srgbClr val="586EA6"/>
            </a:solidFill>
            <a:prstDash val="solid"/>
          </a:ln>
        </p:spPr>
      </p:sp>
      <p:sp>
        <p:nvSpPr>
          <p:cNvPr id="14" name="Shape 12"/>
          <p:cNvSpPr/>
          <p:nvPr/>
        </p:nvSpPr>
        <p:spPr>
          <a:xfrm>
            <a:off x="228600" y="2331720"/>
            <a:ext cx="530352" cy="1207008"/>
          </a:xfrm>
          <a:prstGeom prst="rect">
            <a:avLst/>
          </a:prstGeom>
          <a:solidFill>
            <a:srgbClr val="586EA6"/>
          </a:solidFill>
          <a:ln/>
        </p:spPr>
      </p:sp>
      <p:sp>
        <p:nvSpPr>
          <p:cNvPr id="15" name="Text 13"/>
          <p:cNvSpPr/>
          <p:nvPr/>
        </p:nvSpPr>
        <p:spPr>
          <a:xfrm>
            <a:off x="228600" y="271576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2</a:t>
            </a:r>
            <a:endParaRPr lang="en-US" sz="1800" dirty="0"/>
          </a:p>
        </p:txBody>
      </p:sp>
      <p:sp>
        <p:nvSpPr>
          <p:cNvPr id="16" name="Text 14"/>
          <p:cNvSpPr/>
          <p:nvPr/>
        </p:nvSpPr>
        <p:spPr>
          <a:xfrm>
            <a:off x="822960" y="2386584"/>
            <a:ext cx="3566160" cy="274320"/>
          </a:xfrm>
          <a:prstGeom prst="rect">
            <a:avLst/>
          </a:prstGeom>
          <a:noFill/>
          <a:ln/>
        </p:spPr>
        <p:txBody>
          <a:bodyPr wrap="square" rtlCol="0" anchor="ctr"/>
          <a:lstStyle/>
          <a:p>
            <a:pPr marL="0" indent="0">
              <a:buNone/>
            </a:pPr>
            <a:r>
              <a:rPr lang="en-US" sz="1000" b="1" dirty="0">
                <a:solidFill>
                  <a:srgbClr val="586EA6"/>
                </a:solidFill>
                <a:latin typeface="Arial" pitchFamily="34" charset="0"/>
                <a:ea typeface="Arial" pitchFamily="34" charset="-122"/>
                <a:cs typeface="Arial" pitchFamily="34" charset="-120"/>
              </a:rPr>
              <a:t>Cronbach's Alpha</a:t>
            </a:r>
            <a:endParaRPr lang="en-US" sz="1000" dirty="0"/>
          </a:p>
        </p:txBody>
      </p:sp>
      <p:sp>
        <p:nvSpPr>
          <p:cNvPr id="17" name="Text 15"/>
          <p:cNvSpPr/>
          <p:nvPr/>
        </p:nvSpPr>
        <p:spPr>
          <a:xfrm>
            <a:off x="822960" y="267919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Analyze → Scale → Reliability Analysis. Target: α ≥ 0.70. Drop items where Corrected Item-Total Correlation &lt; 0.30.</a:t>
            </a:r>
            <a:endParaRPr lang="en-US" sz="950" dirty="0"/>
          </a:p>
        </p:txBody>
      </p:sp>
      <p:sp>
        <p:nvSpPr>
          <p:cNvPr id="18" name="Shape 16"/>
          <p:cNvSpPr/>
          <p:nvPr/>
        </p:nvSpPr>
        <p:spPr>
          <a:xfrm>
            <a:off x="228600" y="3657600"/>
            <a:ext cx="4251960" cy="1207008"/>
          </a:xfrm>
          <a:prstGeom prst="rect">
            <a:avLst/>
          </a:prstGeom>
          <a:solidFill>
            <a:srgbClr val="FAF8F5"/>
          </a:solidFill>
          <a:ln w="19050">
            <a:solidFill>
              <a:srgbClr val="DE478E"/>
            </a:solidFill>
            <a:prstDash val="solid"/>
          </a:ln>
        </p:spPr>
      </p:sp>
      <p:sp>
        <p:nvSpPr>
          <p:cNvPr id="19" name="Shape 17"/>
          <p:cNvSpPr/>
          <p:nvPr/>
        </p:nvSpPr>
        <p:spPr>
          <a:xfrm>
            <a:off x="228600" y="3657600"/>
            <a:ext cx="530352" cy="1207008"/>
          </a:xfrm>
          <a:prstGeom prst="rect">
            <a:avLst/>
          </a:prstGeom>
          <a:solidFill>
            <a:srgbClr val="DE478E"/>
          </a:solidFill>
          <a:ln/>
        </p:spPr>
      </p:sp>
      <p:sp>
        <p:nvSpPr>
          <p:cNvPr id="20" name="Text 18"/>
          <p:cNvSpPr/>
          <p:nvPr/>
        </p:nvSpPr>
        <p:spPr>
          <a:xfrm>
            <a:off x="228600" y="404164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3</a:t>
            </a:r>
            <a:endParaRPr lang="en-US" sz="1800" dirty="0"/>
          </a:p>
        </p:txBody>
      </p:sp>
      <p:sp>
        <p:nvSpPr>
          <p:cNvPr id="21" name="Text 19"/>
          <p:cNvSpPr/>
          <p:nvPr/>
        </p:nvSpPr>
        <p:spPr>
          <a:xfrm>
            <a:off x="822960" y="3712464"/>
            <a:ext cx="3566160" cy="274320"/>
          </a:xfrm>
          <a:prstGeom prst="rect">
            <a:avLst/>
          </a:prstGeom>
          <a:noFill/>
          <a:ln/>
        </p:spPr>
        <p:txBody>
          <a:bodyPr wrap="square" rtlCol="0" anchor="ctr"/>
          <a:lstStyle/>
          <a:p>
            <a:pPr marL="0" indent="0">
              <a:buNone/>
            </a:pPr>
            <a:r>
              <a:rPr lang="en-US" sz="1000" b="1" dirty="0">
                <a:solidFill>
                  <a:srgbClr val="DE478E"/>
                </a:solidFill>
                <a:latin typeface="Arial" pitchFamily="34" charset="0"/>
                <a:ea typeface="Arial" pitchFamily="34" charset="-122"/>
                <a:cs typeface="Arial" pitchFamily="34" charset="-120"/>
              </a:rPr>
              <a:t>KMO &amp; Bartlett</a:t>
            </a:r>
            <a:endParaRPr lang="en-US" sz="1000" dirty="0"/>
          </a:p>
        </p:txBody>
      </p:sp>
      <p:sp>
        <p:nvSpPr>
          <p:cNvPr id="22" name="Text 20"/>
          <p:cNvSpPr/>
          <p:nvPr/>
        </p:nvSpPr>
        <p:spPr>
          <a:xfrm>
            <a:off x="822960" y="400507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Analyze → Dimension Reduction → Factor → Descriptives. KMO ≥ 0.60 and Bartlett p &lt; 0.05 — both must pass before FA.</a:t>
            </a:r>
            <a:endParaRPr lang="en-US" sz="950" dirty="0"/>
          </a:p>
        </p:txBody>
      </p:sp>
      <p:sp>
        <p:nvSpPr>
          <p:cNvPr id="23" name="Shape 21"/>
          <p:cNvSpPr/>
          <p:nvPr/>
        </p:nvSpPr>
        <p:spPr>
          <a:xfrm>
            <a:off x="4681728" y="1005840"/>
            <a:ext cx="4251960" cy="1207008"/>
          </a:xfrm>
          <a:prstGeom prst="rect">
            <a:avLst/>
          </a:prstGeom>
          <a:solidFill>
            <a:srgbClr val="FAF8F5"/>
          </a:solidFill>
          <a:ln w="19050">
            <a:solidFill>
              <a:srgbClr val="6892A0"/>
            </a:solidFill>
            <a:prstDash val="solid"/>
          </a:ln>
        </p:spPr>
      </p:sp>
      <p:sp>
        <p:nvSpPr>
          <p:cNvPr id="24" name="Shape 22"/>
          <p:cNvSpPr/>
          <p:nvPr/>
        </p:nvSpPr>
        <p:spPr>
          <a:xfrm>
            <a:off x="4681728" y="1005840"/>
            <a:ext cx="530352" cy="1207008"/>
          </a:xfrm>
          <a:prstGeom prst="rect">
            <a:avLst/>
          </a:prstGeom>
          <a:solidFill>
            <a:srgbClr val="6892A0"/>
          </a:solidFill>
          <a:ln/>
        </p:spPr>
      </p:sp>
      <p:sp>
        <p:nvSpPr>
          <p:cNvPr id="25" name="Text 23"/>
          <p:cNvSpPr/>
          <p:nvPr/>
        </p:nvSpPr>
        <p:spPr>
          <a:xfrm>
            <a:off x="4681728" y="138988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4</a:t>
            </a:r>
            <a:endParaRPr lang="en-US" sz="1800" dirty="0"/>
          </a:p>
        </p:txBody>
      </p:sp>
      <p:sp>
        <p:nvSpPr>
          <p:cNvPr id="26" name="Text 24"/>
          <p:cNvSpPr/>
          <p:nvPr/>
        </p:nvSpPr>
        <p:spPr>
          <a:xfrm>
            <a:off x="5276088" y="1060704"/>
            <a:ext cx="3566160" cy="274320"/>
          </a:xfrm>
          <a:prstGeom prst="rect">
            <a:avLst/>
          </a:prstGeom>
          <a:noFill/>
          <a:ln/>
        </p:spPr>
        <p:txBody>
          <a:bodyPr wrap="square" rtlCol="0" anchor="ctr"/>
          <a:lstStyle/>
          <a:p>
            <a:pPr marL="0" indent="0">
              <a:buNone/>
            </a:pPr>
            <a:r>
              <a:rPr lang="en-US" sz="1000" b="1" dirty="0">
                <a:solidFill>
                  <a:srgbClr val="6892A0"/>
                </a:solidFill>
                <a:latin typeface="Arial" pitchFamily="34" charset="0"/>
                <a:ea typeface="Arial" pitchFamily="34" charset="-122"/>
                <a:cs typeface="Arial" pitchFamily="34" charset="-120"/>
              </a:rPr>
              <a:t>Check Communalities</a:t>
            </a:r>
            <a:endParaRPr lang="en-US" sz="1000" dirty="0"/>
          </a:p>
        </p:txBody>
      </p:sp>
      <p:sp>
        <p:nvSpPr>
          <p:cNvPr id="27" name="Text 25"/>
          <p:cNvSpPr/>
          <p:nvPr/>
        </p:nvSpPr>
        <p:spPr>
          <a:xfrm>
            <a:off x="5276088" y="135331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Extraction tab → Principal Components → Eigenvalue &gt; 1. Extraction communality must be ≥ 0.50 per item.</a:t>
            </a:r>
            <a:endParaRPr lang="en-US" sz="950" dirty="0"/>
          </a:p>
        </p:txBody>
      </p:sp>
      <p:sp>
        <p:nvSpPr>
          <p:cNvPr id="28" name="Shape 26"/>
          <p:cNvSpPr/>
          <p:nvPr/>
        </p:nvSpPr>
        <p:spPr>
          <a:xfrm>
            <a:off x="4681728" y="2331720"/>
            <a:ext cx="4251960" cy="1207008"/>
          </a:xfrm>
          <a:prstGeom prst="rect">
            <a:avLst/>
          </a:prstGeom>
          <a:solidFill>
            <a:srgbClr val="FAF8F5"/>
          </a:solidFill>
          <a:ln w="19050">
            <a:solidFill>
              <a:srgbClr val="795FAF"/>
            </a:solidFill>
            <a:prstDash val="solid"/>
          </a:ln>
        </p:spPr>
      </p:sp>
      <p:sp>
        <p:nvSpPr>
          <p:cNvPr id="29" name="Shape 27"/>
          <p:cNvSpPr/>
          <p:nvPr/>
        </p:nvSpPr>
        <p:spPr>
          <a:xfrm>
            <a:off x="4681728" y="2331720"/>
            <a:ext cx="530352" cy="1207008"/>
          </a:xfrm>
          <a:prstGeom prst="rect">
            <a:avLst/>
          </a:prstGeom>
          <a:solidFill>
            <a:srgbClr val="795FAF"/>
          </a:solidFill>
          <a:ln/>
        </p:spPr>
      </p:sp>
      <p:sp>
        <p:nvSpPr>
          <p:cNvPr id="30" name="Text 28"/>
          <p:cNvSpPr/>
          <p:nvPr/>
        </p:nvSpPr>
        <p:spPr>
          <a:xfrm>
            <a:off x="4681728" y="271576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5</a:t>
            </a:r>
            <a:endParaRPr lang="en-US" sz="1800" dirty="0"/>
          </a:p>
        </p:txBody>
      </p:sp>
      <p:sp>
        <p:nvSpPr>
          <p:cNvPr id="31" name="Text 29"/>
          <p:cNvSpPr/>
          <p:nvPr/>
        </p:nvSpPr>
        <p:spPr>
          <a:xfrm>
            <a:off x="5276088" y="2386584"/>
            <a:ext cx="3566160" cy="274320"/>
          </a:xfrm>
          <a:prstGeom prst="rect">
            <a:avLst/>
          </a:prstGeom>
          <a:noFill/>
          <a:ln/>
        </p:spPr>
        <p:txBody>
          <a:bodyPr wrap="square" rtlCol="0" anchor="ctr"/>
          <a:lstStyle/>
          <a:p>
            <a:pPr marL="0" indent="0">
              <a:buNone/>
            </a:pPr>
            <a:r>
              <a:rPr lang="en-US" sz="1000" b="1" dirty="0">
                <a:solidFill>
                  <a:srgbClr val="795FAF"/>
                </a:solidFill>
                <a:latin typeface="Arial" pitchFamily="34" charset="0"/>
                <a:ea typeface="Arial" pitchFamily="34" charset="-122"/>
                <a:cs typeface="Arial" pitchFamily="34" charset="-120"/>
              </a:rPr>
              <a:t>Examine Factor Loadings</a:t>
            </a:r>
            <a:endParaRPr lang="en-US" sz="1000" dirty="0"/>
          </a:p>
        </p:txBody>
      </p:sp>
      <p:sp>
        <p:nvSpPr>
          <p:cNvPr id="32" name="Text 30"/>
          <p:cNvSpPr/>
          <p:nvPr/>
        </p:nvSpPr>
        <p:spPr>
          <a:xfrm>
            <a:off x="5276088" y="267919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Rotation → Varimax → Rotated Component Matrix. Each item must load ≥ 0.50 on exactly one factor with no cross-loadings ≥ 0.40.</a:t>
            </a:r>
            <a:endParaRPr lang="en-US" sz="950" dirty="0"/>
          </a:p>
        </p:txBody>
      </p:sp>
      <p:sp>
        <p:nvSpPr>
          <p:cNvPr id="33" name="Shape 31"/>
          <p:cNvSpPr/>
          <p:nvPr/>
        </p:nvSpPr>
        <p:spPr>
          <a:xfrm>
            <a:off x="4681728" y="3657600"/>
            <a:ext cx="4251960" cy="1207008"/>
          </a:xfrm>
          <a:prstGeom prst="rect">
            <a:avLst/>
          </a:prstGeom>
          <a:solidFill>
            <a:srgbClr val="FAF8F5"/>
          </a:solidFill>
          <a:ln w="19050">
            <a:solidFill>
              <a:srgbClr val="B71E42"/>
            </a:solidFill>
            <a:prstDash val="solid"/>
          </a:ln>
        </p:spPr>
      </p:sp>
      <p:sp>
        <p:nvSpPr>
          <p:cNvPr id="34" name="Shape 32"/>
          <p:cNvSpPr/>
          <p:nvPr/>
        </p:nvSpPr>
        <p:spPr>
          <a:xfrm>
            <a:off x="4681728" y="3657600"/>
            <a:ext cx="530352" cy="1207008"/>
          </a:xfrm>
          <a:prstGeom prst="rect">
            <a:avLst/>
          </a:prstGeom>
          <a:solidFill>
            <a:srgbClr val="B71E42"/>
          </a:solidFill>
          <a:ln/>
        </p:spPr>
      </p:sp>
      <p:sp>
        <p:nvSpPr>
          <p:cNvPr id="35" name="Text 33"/>
          <p:cNvSpPr/>
          <p:nvPr/>
        </p:nvSpPr>
        <p:spPr>
          <a:xfrm>
            <a:off x="4681728" y="4041648"/>
            <a:ext cx="530352" cy="438912"/>
          </a:xfrm>
          <a:prstGeom prst="rect">
            <a:avLst/>
          </a:prstGeom>
          <a:noFill/>
          <a:ln/>
        </p:spPr>
        <p:txBody>
          <a:bodyPr wrap="square"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6</a:t>
            </a:r>
            <a:endParaRPr lang="en-US" sz="1800" dirty="0"/>
          </a:p>
        </p:txBody>
      </p:sp>
      <p:sp>
        <p:nvSpPr>
          <p:cNvPr id="36" name="Text 34"/>
          <p:cNvSpPr/>
          <p:nvPr/>
        </p:nvSpPr>
        <p:spPr>
          <a:xfrm>
            <a:off x="5276088" y="3712464"/>
            <a:ext cx="3566160" cy="274320"/>
          </a:xfrm>
          <a:prstGeom prst="rect">
            <a:avLst/>
          </a:prstGeom>
          <a:noFill/>
          <a:ln/>
        </p:spPr>
        <p:txBody>
          <a:bodyPr wrap="square" rtlCol="0" anchor="ctr"/>
          <a:lstStyle/>
          <a:p>
            <a:pPr marL="0" indent="0">
              <a:buNone/>
            </a:pPr>
            <a:r>
              <a:rPr lang="en-US" sz="1000" b="1" dirty="0">
                <a:solidFill>
                  <a:srgbClr val="B71E42"/>
                </a:solidFill>
                <a:latin typeface="Arial" pitchFamily="34" charset="0"/>
                <a:ea typeface="Arial" pitchFamily="34" charset="-122"/>
                <a:cs typeface="Arial" pitchFamily="34" charset="-120"/>
              </a:rPr>
              <a:t>Revise &amp; Re-run</a:t>
            </a:r>
            <a:endParaRPr lang="en-US" sz="1000" dirty="0"/>
          </a:p>
        </p:txBody>
      </p:sp>
      <p:sp>
        <p:nvSpPr>
          <p:cNvPr id="37" name="Text 35"/>
          <p:cNvSpPr/>
          <p:nvPr/>
        </p:nvSpPr>
        <p:spPr>
          <a:xfrm>
            <a:off x="5276088" y="4005072"/>
            <a:ext cx="3566160" cy="804672"/>
          </a:xfrm>
          <a:prstGeom prst="rect">
            <a:avLst/>
          </a:prstGeom>
          <a:noFill/>
          <a:ln/>
        </p:spPr>
        <p:txBody>
          <a:bodyPr wrap="square" rtlCol="0" anchor="ctr"/>
          <a:lstStyle/>
          <a:p>
            <a:pPr marL="0" indent="0">
              <a:buNone/>
            </a:pPr>
            <a:r>
              <a:rPr lang="en-US" sz="950" dirty="0">
                <a:solidFill>
                  <a:srgbClr val="454545"/>
                </a:solidFill>
                <a:latin typeface="Arial" pitchFamily="34" charset="0"/>
                <a:ea typeface="Arial" pitchFamily="34" charset="-122"/>
                <a:cs typeface="Arial" pitchFamily="34" charset="-120"/>
              </a:rPr>
              <a:t>Drop or reword weak items, then re-run Cronbach's Alpha to confirm the revised scale still meets α ≥ 0.70 before main collection.</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FDBD5"/>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71E42"/>
          </a:solidFill>
          <a:ln/>
        </p:spPr>
      </p:sp>
      <p:sp>
        <p:nvSpPr>
          <p:cNvPr id="3" name="Shape 1"/>
          <p:cNvSpPr/>
          <p:nvPr/>
        </p:nvSpPr>
        <p:spPr>
          <a:xfrm>
            <a:off x="0" y="914400"/>
            <a:ext cx="9144000" cy="45720"/>
          </a:xfrm>
          <a:prstGeom prst="rect">
            <a:avLst/>
          </a:prstGeom>
          <a:solidFill>
            <a:srgbClr val="DE478E"/>
          </a:solidFill>
          <a:ln/>
        </p:spPr>
      </p:sp>
      <p:sp>
        <p:nvSpPr>
          <p:cNvPr id="4" name="Text 2"/>
          <p:cNvSpPr/>
          <p:nvPr/>
        </p:nvSpPr>
        <p:spPr>
          <a:xfrm>
            <a:off x="274320" y="109728"/>
            <a:ext cx="8595360" cy="457200"/>
          </a:xfrm>
          <a:prstGeom prst="rect">
            <a:avLst/>
          </a:prstGeom>
          <a:noFill/>
          <a:ln/>
        </p:spPr>
        <p:txBody>
          <a:bodyPr wrap="square" rtlCol="0" anchor="ctr"/>
          <a:lstStyle/>
          <a:p>
            <a:pPr marL="0" indent="0">
              <a:buNone/>
            </a:pPr>
            <a:r>
              <a:rPr lang="en-US" sz="2200" b="1" dirty="0">
                <a:solidFill>
                  <a:srgbClr val="FFFFFF"/>
                </a:solidFill>
                <a:latin typeface="Arial" pitchFamily="34" charset="0"/>
                <a:ea typeface="Arial" pitchFamily="34" charset="-122"/>
                <a:cs typeface="Arial" pitchFamily="34" charset="-120"/>
              </a:rPr>
              <a:t>Key References</a:t>
            </a:r>
            <a:endParaRPr lang="en-US" sz="2200" dirty="0"/>
          </a:p>
        </p:txBody>
      </p:sp>
      <p:sp>
        <p:nvSpPr>
          <p:cNvPr id="5" name="Text 3"/>
          <p:cNvSpPr/>
          <p:nvPr/>
        </p:nvSpPr>
        <p:spPr>
          <a:xfrm>
            <a:off x="274320" y="594360"/>
            <a:ext cx="8595360" cy="256032"/>
          </a:xfrm>
          <a:prstGeom prst="rect">
            <a:avLst/>
          </a:prstGeom>
          <a:noFill/>
          <a:ln/>
        </p:spPr>
        <p:txBody>
          <a:bodyPr wrap="square" rtlCol="0" anchor="ctr"/>
          <a:lstStyle/>
          <a:p>
            <a:pPr marL="0" indent="0">
              <a:buNone/>
            </a:pPr>
            <a:r>
              <a:rPr lang="en-US" sz="1050" i="1" dirty="0">
                <a:solidFill>
                  <a:srgbClr val="F5D5DF"/>
                </a:solidFill>
                <a:latin typeface="Arial" pitchFamily="34" charset="0"/>
                <a:ea typeface="Arial" pitchFamily="34" charset="-122"/>
                <a:cs typeface="Arial" pitchFamily="34" charset="-120"/>
              </a:rPr>
              <a:t>Authoritative sources underpinning this training</a:t>
            </a:r>
            <a:endParaRPr lang="en-US" sz="1050" dirty="0"/>
          </a:p>
        </p:txBody>
      </p:sp>
      <p:sp>
        <p:nvSpPr>
          <p:cNvPr id="6" name="Shape 4"/>
          <p:cNvSpPr/>
          <p:nvPr/>
        </p:nvSpPr>
        <p:spPr>
          <a:xfrm>
            <a:off x="256032" y="1078992"/>
            <a:ext cx="8631936" cy="566928"/>
          </a:xfrm>
          <a:prstGeom prst="rect">
            <a:avLst/>
          </a:prstGeom>
          <a:solidFill>
            <a:srgbClr val="FAF8F5"/>
          </a:solidFill>
          <a:ln/>
        </p:spPr>
      </p:sp>
      <p:sp>
        <p:nvSpPr>
          <p:cNvPr id="7" name="Shape 5"/>
          <p:cNvSpPr/>
          <p:nvPr/>
        </p:nvSpPr>
        <p:spPr>
          <a:xfrm>
            <a:off x="256032" y="1078992"/>
            <a:ext cx="54864" cy="566928"/>
          </a:xfrm>
          <a:prstGeom prst="rect">
            <a:avLst/>
          </a:prstGeom>
          <a:solidFill>
            <a:srgbClr val="B71E42"/>
          </a:solidFill>
          <a:ln/>
        </p:spPr>
      </p:sp>
      <p:sp>
        <p:nvSpPr>
          <p:cNvPr id="8" name="Text 6"/>
          <p:cNvSpPr/>
          <p:nvPr/>
        </p:nvSpPr>
        <p:spPr>
          <a:xfrm>
            <a:off x="384048" y="111556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Cronbach, L. J. (1951). Coefficient alpha and the internal structure of tests. Psychometrika, 16(3), 297–334.</a:t>
            </a:r>
            <a:endParaRPr lang="en-US" sz="1000" dirty="0"/>
          </a:p>
        </p:txBody>
      </p:sp>
      <p:sp>
        <p:nvSpPr>
          <p:cNvPr id="9" name="Shape 7"/>
          <p:cNvSpPr/>
          <p:nvPr/>
        </p:nvSpPr>
        <p:spPr>
          <a:xfrm>
            <a:off x="256032" y="1719072"/>
            <a:ext cx="8631936" cy="566928"/>
          </a:xfrm>
          <a:prstGeom prst="rect">
            <a:avLst/>
          </a:prstGeom>
          <a:solidFill>
            <a:srgbClr val="EEE9E3"/>
          </a:solidFill>
          <a:ln/>
        </p:spPr>
      </p:sp>
      <p:sp>
        <p:nvSpPr>
          <p:cNvPr id="10" name="Shape 8"/>
          <p:cNvSpPr/>
          <p:nvPr/>
        </p:nvSpPr>
        <p:spPr>
          <a:xfrm>
            <a:off x="256032" y="1719072"/>
            <a:ext cx="54864" cy="566928"/>
          </a:xfrm>
          <a:prstGeom prst="rect">
            <a:avLst/>
          </a:prstGeom>
          <a:solidFill>
            <a:srgbClr val="B71E42"/>
          </a:solidFill>
          <a:ln/>
        </p:spPr>
      </p:sp>
      <p:sp>
        <p:nvSpPr>
          <p:cNvPr id="11" name="Text 9"/>
          <p:cNvSpPr/>
          <p:nvPr/>
        </p:nvSpPr>
        <p:spPr>
          <a:xfrm>
            <a:off x="384048" y="175564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Field, A. (2018). Discovering Statistics Using IBM SPSS Statistics (5th ed.). SAGE Publications.</a:t>
            </a:r>
            <a:endParaRPr lang="en-US" sz="1000" dirty="0"/>
          </a:p>
        </p:txBody>
      </p:sp>
      <p:sp>
        <p:nvSpPr>
          <p:cNvPr id="12" name="Shape 10"/>
          <p:cNvSpPr/>
          <p:nvPr/>
        </p:nvSpPr>
        <p:spPr>
          <a:xfrm>
            <a:off x="256032" y="2359152"/>
            <a:ext cx="8631936" cy="566928"/>
          </a:xfrm>
          <a:prstGeom prst="rect">
            <a:avLst/>
          </a:prstGeom>
          <a:solidFill>
            <a:srgbClr val="FAF8F5"/>
          </a:solidFill>
          <a:ln/>
        </p:spPr>
      </p:sp>
      <p:sp>
        <p:nvSpPr>
          <p:cNvPr id="13" name="Shape 11"/>
          <p:cNvSpPr/>
          <p:nvPr/>
        </p:nvSpPr>
        <p:spPr>
          <a:xfrm>
            <a:off x="256032" y="2359152"/>
            <a:ext cx="54864" cy="566928"/>
          </a:xfrm>
          <a:prstGeom prst="rect">
            <a:avLst/>
          </a:prstGeom>
          <a:solidFill>
            <a:srgbClr val="B71E42"/>
          </a:solidFill>
          <a:ln/>
        </p:spPr>
      </p:sp>
      <p:sp>
        <p:nvSpPr>
          <p:cNvPr id="14" name="Text 12"/>
          <p:cNvSpPr/>
          <p:nvPr/>
        </p:nvSpPr>
        <p:spPr>
          <a:xfrm>
            <a:off x="384048" y="239572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Hair, J. F., Black, W. C., Babin, B. J., &amp; Anderson, R. E. (2019). Multivariate Data Analysis (8th ed.). Cengage Learning.</a:t>
            </a:r>
            <a:endParaRPr lang="en-US" sz="1000" dirty="0"/>
          </a:p>
        </p:txBody>
      </p:sp>
      <p:sp>
        <p:nvSpPr>
          <p:cNvPr id="15" name="Shape 13"/>
          <p:cNvSpPr/>
          <p:nvPr/>
        </p:nvSpPr>
        <p:spPr>
          <a:xfrm>
            <a:off x="256032" y="2999232"/>
            <a:ext cx="8631936" cy="566928"/>
          </a:xfrm>
          <a:prstGeom prst="rect">
            <a:avLst/>
          </a:prstGeom>
          <a:solidFill>
            <a:srgbClr val="EEE9E3"/>
          </a:solidFill>
          <a:ln/>
        </p:spPr>
      </p:sp>
      <p:sp>
        <p:nvSpPr>
          <p:cNvPr id="16" name="Shape 14"/>
          <p:cNvSpPr/>
          <p:nvPr/>
        </p:nvSpPr>
        <p:spPr>
          <a:xfrm>
            <a:off x="256032" y="2999232"/>
            <a:ext cx="54864" cy="566928"/>
          </a:xfrm>
          <a:prstGeom prst="rect">
            <a:avLst/>
          </a:prstGeom>
          <a:solidFill>
            <a:srgbClr val="B71E42"/>
          </a:solidFill>
          <a:ln/>
        </p:spPr>
      </p:sp>
      <p:sp>
        <p:nvSpPr>
          <p:cNvPr id="17" name="Text 15"/>
          <p:cNvSpPr/>
          <p:nvPr/>
        </p:nvSpPr>
        <p:spPr>
          <a:xfrm>
            <a:off x="384048" y="303580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Kaiser, H. F. (1974). An index of factorial simplicity. Psychometrika, 39(1), 31–36.</a:t>
            </a:r>
            <a:endParaRPr lang="en-US" sz="1000" dirty="0"/>
          </a:p>
        </p:txBody>
      </p:sp>
      <p:sp>
        <p:nvSpPr>
          <p:cNvPr id="18" name="Shape 16"/>
          <p:cNvSpPr/>
          <p:nvPr/>
        </p:nvSpPr>
        <p:spPr>
          <a:xfrm>
            <a:off x="256032" y="3639312"/>
            <a:ext cx="8631936" cy="566928"/>
          </a:xfrm>
          <a:prstGeom prst="rect">
            <a:avLst/>
          </a:prstGeom>
          <a:solidFill>
            <a:srgbClr val="FAF8F5"/>
          </a:solidFill>
          <a:ln/>
        </p:spPr>
      </p:sp>
      <p:sp>
        <p:nvSpPr>
          <p:cNvPr id="19" name="Shape 17"/>
          <p:cNvSpPr/>
          <p:nvPr/>
        </p:nvSpPr>
        <p:spPr>
          <a:xfrm>
            <a:off x="256032" y="3639312"/>
            <a:ext cx="54864" cy="566928"/>
          </a:xfrm>
          <a:prstGeom prst="rect">
            <a:avLst/>
          </a:prstGeom>
          <a:solidFill>
            <a:srgbClr val="B71E42"/>
          </a:solidFill>
          <a:ln/>
        </p:spPr>
      </p:sp>
      <p:sp>
        <p:nvSpPr>
          <p:cNvPr id="20" name="Text 18"/>
          <p:cNvSpPr/>
          <p:nvPr/>
        </p:nvSpPr>
        <p:spPr>
          <a:xfrm>
            <a:off x="384048" y="367588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Nunnally, J. C., &amp; Bernstein, I. H. (1994). Psychometric Theory (3rd ed.). McGraw-Hill.</a:t>
            </a:r>
            <a:endParaRPr lang="en-US" sz="1000" dirty="0"/>
          </a:p>
        </p:txBody>
      </p:sp>
      <p:sp>
        <p:nvSpPr>
          <p:cNvPr id="21" name="Shape 19"/>
          <p:cNvSpPr/>
          <p:nvPr/>
        </p:nvSpPr>
        <p:spPr>
          <a:xfrm>
            <a:off x="256032" y="4279392"/>
            <a:ext cx="8631936" cy="566928"/>
          </a:xfrm>
          <a:prstGeom prst="rect">
            <a:avLst/>
          </a:prstGeom>
          <a:solidFill>
            <a:srgbClr val="EEE9E3"/>
          </a:solidFill>
          <a:ln/>
        </p:spPr>
      </p:sp>
      <p:sp>
        <p:nvSpPr>
          <p:cNvPr id="22" name="Shape 20"/>
          <p:cNvSpPr/>
          <p:nvPr/>
        </p:nvSpPr>
        <p:spPr>
          <a:xfrm>
            <a:off x="256032" y="4279392"/>
            <a:ext cx="54864" cy="566928"/>
          </a:xfrm>
          <a:prstGeom prst="rect">
            <a:avLst/>
          </a:prstGeom>
          <a:solidFill>
            <a:srgbClr val="B71E42"/>
          </a:solidFill>
          <a:ln/>
        </p:spPr>
      </p:sp>
      <p:sp>
        <p:nvSpPr>
          <p:cNvPr id="23" name="Text 21"/>
          <p:cNvSpPr/>
          <p:nvPr/>
        </p:nvSpPr>
        <p:spPr>
          <a:xfrm>
            <a:off x="384048" y="4315968"/>
            <a:ext cx="8412480" cy="493776"/>
          </a:xfrm>
          <a:prstGeom prst="rect">
            <a:avLst/>
          </a:prstGeom>
          <a:noFill/>
          <a:ln/>
        </p:spPr>
        <p:txBody>
          <a:bodyPr wrap="square" rtlCol="0" anchor="ctr"/>
          <a:lstStyle/>
          <a:p>
            <a:pPr marL="0" indent="0">
              <a:buNone/>
            </a:pPr>
            <a:r>
              <a:rPr lang="en-US" sz="1000" dirty="0">
                <a:solidFill>
                  <a:srgbClr val="454545"/>
                </a:solidFill>
                <a:latin typeface="Arial" pitchFamily="34" charset="0"/>
                <a:ea typeface="Arial" pitchFamily="34" charset="-122"/>
                <a:cs typeface="Arial" pitchFamily="34" charset="-120"/>
              </a:rPr>
              <a:t>Tabachnick, B. G., &amp; Fidell, L. S. (2019). Using Multivariate Statistics (7th ed.). Pearson.</a:t>
            </a:r>
            <a:endParaRPr lang="en-US" sz="1000" dirty="0"/>
          </a:p>
        </p:txBody>
      </p:sp>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253</TotalTime>
  <Words>1406</Words>
  <Application>Microsoft Office PowerPoint</Application>
  <PresentationFormat>On-screen Show (16:9)</PresentationFormat>
  <Paragraphs>149</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Gill Sans MT</vt: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AJOEI</cp:lastModifiedBy>
  <cp:revision>3</cp:revision>
  <dcterms:created xsi:type="dcterms:W3CDTF">2026-07-11T05:05:42Z</dcterms:created>
  <dcterms:modified xsi:type="dcterms:W3CDTF">2026-07-11T09:27:34Z</dcterms:modified>
</cp:coreProperties>
</file>