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5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8" d="100"/>
          <a:sy n="68" d="100"/>
        </p:scale>
        <p:origin x="5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264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36212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61659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133321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22907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816640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99176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02884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39247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135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98500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22825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6105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04646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8039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42374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50082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78323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7/4/2026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10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355B"/>
          </a:solidFill>
          <a:ln w="12700">
            <a:solidFill>
              <a:srgbClr val="12355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61320" y="0"/>
            <a:ext cx="201168" cy="6858000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927080" y="0"/>
            <a:ext cx="201168" cy="6858000"/>
          </a:xfrm>
          <a:prstGeom prst="rect">
            <a:avLst/>
          </a:prstGeom>
          <a:solidFill>
            <a:srgbClr val="3BB273"/>
          </a:solidFill>
          <a:ln w="12700">
            <a:solidFill>
              <a:srgbClr val="3BB27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65836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D9CDB"/>
                </a:solidFill>
              </a:rPr>
              <a:t>SPSS TRAINING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49808" y="1261872"/>
            <a:ext cx="7863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Descriptive Statistics &amp;</a:t>
            </a:r>
            <a:endParaRPr lang="en-US" sz="4200" dirty="0"/>
          </a:p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Data Transformation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795528" y="3090672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D7E7F5"/>
                </a:solidFill>
              </a:rPr>
              <a:t>Frequency tables • Graphs • Charts • Custom tables • Recode • Compute variables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804672" y="4956048"/>
            <a:ext cx="3749040" cy="566928"/>
          </a:xfrm>
          <a:prstGeom prst="roundRect">
            <a:avLst>
              <a:gd name="adj" fmla="val 12903"/>
            </a:avLst>
          </a:prstGeom>
          <a:solidFill>
            <a:srgbClr val="1F5F8B">
              <a:alpha val="95000"/>
            </a:srgbClr>
          </a:solidFill>
          <a:ln w="12700">
            <a:solidFill>
              <a:srgbClr val="1F5F8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24128" y="5111496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</a:rPr>
              <a:t>Presentation slides for practical SPSS training</a:t>
            </a:r>
            <a:endParaRPr lang="en-US" sz="12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00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9CDB"/>
                </a:solidFill>
              </a:rPr>
              <a:t>DATA TRANSFORMATION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27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235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Recode into different variables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731520" y="1280160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80" dirty="0">
                <a:solidFill>
                  <a:srgbClr val="1F2937"/>
                </a:solidFill>
              </a:rPr>
              <a:t>This creates a new recoded variable while preserving the original variable. It is usually the safer option.</a:t>
            </a:r>
            <a:endParaRPr lang="en-US" sz="1880" dirty="0"/>
          </a:p>
        </p:txBody>
      </p:sp>
      <p:sp>
        <p:nvSpPr>
          <p:cNvPr id="5" name="Shape 3"/>
          <p:cNvSpPr/>
          <p:nvPr/>
        </p:nvSpPr>
        <p:spPr>
          <a:xfrm>
            <a:off x="822960" y="1993392"/>
            <a:ext cx="2468880" cy="548640"/>
          </a:xfrm>
          <a:prstGeom prst="rect">
            <a:avLst/>
          </a:prstGeom>
          <a:solidFill>
            <a:srgbClr val="12355B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2066544"/>
            <a:ext cx="232257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</a:rPr>
              <a:t>Age range</a:t>
            </a:r>
            <a:endParaRPr lang="en-US" sz="1280" dirty="0"/>
          </a:p>
        </p:txBody>
      </p:sp>
      <p:sp>
        <p:nvSpPr>
          <p:cNvPr id="7" name="Shape 5"/>
          <p:cNvSpPr/>
          <p:nvPr/>
        </p:nvSpPr>
        <p:spPr>
          <a:xfrm>
            <a:off x="3291840" y="1993392"/>
            <a:ext cx="2651760" cy="548640"/>
          </a:xfrm>
          <a:prstGeom prst="rect">
            <a:avLst/>
          </a:prstGeom>
          <a:solidFill>
            <a:srgbClr val="12355B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64992" y="2066544"/>
            <a:ext cx="250545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</a:rPr>
              <a:t>New age group code</a:t>
            </a:r>
            <a:endParaRPr lang="en-US" sz="1280" dirty="0"/>
          </a:p>
        </p:txBody>
      </p:sp>
      <p:sp>
        <p:nvSpPr>
          <p:cNvPr id="9" name="Shape 7"/>
          <p:cNvSpPr/>
          <p:nvPr/>
        </p:nvSpPr>
        <p:spPr>
          <a:xfrm>
            <a:off x="822960" y="2542032"/>
            <a:ext cx="2468880" cy="54864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615184"/>
            <a:ext cx="232257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18–25</a:t>
            </a:r>
            <a:endParaRPr lang="en-US" sz="1240" dirty="0"/>
          </a:p>
        </p:txBody>
      </p:sp>
      <p:sp>
        <p:nvSpPr>
          <p:cNvPr id="11" name="Shape 9"/>
          <p:cNvSpPr/>
          <p:nvPr/>
        </p:nvSpPr>
        <p:spPr>
          <a:xfrm>
            <a:off x="3291840" y="2542032"/>
            <a:ext cx="2651760" cy="54864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364992" y="2615184"/>
            <a:ext cx="250545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1 = Youth</a:t>
            </a:r>
            <a:endParaRPr lang="en-US" sz="1240" dirty="0"/>
          </a:p>
        </p:txBody>
      </p:sp>
      <p:sp>
        <p:nvSpPr>
          <p:cNvPr id="13" name="Shape 11"/>
          <p:cNvSpPr/>
          <p:nvPr/>
        </p:nvSpPr>
        <p:spPr>
          <a:xfrm>
            <a:off x="822960" y="3090672"/>
            <a:ext cx="2468880" cy="54864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96112" y="3163824"/>
            <a:ext cx="232257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26–35</a:t>
            </a:r>
            <a:endParaRPr lang="en-US" sz="1240" dirty="0"/>
          </a:p>
        </p:txBody>
      </p:sp>
      <p:sp>
        <p:nvSpPr>
          <p:cNvPr id="15" name="Shape 13"/>
          <p:cNvSpPr/>
          <p:nvPr/>
        </p:nvSpPr>
        <p:spPr>
          <a:xfrm>
            <a:off x="3291840" y="3090672"/>
            <a:ext cx="2651760" cy="54864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364992" y="3163824"/>
            <a:ext cx="250545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2 = Young adult</a:t>
            </a:r>
            <a:endParaRPr lang="en-US" sz="1240" dirty="0"/>
          </a:p>
        </p:txBody>
      </p:sp>
      <p:sp>
        <p:nvSpPr>
          <p:cNvPr id="17" name="Shape 15"/>
          <p:cNvSpPr/>
          <p:nvPr/>
        </p:nvSpPr>
        <p:spPr>
          <a:xfrm>
            <a:off x="822960" y="3639312"/>
            <a:ext cx="2468880" cy="54864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96112" y="3712464"/>
            <a:ext cx="232257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36–45</a:t>
            </a:r>
            <a:endParaRPr lang="en-US" sz="1240" dirty="0"/>
          </a:p>
        </p:txBody>
      </p:sp>
      <p:sp>
        <p:nvSpPr>
          <p:cNvPr id="19" name="Shape 17"/>
          <p:cNvSpPr/>
          <p:nvPr/>
        </p:nvSpPr>
        <p:spPr>
          <a:xfrm>
            <a:off x="3291840" y="3639312"/>
            <a:ext cx="2651760" cy="54864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364992" y="3712464"/>
            <a:ext cx="250545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3 = Adult</a:t>
            </a:r>
            <a:endParaRPr lang="en-US" sz="1240" dirty="0"/>
          </a:p>
        </p:txBody>
      </p:sp>
      <p:sp>
        <p:nvSpPr>
          <p:cNvPr id="21" name="Shape 19"/>
          <p:cNvSpPr/>
          <p:nvPr/>
        </p:nvSpPr>
        <p:spPr>
          <a:xfrm>
            <a:off x="822960" y="4187952"/>
            <a:ext cx="2468880" cy="54864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96112" y="4261104"/>
            <a:ext cx="232257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46 and above</a:t>
            </a:r>
            <a:endParaRPr lang="en-US" sz="1240" dirty="0"/>
          </a:p>
        </p:txBody>
      </p:sp>
      <p:sp>
        <p:nvSpPr>
          <p:cNvPr id="23" name="Shape 21"/>
          <p:cNvSpPr/>
          <p:nvPr/>
        </p:nvSpPr>
        <p:spPr>
          <a:xfrm>
            <a:off x="3291840" y="4187952"/>
            <a:ext cx="2651760" cy="54864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364992" y="4261104"/>
            <a:ext cx="250545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4 = Older adult</a:t>
            </a:r>
            <a:endParaRPr lang="en-US" sz="1240" dirty="0"/>
          </a:p>
        </p:txBody>
      </p:sp>
      <p:sp>
        <p:nvSpPr>
          <p:cNvPr id="25" name="Text 23"/>
          <p:cNvSpPr/>
          <p:nvPr/>
        </p:nvSpPr>
        <p:spPr>
          <a:xfrm>
            <a:off x="6492240" y="1847088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3BB273"/>
                </a:solidFill>
              </a:rPr>
              <a:t>Steps in SPSS</a:t>
            </a:r>
            <a:endParaRPr lang="en-US" sz="1900" dirty="0"/>
          </a:p>
        </p:txBody>
      </p:sp>
      <p:sp>
        <p:nvSpPr>
          <p:cNvPr id="26" name="Text 24"/>
          <p:cNvSpPr/>
          <p:nvPr/>
        </p:nvSpPr>
        <p:spPr>
          <a:xfrm>
            <a:off x="6492240" y="2304288"/>
            <a:ext cx="4800600" cy="26517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Transform → Recode into Different Variables</a:t>
            </a:r>
            <a:endParaRPr lang="en-US" sz="1530" dirty="0"/>
          </a:p>
          <a:p>
            <a:pPr marL="177800" indent="-1778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Move the input variable into the box</a:t>
            </a:r>
            <a:endParaRPr lang="en-US" sz="1530" dirty="0"/>
          </a:p>
          <a:p>
            <a:pPr marL="177800" indent="-1778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Name the output variable, for example age_group</a:t>
            </a:r>
            <a:endParaRPr lang="en-US" sz="1530" dirty="0"/>
          </a:p>
          <a:p>
            <a:pPr marL="177800" indent="-1778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Click Change</a:t>
            </a:r>
            <a:endParaRPr lang="en-US" sz="1530" dirty="0"/>
          </a:p>
          <a:p>
            <a:pPr marL="177800" indent="-1778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Define Old and New Values → Continue → OK</a:t>
            </a:r>
            <a:endParaRPr lang="en-US" sz="1530" dirty="0"/>
          </a:p>
          <a:p>
            <a:pPr marL="177800" indent="-177800">
              <a:buSzPct val="100000"/>
              <a:buChar char="•"/>
            </a:pPr>
            <a:r>
              <a:rPr lang="en-US" sz="1530" dirty="0">
                <a:solidFill>
                  <a:srgbClr val="1F2937"/>
                </a:solidFill>
              </a:rPr>
              <a:t>Add value labels in Variable View</a:t>
            </a:r>
            <a:endParaRPr lang="en-US" sz="1530" dirty="0"/>
          </a:p>
        </p:txBody>
      </p:sp>
      <p:sp>
        <p:nvSpPr>
          <p:cNvPr id="27" name="Text 25"/>
          <p:cNvSpPr/>
          <p:nvPr/>
        </p:nvSpPr>
        <p:spPr>
          <a:xfrm>
            <a:off x="1097280" y="5486400"/>
            <a:ext cx="9875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2355B"/>
                </a:solidFill>
              </a:rPr>
              <a:t>Best practice: keep the original variable and analyze the new recoded variable.</a:t>
            </a:r>
            <a:endParaRPr lang="en-US" sz="1800" dirty="0"/>
          </a:p>
        </p:txBody>
      </p:sp>
      <p:sp>
        <p:nvSpPr>
          <p:cNvPr id="28" name="Shape 26"/>
          <p:cNvSpPr/>
          <p:nvPr/>
        </p:nvSpPr>
        <p:spPr>
          <a:xfrm>
            <a:off x="502920" y="6455664"/>
            <a:ext cx="111556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94360" y="6547104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SPSS Training • Descriptive Statistics &amp; Data Transformation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129284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A"/>
                </a:solidFill>
              </a:rPr>
              <a:t>10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00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9CDB"/>
                </a:solidFill>
              </a:rPr>
              <a:t>DATA TRANSFORMATION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27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235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Compute variable: sums, averages, products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731520" y="1261872"/>
            <a:ext cx="10607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dirty="0">
                <a:solidFill>
                  <a:srgbClr val="1F2937"/>
                </a:solidFill>
              </a:rPr>
              <a:t>Compute Variable is used to create a new variable using a formula based on existing variables.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822960" y="1901952"/>
            <a:ext cx="3383280" cy="1234440"/>
          </a:xfrm>
          <a:prstGeom prst="roundRect">
            <a:avLst>
              <a:gd name="adj" fmla="val 5926"/>
            </a:avLst>
          </a:prstGeom>
          <a:solidFill>
            <a:srgbClr val="EAF6FD"/>
          </a:solidFill>
          <a:ln w="12700">
            <a:solidFill>
              <a:srgbClr val="2D9CDB">
                <a:alpha val="9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1901952"/>
            <a:ext cx="109728" cy="1234440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210312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9CDB"/>
                </a:solidFill>
              </a:rPr>
              <a:t>Sum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51560" y="2496312"/>
            <a:ext cx="29718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total_satisfaction = Q1 + Q2 + Q3 + Q4 + Q5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434840" y="1901952"/>
            <a:ext cx="3383280" cy="1234440"/>
          </a:xfrm>
          <a:prstGeom prst="roundRect">
            <a:avLst>
              <a:gd name="adj" fmla="val 5926"/>
            </a:avLst>
          </a:prstGeom>
          <a:solidFill>
            <a:srgbClr val="EAF8F1"/>
          </a:solidFill>
          <a:ln w="12700">
            <a:solidFill>
              <a:srgbClr val="3BB273">
                <a:alpha val="9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34840" y="1901952"/>
            <a:ext cx="109728" cy="1234440"/>
          </a:xfrm>
          <a:prstGeom prst="rect">
            <a:avLst/>
          </a:prstGeom>
          <a:solidFill>
            <a:srgbClr val="3BB273"/>
          </a:solidFill>
          <a:ln w="12700">
            <a:solidFill>
              <a:srgbClr val="3BB27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210312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BB273"/>
                </a:solidFill>
              </a:rPr>
              <a:t>Average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663440" y="2496312"/>
            <a:ext cx="29718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average_satisfaction = MEAN(Q1, Q2, Q3, Q4, Q5)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046720" y="1901952"/>
            <a:ext cx="3383280" cy="1234440"/>
          </a:xfrm>
          <a:prstGeom prst="roundRect">
            <a:avLst>
              <a:gd name="adj" fmla="val 5926"/>
            </a:avLst>
          </a:prstGeom>
          <a:solidFill>
            <a:srgbClr val="FFF4E8"/>
          </a:solidFill>
          <a:ln w="12700">
            <a:solidFill>
              <a:srgbClr val="F2994A">
                <a:alpha val="9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46720" y="1901952"/>
            <a:ext cx="109728" cy="1234440"/>
          </a:xfrm>
          <a:prstGeom prst="rect">
            <a:avLst/>
          </a:prstGeom>
          <a:solidFill>
            <a:srgbClr val="F2994A"/>
          </a:solidFill>
          <a:ln w="12700">
            <a:solidFill>
              <a:srgbClr val="F299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75320" y="210312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994A"/>
                </a:solidFill>
              </a:rPr>
              <a:t>Product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275320" y="2496312"/>
            <a:ext cx="29718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total_sales = price * quantity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868680" y="396849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D9CDB"/>
                </a:solidFill>
              </a:rPr>
              <a:t>Steps in SPSS</a:t>
            </a:r>
            <a:endParaRPr lang="en-US" sz="1900" dirty="0"/>
          </a:p>
        </p:txBody>
      </p:sp>
      <p:sp>
        <p:nvSpPr>
          <p:cNvPr id="18" name="Shape 16"/>
          <p:cNvSpPr/>
          <p:nvPr/>
        </p:nvSpPr>
        <p:spPr>
          <a:xfrm>
            <a:off x="914400" y="4526280"/>
            <a:ext cx="1953158" cy="658368"/>
          </a:xfrm>
          <a:prstGeom prst="chevron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690872"/>
            <a:ext cx="177027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Transform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3032150" y="4526280"/>
            <a:ext cx="1953158" cy="658368"/>
          </a:xfrm>
          <a:prstGeom prst="chevron">
            <a:avLst/>
          </a:prstGeom>
          <a:solidFill>
            <a:srgbClr val="DDEBFA"/>
          </a:solidFill>
          <a:ln w="12700">
            <a:solidFill>
              <a:srgbClr val="DDEBF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105302" y="4690872"/>
            <a:ext cx="177027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2355B"/>
                </a:solidFill>
              </a:rPr>
              <a:t>Compute Variable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5149901" y="4526280"/>
            <a:ext cx="1953158" cy="658368"/>
          </a:xfrm>
          <a:prstGeom prst="chevron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223053" y="4690872"/>
            <a:ext cx="177027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Target Variable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7267651" y="4526280"/>
            <a:ext cx="1953158" cy="658368"/>
          </a:xfrm>
          <a:prstGeom prst="chevron">
            <a:avLst/>
          </a:prstGeom>
          <a:solidFill>
            <a:srgbClr val="DDEBFA"/>
          </a:solidFill>
          <a:ln w="12700">
            <a:solidFill>
              <a:srgbClr val="DDEBF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40803" y="4690872"/>
            <a:ext cx="177027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2355B"/>
                </a:solidFill>
              </a:rPr>
              <a:t>Numeric Expression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9385402" y="4526280"/>
            <a:ext cx="1953158" cy="658368"/>
          </a:xfrm>
          <a:prstGeom prst="chevron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458554" y="4690872"/>
            <a:ext cx="177027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OK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960120" y="5532120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2355B"/>
                </a:solidFill>
              </a:rPr>
              <a:t>Tip: MEAN(Q1,Q2,Q3) is usually better than (Q1+Q2+Q3)/3 when some values are missing.</a:t>
            </a:r>
            <a:endParaRPr lang="en-US" sz="1700" dirty="0"/>
          </a:p>
        </p:txBody>
      </p:sp>
      <p:sp>
        <p:nvSpPr>
          <p:cNvPr id="29" name="Shape 27"/>
          <p:cNvSpPr/>
          <p:nvPr/>
        </p:nvSpPr>
        <p:spPr>
          <a:xfrm>
            <a:off x="502920" y="6455664"/>
            <a:ext cx="111556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94360" y="6547104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SPSS Training • Descriptive Statistics &amp; Data Transformation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1129284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A"/>
                </a:solidFill>
              </a:rPr>
              <a:t>11</a:t>
            </a:r>
            <a:endParaRPr lang="en-US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00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9CDB"/>
                </a:solidFill>
              </a:rPr>
              <a:t>DATA TRANSFORMATION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27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235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Compute variable: logs and lags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22960" y="1508760"/>
            <a:ext cx="5166360" cy="1828800"/>
          </a:xfrm>
          <a:prstGeom prst="roundRect">
            <a:avLst>
              <a:gd name="adj" fmla="val 4000"/>
            </a:avLst>
          </a:prstGeom>
          <a:solidFill>
            <a:srgbClr val="F1EEFF"/>
          </a:solidFill>
          <a:ln w="12700">
            <a:solidFill>
              <a:srgbClr val="7B61FF">
                <a:alpha val="9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508760"/>
            <a:ext cx="109728" cy="1828800"/>
          </a:xfrm>
          <a:prstGeom prst="rect">
            <a:avLst/>
          </a:prstGeom>
          <a:solidFill>
            <a:srgbClr val="7B61FF"/>
          </a:solidFill>
          <a:ln w="12700">
            <a:solidFill>
              <a:srgbClr val="7B61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170992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B61FF"/>
                </a:solidFill>
              </a:rPr>
              <a:t>Log transformation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51560" y="2103120"/>
            <a:ext cx="475488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Used to reduce the effect of very large values and improve distribution. Common for income, sales, profit, assets, and population.</a:t>
            </a:r>
            <a:endParaRPr lang="en-US" sz="1350" dirty="0"/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SPSS expression: LG10(income) or LN(income)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309360" y="1508760"/>
            <a:ext cx="5166360" cy="1828800"/>
          </a:xfrm>
          <a:prstGeom prst="roundRect">
            <a:avLst>
              <a:gd name="adj" fmla="val 4000"/>
            </a:avLst>
          </a:prstGeom>
          <a:solidFill>
            <a:srgbClr val="FFF4E8"/>
          </a:solidFill>
          <a:ln w="12700">
            <a:solidFill>
              <a:srgbClr val="F2994A">
                <a:alpha val="9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309360" y="1508760"/>
            <a:ext cx="109728" cy="1828800"/>
          </a:xfrm>
          <a:prstGeom prst="rect">
            <a:avLst/>
          </a:prstGeom>
          <a:solidFill>
            <a:srgbClr val="F2994A"/>
          </a:solidFill>
          <a:ln w="12700">
            <a:solidFill>
              <a:srgbClr val="F299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37960" y="170992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994A"/>
                </a:solidFill>
              </a:rPr>
              <a:t>Lag variable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537960" y="2103120"/>
            <a:ext cx="475488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Uses the previous value of a variable. Common in time series or panel data.</a:t>
            </a:r>
            <a:endParaRPr lang="en-US" sz="1350" dirty="0"/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SPSS expression: LAG(profit)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960120" y="3886200"/>
            <a:ext cx="4754880" cy="411480"/>
          </a:xfrm>
          <a:prstGeom prst="rect">
            <a:avLst/>
          </a:prstGeom>
          <a:solidFill>
            <a:srgbClr val="12355B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33272" y="3959352"/>
            <a:ext cx="4608576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</a:rPr>
              <a:t>Before computing</a:t>
            </a:r>
            <a:endParaRPr lang="en-US" sz="1280" dirty="0"/>
          </a:p>
        </p:txBody>
      </p:sp>
      <p:sp>
        <p:nvSpPr>
          <p:cNvPr id="14" name="Shape 12"/>
          <p:cNvSpPr/>
          <p:nvPr/>
        </p:nvSpPr>
        <p:spPr>
          <a:xfrm>
            <a:off x="5715000" y="3886200"/>
            <a:ext cx="5440680" cy="411480"/>
          </a:xfrm>
          <a:prstGeom prst="rect">
            <a:avLst/>
          </a:prstGeom>
          <a:solidFill>
            <a:srgbClr val="12355B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788152" y="3959352"/>
            <a:ext cx="5294376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</a:rPr>
              <a:t>Why it matters</a:t>
            </a:r>
            <a:endParaRPr lang="en-US" sz="1280" dirty="0"/>
          </a:p>
        </p:txBody>
      </p:sp>
      <p:sp>
        <p:nvSpPr>
          <p:cNvPr id="16" name="Shape 14"/>
          <p:cNvSpPr/>
          <p:nvPr/>
        </p:nvSpPr>
        <p:spPr>
          <a:xfrm>
            <a:off x="960120" y="4297680"/>
            <a:ext cx="4754880" cy="41148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33272" y="4370832"/>
            <a:ext cx="4608576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For logs: check values are positive</a:t>
            </a:r>
            <a:endParaRPr lang="en-US" sz="1240" dirty="0"/>
          </a:p>
        </p:txBody>
      </p:sp>
      <p:sp>
        <p:nvSpPr>
          <p:cNvPr id="18" name="Shape 16"/>
          <p:cNvSpPr/>
          <p:nvPr/>
        </p:nvSpPr>
        <p:spPr>
          <a:xfrm>
            <a:off x="5715000" y="4297680"/>
            <a:ext cx="5440680" cy="41148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788152" y="4370832"/>
            <a:ext cx="5294376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Zero or negative values cannot be logged directly</a:t>
            </a:r>
            <a:endParaRPr lang="en-US" sz="1240" dirty="0"/>
          </a:p>
        </p:txBody>
      </p:sp>
      <p:sp>
        <p:nvSpPr>
          <p:cNvPr id="20" name="Shape 18"/>
          <p:cNvSpPr/>
          <p:nvPr/>
        </p:nvSpPr>
        <p:spPr>
          <a:xfrm>
            <a:off x="960120" y="4709160"/>
            <a:ext cx="4754880" cy="41148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33272" y="4782312"/>
            <a:ext cx="4608576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For lags: sort cases by time</a:t>
            </a:r>
            <a:endParaRPr lang="en-US" sz="1240" dirty="0"/>
          </a:p>
        </p:txBody>
      </p:sp>
      <p:sp>
        <p:nvSpPr>
          <p:cNvPr id="22" name="Shape 20"/>
          <p:cNvSpPr/>
          <p:nvPr/>
        </p:nvSpPr>
        <p:spPr>
          <a:xfrm>
            <a:off x="5715000" y="4709160"/>
            <a:ext cx="5440680" cy="41148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788152" y="4782312"/>
            <a:ext cx="5294376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Wrong sorting creates wrong lag values</a:t>
            </a:r>
            <a:endParaRPr lang="en-US" sz="1240" dirty="0"/>
          </a:p>
        </p:txBody>
      </p:sp>
      <p:sp>
        <p:nvSpPr>
          <p:cNvPr id="24" name="Shape 22"/>
          <p:cNvSpPr/>
          <p:nvPr/>
        </p:nvSpPr>
        <p:spPr>
          <a:xfrm>
            <a:off x="960120" y="5120640"/>
            <a:ext cx="4754880" cy="41148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33272" y="5193792"/>
            <a:ext cx="4608576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For panel data: sort by ID and year</a:t>
            </a:r>
            <a:endParaRPr lang="en-US" sz="1240" dirty="0"/>
          </a:p>
        </p:txBody>
      </p:sp>
      <p:sp>
        <p:nvSpPr>
          <p:cNvPr id="26" name="Shape 24"/>
          <p:cNvSpPr/>
          <p:nvPr/>
        </p:nvSpPr>
        <p:spPr>
          <a:xfrm>
            <a:off x="5715000" y="5120640"/>
            <a:ext cx="5440680" cy="41148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788152" y="5193792"/>
            <a:ext cx="5294376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Prevents values from one person or firm carrying to another</a:t>
            </a:r>
            <a:endParaRPr lang="en-US" sz="1240" dirty="0"/>
          </a:p>
        </p:txBody>
      </p:sp>
      <p:sp>
        <p:nvSpPr>
          <p:cNvPr id="28" name="Shape 26"/>
          <p:cNvSpPr/>
          <p:nvPr/>
        </p:nvSpPr>
        <p:spPr>
          <a:xfrm>
            <a:off x="502920" y="6455664"/>
            <a:ext cx="111556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94360" y="6547104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SPSS Training • Descriptive Statistics &amp; Data Transformation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129284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A"/>
                </a:solidFill>
              </a:rPr>
              <a:t>12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00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9CDB"/>
                </a:solidFill>
              </a:rPr>
              <a:t>OVERVIEW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27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235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Training roadmap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389888"/>
            <a:ext cx="7955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</a:rPr>
              <a:t>By the end of this session, participants should be able to: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685800" y="1901952"/>
            <a:ext cx="3291840" cy="1143000"/>
          </a:xfrm>
          <a:prstGeom prst="roundRect">
            <a:avLst>
              <a:gd name="adj" fmla="val 6400"/>
            </a:avLst>
          </a:prstGeom>
          <a:solidFill>
            <a:srgbClr val="EAF6FD"/>
          </a:solidFill>
          <a:ln w="12700">
            <a:solidFill>
              <a:srgbClr val="2D9CDB">
                <a:alpha val="9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1901952"/>
            <a:ext cx="109728" cy="1143000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2103120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9CDB"/>
                </a:solidFill>
              </a:rPr>
              <a:t>1. Summarize data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2496312"/>
            <a:ext cx="28803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Use frequency tables, percentages, means, and standard deviations.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434840" y="1901952"/>
            <a:ext cx="3291840" cy="1143000"/>
          </a:xfrm>
          <a:prstGeom prst="roundRect">
            <a:avLst>
              <a:gd name="adj" fmla="val 6400"/>
            </a:avLst>
          </a:prstGeom>
          <a:solidFill>
            <a:srgbClr val="EAF8F1"/>
          </a:solidFill>
          <a:ln w="12700">
            <a:solidFill>
              <a:srgbClr val="3BB273">
                <a:alpha val="9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34840" y="1901952"/>
            <a:ext cx="109728" cy="1143000"/>
          </a:xfrm>
          <a:prstGeom prst="rect">
            <a:avLst/>
          </a:prstGeom>
          <a:solidFill>
            <a:srgbClr val="3BB273"/>
          </a:solidFill>
          <a:ln w="12700">
            <a:solidFill>
              <a:srgbClr val="3BB27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2103120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BB273"/>
                </a:solidFill>
              </a:rPr>
              <a:t>2. Present data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663440" y="2496312"/>
            <a:ext cx="28803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Create clear graphs, charts, and custom tables for reports.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183880" y="1901952"/>
            <a:ext cx="3291840" cy="1143000"/>
          </a:xfrm>
          <a:prstGeom prst="roundRect">
            <a:avLst>
              <a:gd name="adj" fmla="val 6400"/>
            </a:avLst>
          </a:prstGeom>
          <a:solidFill>
            <a:srgbClr val="FFF4E8"/>
          </a:solidFill>
          <a:ln w="12700">
            <a:solidFill>
              <a:srgbClr val="F2994A">
                <a:alpha val="9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83880" y="1901952"/>
            <a:ext cx="109728" cy="1143000"/>
          </a:xfrm>
          <a:prstGeom prst="rect">
            <a:avLst/>
          </a:prstGeom>
          <a:solidFill>
            <a:srgbClr val="F2994A"/>
          </a:solidFill>
          <a:ln w="12700">
            <a:solidFill>
              <a:srgbClr val="F299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412480" y="2103120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994A"/>
                </a:solidFill>
              </a:rPr>
              <a:t>3. Transform data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0" y="2496312"/>
            <a:ext cx="28803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Recode variables and compute new variables using formulas.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960120" y="3840480"/>
            <a:ext cx="1925726" cy="658368"/>
          </a:xfrm>
          <a:prstGeom prst="chevron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33272" y="4005072"/>
            <a:ext cx="174284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Describe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3050438" y="3840480"/>
            <a:ext cx="1925726" cy="658368"/>
          </a:xfrm>
          <a:prstGeom prst="chevron">
            <a:avLst/>
          </a:prstGeom>
          <a:solidFill>
            <a:srgbClr val="DDEBFA"/>
          </a:solidFill>
          <a:ln w="12700">
            <a:solidFill>
              <a:srgbClr val="DDEBF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123590" y="4005072"/>
            <a:ext cx="174284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2355B"/>
                </a:solidFill>
              </a:rPr>
              <a:t>Visualize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5140757" y="3840480"/>
            <a:ext cx="1925726" cy="658368"/>
          </a:xfrm>
          <a:prstGeom prst="chevron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213909" y="4005072"/>
            <a:ext cx="174284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Recode</a:t>
            </a:r>
            <a:endParaRPr lang="en-US" sz="1250" dirty="0"/>
          </a:p>
        </p:txBody>
      </p:sp>
      <p:sp>
        <p:nvSpPr>
          <p:cNvPr id="23" name="Shape 21"/>
          <p:cNvSpPr/>
          <p:nvPr/>
        </p:nvSpPr>
        <p:spPr>
          <a:xfrm>
            <a:off x="7231075" y="3840480"/>
            <a:ext cx="1925726" cy="658368"/>
          </a:xfrm>
          <a:prstGeom prst="chevron">
            <a:avLst/>
          </a:prstGeom>
          <a:solidFill>
            <a:srgbClr val="DDEBFA"/>
          </a:solidFill>
          <a:ln w="12700">
            <a:solidFill>
              <a:srgbClr val="DDEBF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304227" y="4005072"/>
            <a:ext cx="174284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2355B"/>
                </a:solidFill>
              </a:rPr>
              <a:t>Compute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9321394" y="3840480"/>
            <a:ext cx="1925726" cy="658368"/>
          </a:xfrm>
          <a:prstGeom prst="chevron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394546" y="4005072"/>
            <a:ext cx="174284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Check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097280" y="4892040"/>
            <a:ext cx="987552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2355B"/>
                </a:solidFill>
              </a:rPr>
              <a:t>Core message: Always understand the data first before running advanced analysis.</a:t>
            </a:r>
            <a:endParaRPr lang="en-US" sz="2200" dirty="0"/>
          </a:p>
        </p:txBody>
      </p:sp>
      <p:sp>
        <p:nvSpPr>
          <p:cNvPr id="28" name="Shape 26"/>
          <p:cNvSpPr/>
          <p:nvPr/>
        </p:nvSpPr>
        <p:spPr>
          <a:xfrm>
            <a:off x="502920" y="6455664"/>
            <a:ext cx="111556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94360" y="6547104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SPSS Training • Descriptive Statistics &amp; Data Transformation</a:t>
            </a:r>
            <a:endParaRPr lang="en-US" sz="750" dirty="0"/>
          </a:p>
        </p:txBody>
      </p:sp>
      <p:sp>
        <p:nvSpPr>
          <p:cNvPr id="30" name="Text 28"/>
          <p:cNvSpPr/>
          <p:nvPr/>
        </p:nvSpPr>
        <p:spPr>
          <a:xfrm>
            <a:off x="1129284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A"/>
                </a:solidFill>
              </a:rPr>
              <a:t>2</a:t>
            </a:r>
            <a:endParaRPr lang="en-US" sz="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00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9CDB"/>
                </a:solidFill>
              </a:rPr>
              <a:t>SECTION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27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235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Descriptive statistics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777240" y="1353312"/>
            <a:ext cx="1920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D9CDB"/>
                </a:solidFill>
              </a:rPr>
              <a:t>Definition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777240" y="1783080"/>
            <a:ext cx="49834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1F2937"/>
                </a:solidFill>
              </a:rPr>
              <a:t>Descriptive statistics are methods used to summarize, organize, and present data in a simple form. They describe what is in the data without making wider conclusions.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400800" y="1353312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3BB273"/>
                </a:solidFill>
              </a:rPr>
              <a:t>Why it matters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6400800" y="1783080"/>
            <a:ext cx="4663440" cy="2103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750" dirty="0">
                <a:solidFill>
                  <a:srgbClr val="1F2937"/>
                </a:solidFill>
              </a:rPr>
              <a:t>Shows the general pattern of responses</a:t>
            </a:r>
            <a:endParaRPr lang="en-US" sz="1750" dirty="0"/>
          </a:p>
          <a:p>
            <a:pPr marL="177800" indent="-177800">
              <a:buSzPct val="100000"/>
              <a:buChar char="•"/>
            </a:pPr>
            <a:r>
              <a:rPr lang="en-US" sz="1750" dirty="0">
                <a:solidFill>
                  <a:srgbClr val="1F2937"/>
                </a:solidFill>
              </a:rPr>
              <a:t>Helps identify missing values and data entry errors</a:t>
            </a:r>
            <a:endParaRPr lang="en-US" sz="1750" dirty="0"/>
          </a:p>
          <a:p>
            <a:pPr marL="177800" indent="-177800">
              <a:buSzPct val="100000"/>
              <a:buChar char="•"/>
            </a:pPr>
            <a:r>
              <a:rPr lang="en-US" sz="1750" dirty="0">
                <a:solidFill>
                  <a:srgbClr val="1F2937"/>
                </a:solidFill>
              </a:rPr>
              <a:t>Summarizes large datasets into clear tables</a:t>
            </a:r>
            <a:endParaRPr lang="en-US" sz="1750" dirty="0"/>
          </a:p>
          <a:p>
            <a:pPr marL="177800" indent="-177800">
              <a:buSzPct val="100000"/>
              <a:buChar char="•"/>
            </a:pPr>
            <a:r>
              <a:rPr lang="en-US" sz="1750" dirty="0">
                <a:solidFill>
                  <a:srgbClr val="1F2937"/>
                </a:solidFill>
              </a:rPr>
              <a:t>Supports accurate reporting and further analysis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1051560" y="4343400"/>
            <a:ext cx="2971800" cy="914400"/>
          </a:xfrm>
          <a:prstGeom prst="roundRect">
            <a:avLst>
              <a:gd name="adj" fmla="val 8000"/>
            </a:avLst>
          </a:prstGeom>
          <a:solidFill>
            <a:srgbClr val="F1EEFF"/>
          </a:solidFill>
          <a:ln w="12700">
            <a:solidFill>
              <a:srgbClr val="7B61FF">
                <a:alpha val="9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51560" y="4343400"/>
            <a:ext cx="109728" cy="914400"/>
          </a:xfrm>
          <a:prstGeom prst="rect">
            <a:avLst/>
          </a:prstGeom>
          <a:solidFill>
            <a:srgbClr val="7B61FF"/>
          </a:solidFill>
          <a:ln w="12700">
            <a:solidFill>
              <a:srgbClr val="7B61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280160" y="454456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B61FF"/>
                </a:solidFill>
              </a:rPr>
              <a:t>Typical outputs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4937760"/>
            <a:ext cx="25603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Frequency, percentage, mean, median, mode, minimum, maximum, standard deviation.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4617720" y="4343400"/>
            <a:ext cx="2971800" cy="914400"/>
          </a:xfrm>
          <a:prstGeom prst="roundRect">
            <a:avLst>
              <a:gd name="adj" fmla="val 8000"/>
            </a:avLst>
          </a:prstGeom>
          <a:solidFill>
            <a:srgbClr val="EAF6FD"/>
          </a:solidFill>
          <a:ln w="12700">
            <a:solidFill>
              <a:srgbClr val="2D9CDB">
                <a:alpha val="9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617720" y="4343400"/>
            <a:ext cx="109728" cy="914400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46320" y="454456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9CDB"/>
                </a:solidFill>
              </a:rPr>
              <a:t>Best for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46320" y="4937760"/>
            <a:ext cx="25603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Demographics, survey responses, score summaries, and initial data checks.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8183880" y="4343400"/>
            <a:ext cx="2971800" cy="914400"/>
          </a:xfrm>
          <a:prstGeom prst="roundRect">
            <a:avLst>
              <a:gd name="adj" fmla="val 8000"/>
            </a:avLst>
          </a:prstGeom>
          <a:solidFill>
            <a:srgbClr val="FFF4E8"/>
          </a:solidFill>
          <a:ln w="12700">
            <a:solidFill>
              <a:srgbClr val="F2994A">
                <a:alpha val="9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183880" y="4343400"/>
            <a:ext cx="109728" cy="914400"/>
          </a:xfrm>
          <a:prstGeom prst="rect">
            <a:avLst/>
          </a:prstGeom>
          <a:solidFill>
            <a:srgbClr val="F2994A"/>
          </a:solidFill>
          <a:ln w="12700">
            <a:solidFill>
              <a:srgbClr val="F2994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12480" y="454456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994A"/>
                </a:solidFill>
              </a:rPr>
              <a:t>Before analysis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412480" y="4937760"/>
            <a:ext cx="25603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Run descriptives before correlation, regression, t-tests, or ANOVA.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02920" y="6455664"/>
            <a:ext cx="111556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94360" y="6547104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SPSS Training • Descriptive Statistics &amp; Data Transformation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1129284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A"/>
                </a:solidFill>
              </a:rPr>
              <a:t>3</a:t>
            </a:r>
            <a:endParaRPr lang="en-US" sz="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00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9CDB"/>
                </a:solidFill>
              </a:rPr>
              <a:t>DESCRIPTIVE STATISTICS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27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235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Frequency tables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325880"/>
            <a:ext cx="1083564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50" dirty="0">
                <a:solidFill>
                  <a:srgbClr val="1F2937"/>
                </a:solidFill>
              </a:rPr>
              <a:t>A frequency table shows how many times each value or category appears in a variable. It commonly reports frequency, percent, valid percent, and cumulative percent.</a:t>
            </a:r>
            <a:endParaRPr lang="en-US" sz="1850" dirty="0"/>
          </a:p>
        </p:txBody>
      </p:sp>
      <p:sp>
        <p:nvSpPr>
          <p:cNvPr id="29" name="Text 27"/>
          <p:cNvSpPr/>
          <p:nvPr/>
        </p:nvSpPr>
        <p:spPr>
          <a:xfrm>
            <a:off x="6446520" y="217627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D9CDB"/>
                </a:solidFill>
              </a:rPr>
              <a:t>Steps in SPSS</a:t>
            </a:r>
            <a:endParaRPr lang="en-US" sz="1900" dirty="0"/>
          </a:p>
        </p:txBody>
      </p:sp>
      <p:sp>
        <p:nvSpPr>
          <p:cNvPr id="30" name="Shape 28"/>
          <p:cNvSpPr/>
          <p:nvPr/>
        </p:nvSpPr>
        <p:spPr>
          <a:xfrm>
            <a:off x="6355080" y="2697480"/>
            <a:ext cx="901598" cy="658368"/>
          </a:xfrm>
          <a:prstGeom prst="chevron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28232" y="2862072"/>
            <a:ext cx="71871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Analyze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7421270" y="2697480"/>
            <a:ext cx="901598" cy="658368"/>
          </a:xfrm>
          <a:prstGeom prst="chevron">
            <a:avLst/>
          </a:prstGeom>
          <a:solidFill>
            <a:srgbClr val="DDEBFA"/>
          </a:solidFill>
          <a:ln w="12700">
            <a:solidFill>
              <a:srgbClr val="DDEBF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494422" y="2862072"/>
            <a:ext cx="71871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2355B"/>
                </a:solidFill>
              </a:rPr>
              <a:t>Descriptive Statistics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8487461" y="2697480"/>
            <a:ext cx="901598" cy="658368"/>
          </a:xfrm>
          <a:prstGeom prst="chevron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560613" y="2862072"/>
            <a:ext cx="71871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Frequencies</a:t>
            </a:r>
            <a:endParaRPr lang="en-US" sz="1250" dirty="0"/>
          </a:p>
        </p:txBody>
      </p:sp>
      <p:sp>
        <p:nvSpPr>
          <p:cNvPr id="36" name="Shape 34"/>
          <p:cNvSpPr/>
          <p:nvPr/>
        </p:nvSpPr>
        <p:spPr>
          <a:xfrm>
            <a:off x="9553651" y="2697480"/>
            <a:ext cx="901598" cy="658368"/>
          </a:xfrm>
          <a:prstGeom prst="chevron">
            <a:avLst/>
          </a:prstGeom>
          <a:solidFill>
            <a:srgbClr val="DDEBFA"/>
          </a:solidFill>
          <a:ln w="12700">
            <a:solidFill>
              <a:srgbClr val="DDEBF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9626803" y="2862072"/>
            <a:ext cx="71871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2355B"/>
                </a:solidFill>
              </a:rPr>
              <a:t>Select variable</a:t>
            </a:r>
            <a:endParaRPr lang="en-US" sz="1250" dirty="0"/>
          </a:p>
        </p:txBody>
      </p:sp>
      <p:sp>
        <p:nvSpPr>
          <p:cNvPr id="38" name="Shape 36"/>
          <p:cNvSpPr/>
          <p:nvPr/>
        </p:nvSpPr>
        <p:spPr>
          <a:xfrm>
            <a:off x="10619842" y="2697480"/>
            <a:ext cx="901598" cy="658368"/>
          </a:xfrm>
          <a:prstGeom prst="chevron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10692994" y="2862072"/>
            <a:ext cx="718718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OK</a:t>
            </a:r>
            <a:endParaRPr lang="en-US" sz="1250" dirty="0"/>
          </a:p>
        </p:txBody>
      </p:sp>
      <p:sp>
        <p:nvSpPr>
          <p:cNvPr id="40" name="Text 38"/>
          <p:cNvSpPr/>
          <p:nvPr/>
        </p:nvSpPr>
        <p:spPr>
          <a:xfrm>
            <a:off x="1234440" y="4398264"/>
            <a:ext cx="4846320" cy="1554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1F2937"/>
                </a:solidFill>
              </a:rPr>
              <a:t>Use for categorical variables such as gender, education level, marital status, department, and Likert responses.</a:t>
            </a:r>
            <a:endParaRPr lang="en-US" sz="1550" dirty="0"/>
          </a:p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1F2937"/>
                </a:solidFill>
              </a:rPr>
              <a:t>Click Statistics to add mean, median, mode, standard deviation, minimum, and maximum.</a:t>
            </a:r>
            <a:endParaRPr lang="en-US" sz="1550" dirty="0"/>
          </a:p>
          <a:p>
            <a:pPr marL="177800" indent="-177800">
              <a:buSzPct val="100000"/>
              <a:buChar char="•"/>
            </a:pPr>
            <a:r>
              <a:rPr lang="en-US" sz="1550" dirty="0">
                <a:solidFill>
                  <a:srgbClr val="1F2937"/>
                </a:solidFill>
              </a:rPr>
              <a:t>Click Charts to add bar charts, pie charts, or histograms.</a:t>
            </a:r>
            <a:endParaRPr lang="en-US" sz="1550" dirty="0"/>
          </a:p>
        </p:txBody>
      </p:sp>
      <p:sp>
        <p:nvSpPr>
          <p:cNvPr id="41" name="Shape 39"/>
          <p:cNvSpPr/>
          <p:nvPr/>
        </p:nvSpPr>
        <p:spPr>
          <a:xfrm>
            <a:off x="502920" y="6455664"/>
            <a:ext cx="111556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94360" y="6547104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SPSS Training • Descriptive Statistics &amp; Data Transformation</a:t>
            </a:r>
            <a:endParaRPr lang="en-US" sz="750" dirty="0"/>
          </a:p>
        </p:txBody>
      </p:sp>
      <p:sp>
        <p:nvSpPr>
          <p:cNvPr id="43" name="Text 41"/>
          <p:cNvSpPr/>
          <p:nvPr/>
        </p:nvSpPr>
        <p:spPr>
          <a:xfrm>
            <a:off x="1129284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A"/>
                </a:solidFill>
              </a:rPr>
              <a:t>4</a:t>
            </a:r>
            <a:endParaRPr lang="en-US" sz="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640080" y="621792"/>
            <a:ext cx="10927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235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Useful descriptive measures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777240" y="1481328"/>
            <a:ext cx="2011680" cy="647700"/>
          </a:xfrm>
          <a:prstGeom prst="rect">
            <a:avLst/>
          </a:prstGeom>
          <a:solidFill>
            <a:srgbClr val="12355B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554480"/>
            <a:ext cx="186537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</a:rPr>
              <a:t>Measure</a:t>
            </a:r>
            <a:endParaRPr lang="en-US" sz="1280" dirty="0"/>
          </a:p>
        </p:txBody>
      </p:sp>
      <p:sp>
        <p:nvSpPr>
          <p:cNvPr id="6" name="Shape 4"/>
          <p:cNvSpPr/>
          <p:nvPr/>
        </p:nvSpPr>
        <p:spPr>
          <a:xfrm>
            <a:off x="2788920" y="1536946"/>
            <a:ext cx="3657600" cy="647700"/>
          </a:xfrm>
          <a:prstGeom prst="rect">
            <a:avLst/>
          </a:prstGeom>
          <a:solidFill>
            <a:srgbClr val="12355B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862072" y="1554480"/>
            <a:ext cx="351129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</a:rPr>
              <a:t>Meaning</a:t>
            </a:r>
            <a:endParaRPr lang="en-US" sz="1280" dirty="0"/>
          </a:p>
        </p:txBody>
      </p:sp>
      <p:sp>
        <p:nvSpPr>
          <p:cNvPr id="8" name="Shape 6"/>
          <p:cNvSpPr/>
          <p:nvPr/>
        </p:nvSpPr>
        <p:spPr>
          <a:xfrm>
            <a:off x="6446520" y="1481328"/>
            <a:ext cx="4983480" cy="647700"/>
          </a:xfrm>
          <a:prstGeom prst="rect">
            <a:avLst/>
          </a:prstGeom>
          <a:solidFill>
            <a:srgbClr val="12355B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19672" y="1554480"/>
            <a:ext cx="483717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</a:rPr>
              <a:t>When useful</a:t>
            </a:r>
            <a:endParaRPr lang="en-US" sz="1280" dirty="0"/>
          </a:p>
        </p:txBody>
      </p:sp>
      <p:sp>
        <p:nvSpPr>
          <p:cNvPr id="10" name="Shape 8"/>
          <p:cNvSpPr/>
          <p:nvPr/>
        </p:nvSpPr>
        <p:spPr>
          <a:xfrm>
            <a:off x="777240" y="2129028"/>
            <a:ext cx="2011680" cy="6477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202180"/>
            <a:ext cx="186537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Mean</a:t>
            </a:r>
            <a:endParaRPr lang="en-US" sz="1240" dirty="0"/>
          </a:p>
        </p:txBody>
      </p:sp>
      <p:sp>
        <p:nvSpPr>
          <p:cNvPr id="12" name="Shape 10"/>
          <p:cNvSpPr/>
          <p:nvPr/>
        </p:nvSpPr>
        <p:spPr>
          <a:xfrm>
            <a:off x="2788920" y="2129028"/>
            <a:ext cx="3657600" cy="6477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862072" y="2202180"/>
            <a:ext cx="351129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Average value</a:t>
            </a:r>
            <a:endParaRPr lang="en-US" sz="1240" dirty="0"/>
          </a:p>
        </p:txBody>
      </p:sp>
      <p:sp>
        <p:nvSpPr>
          <p:cNvPr id="14" name="Shape 12"/>
          <p:cNvSpPr/>
          <p:nvPr/>
        </p:nvSpPr>
        <p:spPr>
          <a:xfrm>
            <a:off x="6446520" y="2129028"/>
            <a:ext cx="4983480" cy="6477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19672" y="2202180"/>
            <a:ext cx="483717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Numeric variables such as age, income, score</a:t>
            </a:r>
            <a:endParaRPr lang="en-US" sz="1240" dirty="0"/>
          </a:p>
        </p:txBody>
      </p:sp>
      <p:sp>
        <p:nvSpPr>
          <p:cNvPr id="16" name="Shape 14"/>
          <p:cNvSpPr/>
          <p:nvPr/>
        </p:nvSpPr>
        <p:spPr>
          <a:xfrm>
            <a:off x="777240" y="2776728"/>
            <a:ext cx="2011680" cy="6477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2849880"/>
            <a:ext cx="186537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Median</a:t>
            </a:r>
            <a:endParaRPr lang="en-US" sz="1240" dirty="0"/>
          </a:p>
        </p:txBody>
      </p:sp>
      <p:sp>
        <p:nvSpPr>
          <p:cNvPr id="18" name="Shape 16"/>
          <p:cNvSpPr/>
          <p:nvPr/>
        </p:nvSpPr>
        <p:spPr>
          <a:xfrm>
            <a:off x="2788920" y="2776728"/>
            <a:ext cx="3657600" cy="6477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862072" y="2849880"/>
            <a:ext cx="351129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Middle value</a:t>
            </a:r>
            <a:endParaRPr lang="en-US" sz="1240" dirty="0"/>
          </a:p>
        </p:txBody>
      </p:sp>
      <p:sp>
        <p:nvSpPr>
          <p:cNvPr id="20" name="Shape 18"/>
          <p:cNvSpPr/>
          <p:nvPr/>
        </p:nvSpPr>
        <p:spPr>
          <a:xfrm>
            <a:off x="6446520" y="2776728"/>
            <a:ext cx="4983480" cy="6477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19672" y="2849880"/>
            <a:ext cx="483717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When data has very high or low values</a:t>
            </a:r>
            <a:endParaRPr lang="en-US" sz="1240" dirty="0"/>
          </a:p>
        </p:txBody>
      </p:sp>
      <p:sp>
        <p:nvSpPr>
          <p:cNvPr id="22" name="Shape 20"/>
          <p:cNvSpPr/>
          <p:nvPr/>
        </p:nvSpPr>
        <p:spPr>
          <a:xfrm>
            <a:off x="777240" y="3424428"/>
            <a:ext cx="2011680" cy="6477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50392" y="3497580"/>
            <a:ext cx="186537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Mode</a:t>
            </a:r>
            <a:endParaRPr lang="en-US" sz="1240" dirty="0"/>
          </a:p>
        </p:txBody>
      </p:sp>
      <p:sp>
        <p:nvSpPr>
          <p:cNvPr id="24" name="Shape 22"/>
          <p:cNvSpPr/>
          <p:nvPr/>
        </p:nvSpPr>
        <p:spPr>
          <a:xfrm>
            <a:off x="2788920" y="3424428"/>
            <a:ext cx="3657600" cy="6477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862072" y="3497580"/>
            <a:ext cx="351129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Most common value</a:t>
            </a:r>
            <a:endParaRPr lang="en-US" sz="1240" dirty="0"/>
          </a:p>
        </p:txBody>
      </p:sp>
      <p:sp>
        <p:nvSpPr>
          <p:cNvPr id="26" name="Shape 24"/>
          <p:cNvSpPr/>
          <p:nvPr/>
        </p:nvSpPr>
        <p:spPr>
          <a:xfrm>
            <a:off x="6446520" y="3424428"/>
            <a:ext cx="4983480" cy="6477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519672" y="3497580"/>
            <a:ext cx="483717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Categorical data or repeated responses</a:t>
            </a:r>
            <a:endParaRPr lang="en-US" sz="1240" dirty="0"/>
          </a:p>
        </p:txBody>
      </p:sp>
      <p:sp>
        <p:nvSpPr>
          <p:cNvPr id="28" name="Shape 26"/>
          <p:cNvSpPr/>
          <p:nvPr/>
        </p:nvSpPr>
        <p:spPr>
          <a:xfrm>
            <a:off x="777240" y="4072128"/>
            <a:ext cx="2011680" cy="6477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50392" y="4145280"/>
            <a:ext cx="186537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Std. deviation</a:t>
            </a:r>
            <a:endParaRPr lang="en-US" sz="1240" dirty="0"/>
          </a:p>
        </p:txBody>
      </p:sp>
      <p:sp>
        <p:nvSpPr>
          <p:cNvPr id="30" name="Shape 28"/>
          <p:cNvSpPr/>
          <p:nvPr/>
        </p:nvSpPr>
        <p:spPr>
          <a:xfrm>
            <a:off x="2788920" y="4072128"/>
            <a:ext cx="3657600" cy="6477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862072" y="4145280"/>
            <a:ext cx="351129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Spread of values around the mean</a:t>
            </a:r>
            <a:endParaRPr lang="en-US" sz="1240" dirty="0"/>
          </a:p>
        </p:txBody>
      </p:sp>
      <p:sp>
        <p:nvSpPr>
          <p:cNvPr id="32" name="Shape 30"/>
          <p:cNvSpPr/>
          <p:nvPr/>
        </p:nvSpPr>
        <p:spPr>
          <a:xfrm>
            <a:off x="6446520" y="4072128"/>
            <a:ext cx="4983480" cy="6477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519672" y="4145280"/>
            <a:ext cx="483717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Checking variation in scores</a:t>
            </a:r>
            <a:endParaRPr lang="en-US" sz="1240" dirty="0"/>
          </a:p>
        </p:txBody>
      </p:sp>
      <p:sp>
        <p:nvSpPr>
          <p:cNvPr id="34" name="Shape 32"/>
          <p:cNvSpPr/>
          <p:nvPr/>
        </p:nvSpPr>
        <p:spPr>
          <a:xfrm>
            <a:off x="777240" y="4719828"/>
            <a:ext cx="2011680" cy="6477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50392" y="4792980"/>
            <a:ext cx="186537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Minimum / Maximum</a:t>
            </a:r>
            <a:endParaRPr lang="en-US" sz="1240" dirty="0"/>
          </a:p>
        </p:txBody>
      </p:sp>
      <p:sp>
        <p:nvSpPr>
          <p:cNvPr id="36" name="Shape 34"/>
          <p:cNvSpPr/>
          <p:nvPr/>
        </p:nvSpPr>
        <p:spPr>
          <a:xfrm>
            <a:off x="2788920" y="4719828"/>
            <a:ext cx="3657600" cy="6477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862072" y="4792980"/>
            <a:ext cx="351129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Lowest and highest values</a:t>
            </a:r>
            <a:endParaRPr lang="en-US" sz="1240" dirty="0"/>
          </a:p>
        </p:txBody>
      </p:sp>
      <p:sp>
        <p:nvSpPr>
          <p:cNvPr id="38" name="Shape 36"/>
          <p:cNvSpPr/>
          <p:nvPr/>
        </p:nvSpPr>
        <p:spPr>
          <a:xfrm>
            <a:off x="6446520" y="4719828"/>
            <a:ext cx="4983480" cy="6477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519672" y="4792980"/>
            <a:ext cx="4837176" cy="5013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Checking range and possible errors</a:t>
            </a:r>
            <a:endParaRPr lang="en-US" sz="1240" dirty="0"/>
          </a:p>
        </p:txBody>
      </p:sp>
      <p:sp>
        <p:nvSpPr>
          <p:cNvPr id="41" name="Shape 39"/>
          <p:cNvSpPr/>
          <p:nvPr/>
        </p:nvSpPr>
        <p:spPr>
          <a:xfrm>
            <a:off x="502920" y="6455664"/>
            <a:ext cx="111556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94360" y="6547104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SPSS Training • Descriptive Statistics &amp; Data Transformation</a:t>
            </a:r>
            <a:endParaRPr lang="en-US" sz="750" dirty="0"/>
          </a:p>
        </p:txBody>
      </p:sp>
      <p:sp>
        <p:nvSpPr>
          <p:cNvPr id="43" name="Text 41"/>
          <p:cNvSpPr/>
          <p:nvPr/>
        </p:nvSpPr>
        <p:spPr>
          <a:xfrm>
            <a:off x="1129284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A"/>
                </a:solidFill>
              </a:rPr>
              <a:t>5</a:t>
            </a:r>
            <a:endParaRPr lang="en-US" sz="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00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9CDB"/>
                </a:solidFill>
              </a:rPr>
              <a:t>VISUAL PRESENTATION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27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235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Graphs and charts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731520" y="1261872"/>
            <a:ext cx="10424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dirty="0">
                <a:solidFill>
                  <a:srgbClr val="1F2937"/>
                </a:solidFill>
              </a:rPr>
              <a:t>Graphs and charts present data visually so that patterns, comparisons, and trends can be seen quickly.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777240" y="1920240"/>
            <a:ext cx="2606040" cy="1234440"/>
          </a:xfrm>
          <a:prstGeom prst="roundRect">
            <a:avLst>
              <a:gd name="adj" fmla="val 5926"/>
            </a:avLst>
          </a:prstGeom>
          <a:solidFill>
            <a:srgbClr val="EAF6FD"/>
          </a:solidFill>
          <a:ln w="12700">
            <a:solidFill>
              <a:srgbClr val="2D9CDB">
                <a:alpha val="9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1920240"/>
            <a:ext cx="109728" cy="1234440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05840" y="212140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9CDB"/>
                </a:solidFill>
              </a:rPr>
              <a:t>Bar chart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05840" y="2514600"/>
            <a:ext cx="21945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Compare categories such as gender, department, or education level.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3611880" y="1920240"/>
            <a:ext cx="2606040" cy="1234440"/>
          </a:xfrm>
          <a:prstGeom prst="roundRect">
            <a:avLst>
              <a:gd name="adj" fmla="val 5926"/>
            </a:avLst>
          </a:prstGeom>
          <a:solidFill>
            <a:srgbClr val="EAF8F1"/>
          </a:solidFill>
          <a:ln w="12700">
            <a:solidFill>
              <a:srgbClr val="3BB273">
                <a:alpha val="9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611880" y="1920240"/>
            <a:ext cx="109728" cy="1234440"/>
          </a:xfrm>
          <a:prstGeom prst="rect">
            <a:avLst/>
          </a:prstGeom>
          <a:solidFill>
            <a:srgbClr val="3BB273"/>
          </a:solidFill>
          <a:ln w="12700">
            <a:solidFill>
              <a:srgbClr val="3BB27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40480" y="212140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BB273"/>
                </a:solidFill>
              </a:rPr>
              <a:t>Pie chart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840480" y="2514600"/>
            <a:ext cx="21945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Show proportions when categories are few and clear.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446520" y="1920240"/>
            <a:ext cx="2606040" cy="1234440"/>
          </a:xfrm>
          <a:prstGeom prst="roundRect">
            <a:avLst>
              <a:gd name="adj" fmla="val 5926"/>
            </a:avLst>
          </a:prstGeom>
          <a:solidFill>
            <a:srgbClr val="FFF4E8"/>
          </a:solidFill>
          <a:ln w="12700">
            <a:solidFill>
              <a:srgbClr val="F2994A">
                <a:alpha val="9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46520" y="1920240"/>
            <a:ext cx="109728" cy="1234440"/>
          </a:xfrm>
          <a:prstGeom prst="rect">
            <a:avLst/>
          </a:prstGeom>
          <a:solidFill>
            <a:srgbClr val="F2994A"/>
          </a:solidFill>
          <a:ln w="12700">
            <a:solidFill>
              <a:srgbClr val="F299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675120" y="212140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994A"/>
                </a:solidFill>
              </a:rPr>
              <a:t>Histogram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675120" y="2514600"/>
            <a:ext cx="21945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Show distribution of numeric data such as age, income, or test scores.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9281160" y="1920240"/>
            <a:ext cx="2148840" cy="1234440"/>
          </a:xfrm>
          <a:prstGeom prst="roundRect">
            <a:avLst>
              <a:gd name="adj" fmla="val 5926"/>
            </a:avLst>
          </a:prstGeom>
          <a:solidFill>
            <a:srgbClr val="F1EEFF"/>
          </a:solidFill>
          <a:ln w="12700">
            <a:solidFill>
              <a:srgbClr val="7B61FF">
                <a:alpha val="9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281160" y="1920240"/>
            <a:ext cx="109728" cy="1234440"/>
          </a:xfrm>
          <a:prstGeom prst="rect">
            <a:avLst/>
          </a:prstGeom>
          <a:solidFill>
            <a:srgbClr val="7B61FF"/>
          </a:solidFill>
          <a:ln w="12700">
            <a:solidFill>
              <a:srgbClr val="7B61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509760" y="2121408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7B61FF"/>
                </a:solidFill>
              </a:rPr>
              <a:t>Scatter plot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509760" y="2514600"/>
            <a:ext cx="17373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Show relationship between two numeric variables.</a:t>
            </a:r>
            <a:endParaRPr lang="en-US" sz="1350" dirty="0"/>
          </a:p>
        </p:txBody>
      </p:sp>
      <p:sp>
        <p:nvSpPr>
          <p:cNvPr id="21" name="Text 19"/>
          <p:cNvSpPr/>
          <p:nvPr/>
        </p:nvSpPr>
        <p:spPr>
          <a:xfrm>
            <a:off x="804672" y="397764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D9CDB"/>
                </a:solidFill>
              </a:rPr>
              <a:t>Steps in SPSS using Chart Builder</a:t>
            </a:r>
            <a:endParaRPr lang="en-US" sz="1900" dirty="0"/>
          </a:p>
        </p:txBody>
      </p:sp>
      <p:sp>
        <p:nvSpPr>
          <p:cNvPr id="22" name="Shape 20"/>
          <p:cNvSpPr/>
          <p:nvPr/>
        </p:nvSpPr>
        <p:spPr>
          <a:xfrm>
            <a:off x="822960" y="4526280"/>
            <a:ext cx="1989734" cy="658368"/>
          </a:xfrm>
          <a:prstGeom prst="chevron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96112" y="4690872"/>
            <a:ext cx="1806854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Graphs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2977286" y="4526280"/>
            <a:ext cx="1989734" cy="658368"/>
          </a:xfrm>
          <a:prstGeom prst="chevron">
            <a:avLst/>
          </a:prstGeom>
          <a:solidFill>
            <a:srgbClr val="DDEBFA"/>
          </a:solidFill>
          <a:ln w="12700">
            <a:solidFill>
              <a:srgbClr val="DDEBF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050438" y="4690872"/>
            <a:ext cx="1806854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2355B"/>
                </a:solidFill>
              </a:rPr>
              <a:t>Chart Builder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131613" y="4526280"/>
            <a:ext cx="1989734" cy="658368"/>
          </a:xfrm>
          <a:prstGeom prst="chevron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204765" y="4690872"/>
            <a:ext cx="1806854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Choose chart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7285939" y="4526280"/>
            <a:ext cx="1989734" cy="658368"/>
          </a:xfrm>
          <a:prstGeom prst="chevron">
            <a:avLst/>
          </a:prstGeom>
          <a:solidFill>
            <a:srgbClr val="DDEBFA"/>
          </a:solidFill>
          <a:ln w="12700">
            <a:solidFill>
              <a:srgbClr val="DDEBF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359091" y="4690872"/>
            <a:ext cx="1806854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12355B"/>
                </a:solidFill>
              </a:rPr>
              <a:t>Drag variables</a:t>
            </a:r>
            <a:endParaRPr lang="en-US" sz="1250" dirty="0"/>
          </a:p>
        </p:txBody>
      </p:sp>
      <p:sp>
        <p:nvSpPr>
          <p:cNvPr id="30" name="Shape 28"/>
          <p:cNvSpPr/>
          <p:nvPr/>
        </p:nvSpPr>
        <p:spPr>
          <a:xfrm>
            <a:off x="9440266" y="4526280"/>
            <a:ext cx="1989734" cy="658368"/>
          </a:xfrm>
          <a:prstGeom prst="chevron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513418" y="4690872"/>
            <a:ext cx="1806854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</a:rPr>
              <a:t>OK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05840" y="5513832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5B667A"/>
                </a:solidFill>
              </a:rPr>
              <a:t>Alternative path: Graphs → Legacy Dialogs → choose Bar, Pie, Histogram, Line, or Scatter.</a:t>
            </a:r>
            <a:endParaRPr lang="en-US" sz="1700" dirty="0"/>
          </a:p>
        </p:txBody>
      </p:sp>
      <p:sp>
        <p:nvSpPr>
          <p:cNvPr id="33" name="Shape 31"/>
          <p:cNvSpPr/>
          <p:nvPr/>
        </p:nvSpPr>
        <p:spPr>
          <a:xfrm>
            <a:off x="502920" y="6455664"/>
            <a:ext cx="111556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94360" y="6547104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SPSS Training • Descriptive Statistics &amp; Data Transformation</a:t>
            </a:r>
            <a:endParaRPr lang="en-US" sz="750" dirty="0"/>
          </a:p>
        </p:txBody>
      </p:sp>
      <p:sp>
        <p:nvSpPr>
          <p:cNvPr id="35" name="Text 33"/>
          <p:cNvSpPr/>
          <p:nvPr/>
        </p:nvSpPr>
        <p:spPr>
          <a:xfrm>
            <a:off x="1129284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A"/>
                </a:solidFill>
              </a:rPr>
              <a:t>6</a:t>
            </a:r>
            <a:endParaRPr lang="en-US" sz="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00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9CDB"/>
                </a:solidFill>
              </a:rPr>
              <a:t>PROFESSIONAL REPORTING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27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235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Custom tables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261872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50" dirty="0">
                <a:solidFill>
                  <a:srgbClr val="1F2937"/>
                </a:solidFill>
              </a:rPr>
              <a:t>Custom tables are advanced SPSS tables that combine counts, percentages, means, and other summaries in one clean output.</a:t>
            </a:r>
            <a:endParaRPr lang="en-US" sz="1850" dirty="0"/>
          </a:p>
        </p:txBody>
      </p:sp>
      <p:sp>
        <p:nvSpPr>
          <p:cNvPr id="5" name="Shape 3"/>
          <p:cNvSpPr/>
          <p:nvPr/>
        </p:nvSpPr>
        <p:spPr>
          <a:xfrm>
            <a:off x="822960" y="2148840"/>
            <a:ext cx="2057400" cy="560070"/>
          </a:xfrm>
          <a:prstGeom prst="rect">
            <a:avLst/>
          </a:prstGeom>
          <a:solidFill>
            <a:srgbClr val="12355B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2221992"/>
            <a:ext cx="1911096" cy="4137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</a:rPr>
              <a:t>Use case</a:t>
            </a:r>
            <a:endParaRPr lang="en-US" sz="1280" dirty="0"/>
          </a:p>
        </p:txBody>
      </p:sp>
      <p:sp>
        <p:nvSpPr>
          <p:cNvPr id="7" name="Shape 5"/>
          <p:cNvSpPr/>
          <p:nvPr/>
        </p:nvSpPr>
        <p:spPr>
          <a:xfrm>
            <a:off x="2880360" y="2148840"/>
            <a:ext cx="3017520" cy="560070"/>
          </a:xfrm>
          <a:prstGeom prst="rect">
            <a:avLst/>
          </a:prstGeom>
          <a:solidFill>
            <a:srgbClr val="12355B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953512" y="2221992"/>
            <a:ext cx="2871216" cy="4137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</a:rPr>
              <a:t>Example output</a:t>
            </a:r>
            <a:endParaRPr lang="en-US" sz="1280" dirty="0"/>
          </a:p>
        </p:txBody>
      </p:sp>
      <p:sp>
        <p:nvSpPr>
          <p:cNvPr id="9" name="Shape 7"/>
          <p:cNvSpPr/>
          <p:nvPr/>
        </p:nvSpPr>
        <p:spPr>
          <a:xfrm>
            <a:off x="822960" y="2708910"/>
            <a:ext cx="2057400" cy="56007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782062"/>
            <a:ext cx="1911096" cy="4137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Demographics</a:t>
            </a:r>
            <a:endParaRPr lang="en-US" sz="1240" dirty="0"/>
          </a:p>
        </p:txBody>
      </p:sp>
      <p:sp>
        <p:nvSpPr>
          <p:cNvPr id="11" name="Shape 9"/>
          <p:cNvSpPr/>
          <p:nvPr/>
        </p:nvSpPr>
        <p:spPr>
          <a:xfrm>
            <a:off x="2880360" y="2708910"/>
            <a:ext cx="3017520" cy="56007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953512" y="2782062"/>
            <a:ext cx="2871216" cy="4137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Gender by education level with row percentages</a:t>
            </a:r>
            <a:endParaRPr lang="en-US" sz="1240" dirty="0"/>
          </a:p>
        </p:txBody>
      </p:sp>
      <p:sp>
        <p:nvSpPr>
          <p:cNvPr id="13" name="Shape 11"/>
          <p:cNvSpPr/>
          <p:nvPr/>
        </p:nvSpPr>
        <p:spPr>
          <a:xfrm>
            <a:off x="822960" y="3268980"/>
            <a:ext cx="2057400" cy="56007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96112" y="3342132"/>
            <a:ext cx="1911096" cy="4137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Survey reporting</a:t>
            </a:r>
            <a:endParaRPr lang="en-US" sz="1240" dirty="0"/>
          </a:p>
        </p:txBody>
      </p:sp>
      <p:sp>
        <p:nvSpPr>
          <p:cNvPr id="15" name="Shape 13"/>
          <p:cNvSpPr/>
          <p:nvPr/>
        </p:nvSpPr>
        <p:spPr>
          <a:xfrm>
            <a:off x="2880360" y="3268980"/>
            <a:ext cx="3017520" cy="56007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953512" y="3342132"/>
            <a:ext cx="2871216" cy="4137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Response categories by count and percent</a:t>
            </a:r>
            <a:endParaRPr lang="en-US" sz="1240" dirty="0"/>
          </a:p>
        </p:txBody>
      </p:sp>
      <p:sp>
        <p:nvSpPr>
          <p:cNvPr id="17" name="Shape 15"/>
          <p:cNvSpPr/>
          <p:nvPr/>
        </p:nvSpPr>
        <p:spPr>
          <a:xfrm>
            <a:off x="822960" y="3829050"/>
            <a:ext cx="2057400" cy="56007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96112" y="3902202"/>
            <a:ext cx="1911096" cy="4137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Group comparison</a:t>
            </a:r>
            <a:endParaRPr lang="en-US" sz="1240" dirty="0"/>
          </a:p>
        </p:txBody>
      </p:sp>
      <p:sp>
        <p:nvSpPr>
          <p:cNvPr id="19" name="Shape 17"/>
          <p:cNvSpPr/>
          <p:nvPr/>
        </p:nvSpPr>
        <p:spPr>
          <a:xfrm>
            <a:off x="2880360" y="3829050"/>
            <a:ext cx="3017520" cy="56007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953512" y="3902202"/>
            <a:ext cx="2871216" cy="4137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Mean satisfaction score by department</a:t>
            </a:r>
            <a:endParaRPr lang="en-US" sz="1240" dirty="0"/>
          </a:p>
        </p:txBody>
      </p:sp>
      <p:sp>
        <p:nvSpPr>
          <p:cNvPr id="21" name="Text 19"/>
          <p:cNvSpPr/>
          <p:nvPr/>
        </p:nvSpPr>
        <p:spPr>
          <a:xfrm>
            <a:off x="6446520" y="2048256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3BB273"/>
                </a:solidFill>
              </a:rPr>
              <a:t>Steps in SPSS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6446520" y="2542032"/>
            <a:ext cx="4709160" cy="1920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1F2937"/>
                </a:solidFill>
              </a:rPr>
              <a:t>Analyze → Tables → Custom Tables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1F2937"/>
                </a:solidFill>
              </a:rPr>
              <a:t>Drag variables into rows or columns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1F2937"/>
                </a:solidFill>
              </a:rPr>
              <a:t>Choose Count, Percent, Mean, or Standard Deviation</a:t>
            </a:r>
            <a:endParaRPr lang="en-US" sz="1700" dirty="0"/>
          </a:p>
          <a:p>
            <a:pPr marL="177800" indent="-177800">
              <a:buSzPct val="100000"/>
              <a:buChar char="•"/>
            </a:pPr>
            <a:r>
              <a:rPr lang="en-US" sz="1700" dirty="0">
                <a:solidFill>
                  <a:srgbClr val="1F2937"/>
                </a:solidFill>
              </a:rPr>
              <a:t>Add totals if needed, then click OK</a:t>
            </a:r>
            <a:endParaRPr lang="en-US" sz="1700" dirty="0"/>
          </a:p>
        </p:txBody>
      </p:sp>
      <p:sp>
        <p:nvSpPr>
          <p:cNvPr id="24" name="Shape 22"/>
          <p:cNvSpPr/>
          <p:nvPr/>
        </p:nvSpPr>
        <p:spPr>
          <a:xfrm>
            <a:off x="502920" y="6455664"/>
            <a:ext cx="111556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94360" y="6547104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SPSS Training • Descriptive Statistics &amp; Data Transformation</a:t>
            </a:r>
            <a:endParaRPr lang="en-US" sz="750" dirty="0"/>
          </a:p>
        </p:txBody>
      </p:sp>
      <p:sp>
        <p:nvSpPr>
          <p:cNvPr id="26" name="Text 24"/>
          <p:cNvSpPr/>
          <p:nvPr/>
        </p:nvSpPr>
        <p:spPr>
          <a:xfrm>
            <a:off x="1129284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A"/>
                </a:solidFill>
              </a:rPr>
              <a:t>7</a:t>
            </a:r>
            <a:endParaRPr lang="en-US" sz="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00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9CDB"/>
                </a:solidFill>
              </a:rPr>
              <a:t>SECTION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27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235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Transformation of data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777240" y="1325880"/>
            <a:ext cx="1065276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1F2937"/>
                </a:solidFill>
              </a:rPr>
              <a:t>Data transformation means changing existing variables or creating new variables from existing data so that the dataset is ready for analysis.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822960" y="2331720"/>
            <a:ext cx="3200400" cy="1325880"/>
          </a:xfrm>
          <a:prstGeom prst="roundRect">
            <a:avLst>
              <a:gd name="adj" fmla="val 5517"/>
            </a:avLst>
          </a:prstGeom>
          <a:solidFill>
            <a:srgbClr val="EAF6FD"/>
          </a:solidFill>
          <a:ln w="12700">
            <a:solidFill>
              <a:srgbClr val="2D9CDB">
                <a:alpha val="9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22960" y="2331720"/>
            <a:ext cx="109728" cy="1325880"/>
          </a:xfrm>
          <a:prstGeom prst="rect">
            <a:avLst/>
          </a:prstGeom>
          <a:solidFill>
            <a:srgbClr val="2D9CDB"/>
          </a:solidFill>
          <a:ln w="12700">
            <a:solidFill>
              <a:srgbClr val="2D9CD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51560" y="2532888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D9CDB"/>
                </a:solidFill>
              </a:rPr>
              <a:t>Recode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51560" y="2926080"/>
            <a:ext cx="2788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Change coding values, group categories, or simplify responses.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498848" y="2331720"/>
            <a:ext cx="3200400" cy="1325880"/>
          </a:xfrm>
          <a:prstGeom prst="roundRect">
            <a:avLst>
              <a:gd name="adj" fmla="val 5517"/>
            </a:avLst>
          </a:prstGeom>
          <a:solidFill>
            <a:srgbClr val="EAF8F1"/>
          </a:solidFill>
          <a:ln w="12700">
            <a:solidFill>
              <a:srgbClr val="3BB273">
                <a:alpha val="9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98848" y="2331720"/>
            <a:ext cx="109728" cy="1325880"/>
          </a:xfrm>
          <a:prstGeom prst="rect">
            <a:avLst/>
          </a:prstGeom>
          <a:solidFill>
            <a:srgbClr val="3BB273"/>
          </a:solidFill>
          <a:ln w="12700">
            <a:solidFill>
              <a:srgbClr val="3BB27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27448" y="2532888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BB273"/>
                </a:solidFill>
              </a:rPr>
              <a:t>Compute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727448" y="2926080"/>
            <a:ext cx="2788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Create totals, averages, products, logs, lags, and index scores.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174736" y="2331720"/>
            <a:ext cx="3200400" cy="1325880"/>
          </a:xfrm>
          <a:prstGeom prst="roundRect">
            <a:avLst>
              <a:gd name="adj" fmla="val 5517"/>
            </a:avLst>
          </a:prstGeom>
          <a:solidFill>
            <a:srgbClr val="FFF4E8"/>
          </a:solidFill>
          <a:ln w="12700">
            <a:solidFill>
              <a:srgbClr val="F2994A">
                <a:alpha val="9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74736" y="2331720"/>
            <a:ext cx="109728" cy="1325880"/>
          </a:xfrm>
          <a:prstGeom prst="rect">
            <a:avLst/>
          </a:prstGeom>
          <a:solidFill>
            <a:srgbClr val="F2994A"/>
          </a:solidFill>
          <a:ln w="12700">
            <a:solidFill>
              <a:srgbClr val="F2994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403336" y="2532888"/>
            <a:ext cx="2788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2994A"/>
                </a:solidFill>
              </a:rPr>
              <a:t>Check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03336" y="2926080"/>
            <a:ext cx="2788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50" dirty="0">
                <a:solidFill>
                  <a:srgbClr val="1F2937"/>
                </a:solidFill>
              </a:rPr>
              <a:t>Confirm new variables are correct before analysis.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822960" y="4315968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D9CDB"/>
                </a:solidFill>
              </a:rPr>
              <a:t>Importance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68680" y="4709160"/>
            <a:ext cx="10424160" cy="914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pPr marL="177800" indent="-177800">
              <a:buSzPct val="100000"/>
              <a:buChar char="•"/>
            </a:pPr>
            <a:r>
              <a:rPr lang="en-US" sz="1630" dirty="0">
                <a:solidFill>
                  <a:srgbClr val="1F2937"/>
                </a:solidFill>
              </a:rPr>
              <a:t>Prepares raw data for analysis</a:t>
            </a:r>
            <a:endParaRPr lang="en-US" sz="1630" dirty="0"/>
          </a:p>
          <a:p>
            <a:pPr marL="177800" indent="-177800">
              <a:buSzPct val="100000"/>
              <a:buChar char="•"/>
            </a:pPr>
            <a:r>
              <a:rPr lang="en-US" sz="1630" dirty="0">
                <a:solidFill>
                  <a:srgbClr val="1F2937"/>
                </a:solidFill>
              </a:rPr>
              <a:t>Corrects or simplifies coding</a:t>
            </a:r>
            <a:endParaRPr lang="en-US" sz="1630" dirty="0"/>
          </a:p>
          <a:p>
            <a:pPr marL="177800" indent="-177800">
              <a:buSzPct val="100000"/>
              <a:buChar char="•"/>
            </a:pPr>
            <a:r>
              <a:rPr lang="en-US" sz="1630" dirty="0">
                <a:solidFill>
                  <a:srgbClr val="1F2937"/>
                </a:solidFill>
              </a:rPr>
              <a:t>Creates new measures from questionnaire items</a:t>
            </a:r>
            <a:endParaRPr lang="en-US" sz="1630" dirty="0"/>
          </a:p>
          <a:p>
            <a:pPr marL="177800" indent="-177800">
              <a:buSzPct val="100000"/>
              <a:buChar char="•"/>
            </a:pPr>
            <a:r>
              <a:rPr lang="en-US" sz="1630" dirty="0">
                <a:solidFill>
                  <a:srgbClr val="1F2937"/>
                </a:solidFill>
              </a:rPr>
              <a:t>Makes variables suitable for statistical tests</a:t>
            </a:r>
            <a:endParaRPr lang="en-US" sz="1630" dirty="0"/>
          </a:p>
        </p:txBody>
      </p:sp>
      <p:sp>
        <p:nvSpPr>
          <p:cNvPr id="19" name="Shape 17"/>
          <p:cNvSpPr/>
          <p:nvPr/>
        </p:nvSpPr>
        <p:spPr>
          <a:xfrm>
            <a:off x="502920" y="6455664"/>
            <a:ext cx="111556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94360" y="6547104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SPSS Training • Descriptive Statistics &amp; Data Transformation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1129284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A"/>
                </a:solidFill>
              </a:rPr>
              <a:t>8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32004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D9CDB"/>
                </a:solidFill>
              </a:rPr>
              <a:t>DATA TRANSFORMATION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40080" y="621792"/>
            <a:ext cx="10927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235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Recode into same variable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731520" y="1280160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80" dirty="0">
                <a:solidFill>
                  <a:srgbClr val="1F2937"/>
                </a:solidFill>
              </a:rPr>
              <a:t>This changes the values of an existing variable and saves the changes in the same variable.</a:t>
            </a:r>
            <a:endParaRPr lang="en-US" sz="1880" dirty="0"/>
          </a:p>
        </p:txBody>
      </p:sp>
      <p:sp>
        <p:nvSpPr>
          <p:cNvPr id="5" name="Shape 3"/>
          <p:cNvSpPr/>
          <p:nvPr/>
        </p:nvSpPr>
        <p:spPr>
          <a:xfrm>
            <a:off x="822960" y="2057400"/>
            <a:ext cx="2743200" cy="571500"/>
          </a:xfrm>
          <a:prstGeom prst="rect">
            <a:avLst/>
          </a:prstGeom>
          <a:solidFill>
            <a:srgbClr val="12355B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2130552"/>
            <a:ext cx="2596896" cy="4251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</a:rPr>
              <a:t>Original values</a:t>
            </a:r>
            <a:endParaRPr lang="en-US" sz="1280" dirty="0"/>
          </a:p>
        </p:txBody>
      </p:sp>
      <p:sp>
        <p:nvSpPr>
          <p:cNvPr id="7" name="Shape 5"/>
          <p:cNvSpPr/>
          <p:nvPr/>
        </p:nvSpPr>
        <p:spPr>
          <a:xfrm>
            <a:off x="3566160" y="2057400"/>
            <a:ext cx="2286000" cy="571500"/>
          </a:xfrm>
          <a:prstGeom prst="rect">
            <a:avLst/>
          </a:prstGeom>
          <a:solidFill>
            <a:srgbClr val="12355B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39312" y="2130552"/>
            <a:ext cx="2139696" cy="4251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80" b="1" dirty="0">
                <a:solidFill>
                  <a:srgbClr val="FFFFFF"/>
                </a:solidFill>
              </a:rPr>
              <a:t>New values</a:t>
            </a:r>
            <a:endParaRPr lang="en-US" sz="1280" dirty="0"/>
          </a:p>
        </p:txBody>
      </p:sp>
      <p:sp>
        <p:nvSpPr>
          <p:cNvPr id="9" name="Shape 7"/>
          <p:cNvSpPr/>
          <p:nvPr/>
        </p:nvSpPr>
        <p:spPr>
          <a:xfrm>
            <a:off x="822960" y="2628900"/>
            <a:ext cx="2743200" cy="5715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702052"/>
            <a:ext cx="2596896" cy="4251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1 = Strongly disagree, 2 = Disagree</a:t>
            </a:r>
            <a:endParaRPr lang="en-US" sz="1240" dirty="0"/>
          </a:p>
        </p:txBody>
      </p:sp>
      <p:sp>
        <p:nvSpPr>
          <p:cNvPr id="11" name="Shape 9"/>
          <p:cNvSpPr/>
          <p:nvPr/>
        </p:nvSpPr>
        <p:spPr>
          <a:xfrm>
            <a:off x="3566160" y="2628900"/>
            <a:ext cx="2286000" cy="5715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39312" y="2702052"/>
            <a:ext cx="2139696" cy="4251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1 = Disagree</a:t>
            </a:r>
            <a:endParaRPr lang="en-US" sz="1240" dirty="0"/>
          </a:p>
        </p:txBody>
      </p:sp>
      <p:sp>
        <p:nvSpPr>
          <p:cNvPr id="13" name="Shape 11"/>
          <p:cNvSpPr/>
          <p:nvPr/>
        </p:nvSpPr>
        <p:spPr>
          <a:xfrm>
            <a:off x="822960" y="3200400"/>
            <a:ext cx="2743200" cy="5715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96112" y="3273552"/>
            <a:ext cx="2596896" cy="4251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3 = Neutral</a:t>
            </a:r>
            <a:endParaRPr lang="en-US" sz="1240" dirty="0"/>
          </a:p>
        </p:txBody>
      </p:sp>
      <p:sp>
        <p:nvSpPr>
          <p:cNvPr id="15" name="Shape 13"/>
          <p:cNvSpPr/>
          <p:nvPr/>
        </p:nvSpPr>
        <p:spPr>
          <a:xfrm>
            <a:off x="3566160" y="3200400"/>
            <a:ext cx="2286000" cy="5715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639312" y="3273552"/>
            <a:ext cx="2139696" cy="4251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2 = Neutral</a:t>
            </a:r>
            <a:endParaRPr lang="en-US" sz="1240" dirty="0"/>
          </a:p>
        </p:txBody>
      </p:sp>
      <p:sp>
        <p:nvSpPr>
          <p:cNvPr id="17" name="Shape 15"/>
          <p:cNvSpPr/>
          <p:nvPr/>
        </p:nvSpPr>
        <p:spPr>
          <a:xfrm>
            <a:off x="822960" y="3771900"/>
            <a:ext cx="2743200" cy="5715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96112" y="3845052"/>
            <a:ext cx="2596896" cy="4251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4 = Agree, 5 = Strongly agree</a:t>
            </a:r>
            <a:endParaRPr lang="en-US" sz="1240" dirty="0"/>
          </a:p>
        </p:txBody>
      </p:sp>
      <p:sp>
        <p:nvSpPr>
          <p:cNvPr id="19" name="Shape 17"/>
          <p:cNvSpPr/>
          <p:nvPr/>
        </p:nvSpPr>
        <p:spPr>
          <a:xfrm>
            <a:off x="3566160" y="3771900"/>
            <a:ext cx="2286000" cy="571500"/>
          </a:xfrm>
          <a:prstGeom prst="rect">
            <a:avLst/>
          </a:prstGeom>
          <a:solidFill>
            <a:srgbClr val="FFFFFF"/>
          </a:solidFill>
          <a:ln w="8890">
            <a:solidFill>
              <a:srgbClr val="D9E2E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639312" y="3845052"/>
            <a:ext cx="2139696" cy="4251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1F2937"/>
                </a:solidFill>
              </a:rPr>
              <a:t>3 = Agree</a:t>
            </a:r>
            <a:endParaRPr lang="en-US" sz="1240" dirty="0"/>
          </a:p>
        </p:txBody>
      </p:sp>
      <p:sp>
        <p:nvSpPr>
          <p:cNvPr id="21" name="Text 19"/>
          <p:cNvSpPr/>
          <p:nvPr/>
        </p:nvSpPr>
        <p:spPr>
          <a:xfrm>
            <a:off x="6446520" y="1920240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D9CDB"/>
                </a:solidFill>
              </a:rPr>
              <a:t>Steps in SPSS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6446520" y="2395728"/>
            <a:ext cx="4800600" cy="21488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1F2937"/>
                </a:solidFill>
              </a:rPr>
              <a:t>Transform → Recode into Same Variables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1F2937"/>
                </a:solidFill>
              </a:rPr>
              <a:t>Move the variable into the box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1F2937"/>
                </a:solidFill>
              </a:rPr>
              <a:t>Click Old and New Values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1F2937"/>
                </a:solidFill>
              </a:rPr>
              <a:t>Enter each old value and new value</a:t>
            </a:r>
            <a:endParaRPr lang="en-US" sz="1620" dirty="0"/>
          </a:p>
          <a:p>
            <a:pPr marL="177800" indent="-177800">
              <a:buSzPct val="100000"/>
              <a:buChar char="•"/>
            </a:pPr>
            <a:r>
              <a:rPr lang="en-US" sz="1620" dirty="0">
                <a:solidFill>
                  <a:srgbClr val="1F2937"/>
                </a:solidFill>
              </a:rPr>
              <a:t>Click Add after each rule → Continue → OK</a:t>
            </a:r>
            <a:endParaRPr lang="en-US" sz="1620" dirty="0"/>
          </a:p>
        </p:txBody>
      </p:sp>
      <p:sp>
        <p:nvSpPr>
          <p:cNvPr id="23" name="Shape 21"/>
          <p:cNvSpPr/>
          <p:nvPr/>
        </p:nvSpPr>
        <p:spPr>
          <a:xfrm>
            <a:off x="960120" y="5074920"/>
            <a:ext cx="10058400" cy="502920"/>
          </a:xfrm>
          <a:prstGeom prst="roundRect">
            <a:avLst>
              <a:gd name="adj" fmla="val 14545"/>
            </a:avLst>
          </a:prstGeom>
          <a:solidFill>
            <a:srgbClr val="FFF0F0"/>
          </a:solidFill>
          <a:ln w="12700">
            <a:solidFill>
              <a:srgbClr val="EB5757">
                <a:alpha val="7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170432" y="5230368"/>
            <a:ext cx="9646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EB5757"/>
                </a:solidFill>
              </a:rPr>
              <a:t>Warning: This replaces the original data. Save a copy before using this option.</a:t>
            </a:r>
            <a:endParaRPr lang="en-US" sz="1650" dirty="0"/>
          </a:p>
        </p:txBody>
      </p:sp>
      <p:sp>
        <p:nvSpPr>
          <p:cNvPr id="25" name="Shape 23"/>
          <p:cNvSpPr/>
          <p:nvPr/>
        </p:nvSpPr>
        <p:spPr>
          <a:xfrm>
            <a:off x="502920" y="6455664"/>
            <a:ext cx="11155680" cy="0"/>
          </a:xfrm>
          <a:prstGeom prst="line">
            <a:avLst/>
          </a:prstGeom>
          <a:noFill/>
          <a:ln w="12700">
            <a:solidFill>
              <a:srgbClr val="D9E2E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94360" y="6547104"/>
            <a:ext cx="6217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6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SPSS Training • Descriptive Statistics &amp; Data Transformation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11292840" y="651967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B667A"/>
                </a:solidFill>
              </a:rPr>
              <a:t>9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</TotalTime>
  <Words>1187</Words>
  <Application>Microsoft Office PowerPoint</Application>
  <PresentationFormat>Widescreen</PresentationFormat>
  <Paragraphs>221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SPSS Training: Descriptive Statistics and Data Transformation</dc:title>
  <dc:subject>SPSS Training Slides</dc:subject>
  <dc:creator>OpenAI</dc:creator>
  <cp:lastModifiedBy>AJOEI</cp:lastModifiedBy>
  <cp:revision>4</cp:revision>
  <dcterms:created xsi:type="dcterms:W3CDTF">2026-07-04T07:40:31Z</dcterms:created>
  <dcterms:modified xsi:type="dcterms:W3CDTF">2026-07-04T10:35:06Z</dcterms:modified>
</cp:coreProperties>
</file>