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1" d="100"/>
          <a:sy n="101" d="100"/>
        </p:scale>
        <p:origin x="28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142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This 90-minute session covers everything a new SPSS user needs: the interface, entering data, importing files, coding variables, labelling values, splitting files for subgroup analysis, and merging datasets. Hands-on practice is built into each section.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HANDS-ON: Provide a pre-built Excel file (5 variables, 20 rows). Have participants import it using File → Import Data → Excel. Walk through each dialog box. Then have them compare Variable View before and after labelling — demonstrating that SPSS imports column names but not labels/values.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checklist should become automatic habit. Many statistical errors in published research trace back to a failed post-import check. The MC4 error in today's study dataset (value=8 in a 1-5 scale) is exactly what Step 4 would catch.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Hands-on: paste in the variable labels from the questionnaire document into Variable View. Participants should notice immediately how output tables become self-explanatory. Rule of thumb: label = the exact wording from the questionnaire.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Emphasise: once value labels are set, participants can toggle between seeing codes and labels in Data View using View → Value Labels (Ctrl+L). Show this live — it demonstrates the power of proper labelling.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Reverse coding is essential for Likert scales with mixed-polarity items. Walk through the Recode dialog live. Emphasise: always create a NEW variable (Recode Into Different Variables) — never recode into the same variable, or you lose the original data.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warning: if Split File is left ON accidentally, every subsequent analysis runs separately by group — and students may not notice. Teach the habit of checking the status bar at the bottom of SPSS, which shows 'Split File On' when active. Also: sort data by the grouping variable first for cleaner output.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HANDS-ON: Have participants sort their practice dataset by Gender, activate Split File, and run Frequencies on Age. Show them the output — two separate frequency tables. Then turn Split off and re-run to compare.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roadmap. Reassure participants: no prior SPSS knowledge assumed. Everything builds in sequence.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distinction between Add Cases and Add Variables is one of the most commonly confused topics. Use this simple test: 'Am I adding MORE respondents (same questions)? → Add Cases. Am I adding MORE variables for the SAME respondents? → Add Variables'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HANDS-ON: Provide two small .sav files (Part A = 80 cases; Part B = 86 cases, same variables). Have participants merge using Add Cases and verify N = 166. Then provide a demographics file (ID + Age + Gender) and a scores file (ID + all item scores) for Add Variables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Leave this slide on screen for participants to photograph. Distribute also as a printed A4 reference card if possible.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by asking one participant to summarise the difference between Add Cases and Add Variables. Ask another to explain when Split File should be used and — critically — when it must be turned off. Leave 5 minutes for open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Critical first lesson: most beginners never find Variable View. Emphasise: Data View is WHERE your data lives; Variable View is HOW you define and describe it. Show both tabs on the SPSS screen before continuing.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Participants often panic when they cannot find their results — explain the Output Viewer opens in a SEPARATE window. Also distinguish: .sav is sent to collaborators; .spv is for sharing results; .sps is for methodology documentation.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Emphasise Step 1 — most errors come from people jumping straight to data entry without a plan. Step 6 (codebook) is often skipped by beginners and causes major problems when the dataset is revisited weeks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HANDS-ON: Have participants open SPSS and define a small dataset: 3 variables (ID, Age, Gender) and enter 5 rows. Walk the room while they work. Common mistake: typing directly in Data View without first defining variables in Variable View.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Common mistake: students choose String for Likert responses coded 1-5. Stress: even though 'Strongly Agree' is a label, the code should be Numeric. Use String ONLY when you genuinely need to store actual text characters that cannot be coded.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21040" y="0"/>
            <a:ext cx="822960" cy="514350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995160" y="365760"/>
            <a:ext cx="1371600" cy="411480"/>
          </a:xfrm>
          <a:prstGeom prst="roundRect">
            <a:avLst>
              <a:gd name="adj" fmla="val 17778"/>
            </a:avLst>
          </a:prstGeom>
          <a:solidFill>
            <a:srgbClr val="1A2E44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995160" y="36576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SPSS v27+</a:t>
            </a:r>
            <a:endParaRPr lang="en-US" sz="12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00" y="1005840"/>
            <a:ext cx="548640" cy="54864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600" y="1828800"/>
            <a:ext cx="548640" cy="54864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6600" y="2651760"/>
            <a:ext cx="548640" cy="54864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3474720"/>
            <a:ext cx="548640" cy="548640"/>
          </a:xfrm>
          <a:prstGeom prst="rect">
            <a:avLst/>
          </a:prstGeom>
        </p:spPr>
      </p:pic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86600" y="4297680"/>
            <a:ext cx="548640" cy="548640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502920" y="502920"/>
            <a:ext cx="6126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kern="0" spc="5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SPSS FUNDAMENTALS</a:t>
            </a:r>
            <a:endParaRPr lang="en-US" sz="1300" dirty="0"/>
          </a:p>
        </p:txBody>
      </p:sp>
      <p:sp>
        <p:nvSpPr>
          <p:cNvPr id="12" name="Text 5"/>
          <p:cNvSpPr/>
          <p:nvPr/>
        </p:nvSpPr>
        <p:spPr>
          <a:xfrm>
            <a:off x="502920" y="868680"/>
            <a:ext cx="612648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Basic Features</a:t>
            </a:r>
            <a:endParaRPr lang="en-US" sz="4600" dirty="0"/>
          </a:p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Data Management</a:t>
            </a:r>
            <a:endParaRPr lang="en-US" sz="4600" dirty="0"/>
          </a:p>
        </p:txBody>
      </p:sp>
      <p:sp>
        <p:nvSpPr>
          <p:cNvPr id="13" name="Text 6"/>
          <p:cNvSpPr/>
          <p:nvPr/>
        </p:nvSpPr>
        <p:spPr>
          <a:xfrm>
            <a:off x="502920" y="2743200"/>
            <a:ext cx="6126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Dataset Preparation  •  Direct Entry  •  Importing  •  Coding</a:t>
            </a:r>
            <a:endParaRPr lang="en-US" sz="1300" dirty="0"/>
          </a:p>
          <a:p>
            <a:pPr marL="0" indent="0">
              <a:buNone/>
            </a:pPr>
            <a:r>
              <a:rPr lang="en-US" sz="13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Labelling  •  Splitting Files  •  Merging Datasets</a:t>
            </a:r>
            <a:endParaRPr lang="en-US" sz="1300" dirty="0"/>
          </a:p>
        </p:txBody>
      </p:sp>
      <p:sp>
        <p:nvSpPr>
          <p:cNvPr id="14" name="Shape 7"/>
          <p:cNvSpPr/>
          <p:nvPr/>
        </p:nvSpPr>
        <p:spPr>
          <a:xfrm>
            <a:off x="502920" y="3429000"/>
            <a:ext cx="5029200" cy="0"/>
          </a:xfrm>
          <a:prstGeom prst="line">
            <a:avLst/>
          </a:prstGeom>
          <a:noFill/>
          <a:ln w="25400">
            <a:solidFill>
              <a:srgbClr val="F4A726"/>
            </a:solidFill>
            <a:prstDash val="solid"/>
          </a:ln>
        </p:spPr>
      </p:sp>
      <p:sp>
        <p:nvSpPr>
          <p:cNvPr id="15" name="Text 8"/>
          <p:cNvSpPr/>
          <p:nvPr/>
        </p:nvSpPr>
        <p:spPr>
          <a:xfrm>
            <a:off x="502920" y="3584448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90-Minute Training Session  |Tobit Research Consulting 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11480" cy="1645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5029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Importing Data into SPSS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Bringing data from Excel, CSV, and other sources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401568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401568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15 min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  Import Methods — When to Use Which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2788920" cy="411480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20040" y="804672"/>
            <a:ext cx="2788920" cy="548640"/>
          </a:xfrm>
          <a:prstGeom prst="roundRect">
            <a:avLst>
              <a:gd name="adj" fmla="val 16667"/>
            </a:avLst>
          </a:prstGeom>
          <a:solidFill>
            <a:srgbClr val="1D6F42"/>
          </a:solidFill>
          <a:ln w="12700">
            <a:solidFill>
              <a:srgbClr val="1D6F4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3192" y="822960"/>
            <a:ext cx="2633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Excel (.xlsx / .xls)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29768" y="14173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Steps: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29768" y="1691640"/>
            <a:ext cx="457200" cy="457200"/>
          </a:xfrm>
          <a:prstGeom prst="ellipse">
            <a:avLst/>
          </a:prstGeom>
          <a:solidFill>
            <a:srgbClr val="1D6F42"/>
          </a:solidFill>
          <a:ln w="12700">
            <a:solidFill>
              <a:srgbClr val="1D6F4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6916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960120" y="1691640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→ Import Data → Excel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29768" y="2039112"/>
            <a:ext cx="457200" cy="457200"/>
          </a:xfrm>
          <a:prstGeom prst="ellipse">
            <a:avLst/>
          </a:prstGeom>
          <a:solidFill>
            <a:srgbClr val="1D6F42"/>
          </a:solidFill>
          <a:ln w="12700">
            <a:solidFill>
              <a:srgbClr val="1D6F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9768" y="2039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60120" y="2039112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to your .xlsx file → Open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29768" y="2386584"/>
            <a:ext cx="457200" cy="457200"/>
          </a:xfrm>
          <a:prstGeom prst="ellipse">
            <a:avLst/>
          </a:prstGeom>
          <a:solidFill>
            <a:srgbClr val="1D6F42"/>
          </a:solidFill>
          <a:ln w="12700">
            <a:solidFill>
              <a:srgbClr val="1D6F4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9768" y="2386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960120" y="2386584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Tick 'Read variable names from first row'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29768" y="2734056"/>
            <a:ext cx="457200" cy="457200"/>
          </a:xfrm>
          <a:prstGeom prst="ellipse">
            <a:avLst/>
          </a:prstGeom>
          <a:solidFill>
            <a:srgbClr val="1D6F42"/>
          </a:solidFill>
          <a:ln w="12700">
            <a:solidFill>
              <a:srgbClr val="1D6F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27340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60120" y="2734056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sheet if file has multiple tabs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29768" y="3081528"/>
            <a:ext cx="457200" cy="457200"/>
          </a:xfrm>
          <a:prstGeom prst="ellipse">
            <a:avLst/>
          </a:prstGeom>
          <a:solidFill>
            <a:srgbClr val="1D6F42"/>
          </a:solidFill>
          <a:ln w="12700">
            <a:solidFill>
              <a:srgbClr val="1D6F4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29768" y="30815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60120" y="3081528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preview → OK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11480" y="3493008"/>
            <a:ext cx="2606040" cy="502920"/>
          </a:xfrm>
          <a:prstGeom prst="roundRect">
            <a:avLst>
              <a:gd name="adj" fmla="val 10909"/>
            </a:avLst>
          </a:prstGeom>
          <a:solidFill>
            <a:srgbClr val="EBF5FF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7200" y="3502152"/>
            <a:ext cx="251460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Most common source. Ensure row 1 = variable names, row 2+ = data. Remove summary rows/totals before importing.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11480" y="4041648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F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7200" y="4050792"/>
            <a:ext cx="2514600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Merged cells crash the import — unmerge all before saving from Excel.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227832" y="804672"/>
            <a:ext cx="2788920" cy="411480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3227832" y="804672"/>
            <a:ext cx="2788920" cy="548640"/>
          </a:xfrm>
          <a:prstGeom prst="roundRect">
            <a:avLst>
              <a:gd name="adj" fmla="val 16667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300984" y="822960"/>
            <a:ext cx="2633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CSV / Text (.csv, .txt)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3337560" y="14173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Steps: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3337560" y="1691640"/>
            <a:ext cx="457200" cy="457200"/>
          </a:xfrm>
          <a:prstGeom prst="ellipse">
            <a:avLst/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337560" y="16916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3867912" y="1691640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→ Import Data → CSV Data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3337560" y="2039112"/>
            <a:ext cx="457200" cy="457200"/>
          </a:xfrm>
          <a:prstGeom prst="ellipse">
            <a:avLst/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3337560" y="2039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3867912" y="2039112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Or: File → Import Data → Text Data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3337560" y="2386584"/>
            <a:ext cx="457200" cy="457200"/>
          </a:xfrm>
          <a:prstGeom prst="ellipse">
            <a:avLst/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337560" y="2386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3867912" y="2386584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delimiter (comma, tab, semicolon)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337560" y="2734056"/>
            <a:ext cx="457200" cy="457200"/>
          </a:xfrm>
          <a:prstGeom prst="ellipse">
            <a:avLst/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337560" y="27340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3867912" y="2734056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variable names row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3337560" y="3081528"/>
            <a:ext cx="457200" cy="457200"/>
          </a:xfrm>
          <a:prstGeom prst="ellipse">
            <a:avLst/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3337560" y="30815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3867912" y="3081528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variable types → Finish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3319272" y="3493008"/>
            <a:ext cx="2606040" cy="502920"/>
          </a:xfrm>
          <a:prstGeom prst="roundRect">
            <a:avLst>
              <a:gd name="adj" fmla="val 10909"/>
            </a:avLst>
          </a:prstGeom>
          <a:solidFill>
            <a:srgbClr val="EBF5FF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364992" y="3502152"/>
            <a:ext cx="251460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Universal format from Google Sheets, Kobo, SurveyCTO, REDCap. Inspect in Notepad first to confirm delimiter.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3319272" y="4041648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F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364992" y="4050792"/>
            <a:ext cx="2514600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Date fields often import as strings — reformat after import using Transform → Compute.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6135624" y="804672"/>
            <a:ext cx="2788920" cy="4114800"/>
          </a:xfrm>
          <a:prstGeom prst="roundRect">
            <a:avLst>
              <a:gd name="adj" fmla="val 3279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6135624" y="804672"/>
            <a:ext cx="2788920" cy="548640"/>
          </a:xfrm>
          <a:prstGeom prst="roundRect">
            <a:avLst>
              <a:gd name="adj" fmla="val 1666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6208776" y="822960"/>
            <a:ext cx="2633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Direct .sav from colleague</a:t>
            </a:r>
            <a:endParaRPr lang="en-US" sz="1200" dirty="0"/>
          </a:p>
        </p:txBody>
      </p:sp>
      <p:sp>
        <p:nvSpPr>
          <p:cNvPr id="53" name="Text 51"/>
          <p:cNvSpPr/>
          <p:nvPr/>
        </p:nvSpPr>
        <p:spPr>
          <a:xfrm>
            <a:off x="6245352" y="1417320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Steps:</a:t>
            </a:r>
            <a:endParaRPr lang="en-US" sz="1100" dirty="0"/>
          </a:p>
        </p:txBody>
      </p:sp>
      <p:sp>
        <p:nvSpPr>
          <p:cNvPr id="54" name="Shape 52"/>
          <p:cNvSpPr/>
          <p:nvPr/>
        </p:nvSpPr>
        <p:spPr>
          <a:xfrm>
            <a:off x="6245352" y="1691640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245352" y="16916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56" name="Text 54"/>
          <p:cNvSpPr/>
          <p:nvPr/>
        </p:nvSpPr>
        <p:spPr>
          <a:xfrm>
            <a:off x="6775704" y="1691640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→ Open → Data</a:t>
            </a:r>
            <a:endParaRPr lang="en-US" sz="1000" dirty="0"/>
          </a:p>
        </p:txBody>
      </p:sp>
      <p:sp>
        <p:nvSpPr>
          <p:cNvPr id="57" name="Shape 55"/>
          <p:cNvSpPr/>
          <p:nvPr/>
        </p:nvSpPr>
        <p:spPr>
          <a:xfrm>
            <a:off x="6245352" y="2039112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245352" y="20391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59" name="Text 57"/>
          <p:cNvSpPr/>
          <p:nvPr/>
        </p:nvSpPr>
        <p:spPr>
          <a:xfrm>
            <a:off x="6775704" y="2039112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to .sav file → Open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6245352" y="2386584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6245352" y="23865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62" name="Text 60"/>
          <p:cNvSpPr/>
          <p:nvPr/>
        </p:nvSpPr>
        <p:spPr>
          <a:xfrm>
            <a:off x="6775704" y="2386584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That's it — no configuration needed</a:t>
            </a:r>
            <a:endParaRPr lang="en-US" sz="1000" dirty="0"/>
          </a:p>
        </p:txBody>
      </p:sp>
      <p:sp>
        <p:nvSpPr>
          <p:cNvPr id="63" name="Shape 61"/>
          <p:cNvSpPr/>
          <p:nvPr/>
        </p:nvSpPr>
        <p:spPr>
          <a:xfrm>
            <a:off x="6245352" y="2734056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6245352" y="27340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65" name="Text 63"/>
          <p:cNvSpPr/>
          <p:nvPr/>
        </p:nvSpPr>
        <p:spPr>
          <a:xfrm>
            <a:off x="6775704" y="2734056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definitions load automatically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6245352" y="3081528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6245352" y="30815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68" name="Text 66"/>
          <p:cNvSpPr/>
          <p:nvPr/>
        </p:nvSpPr>
        <p:spPr>
          <a:xfrm>
            <a:off x="6775704" y="3081528"/>
            <a:ext cx="2057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check Variable View after opening</a:t>
            </a:r>
            <a:endParaRPr lang="en-US" sz="1000" dirty="0"/>
          </a:p>
        </p:txBody>
      </p:sp>
      <p:sp>
        <p:nvSpPr>
          <p:cNvPr id="69" name="Shape 67"/>
          <p:cNvSpPr/>
          <p:nvPr/>
        </p:nvSpPr>
        <p:spPr>
          <a:xfrm>
            <a:off x="6227064" y="3493008"/>
            <a:ext cx="2606040" cy="502920"/>
          </a:xfrm>
          <a:prstGeom prst="roundRect">
            <a:avLst>
              <a:gd name="adj" fmla="val 10909"/>
            </a:avLst>
          </a:prstGeom>
          <a:solidFill>
            <a:srgbClr val="EBF5FF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6272784" y="3502152"/>
            <a:ext cx="2514600" cy="4937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The cleanest option. All labels, values, and types are preserved automatically in .sav format.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6227064" y="4041648"/>
            <a:ext cx="2606040" cy="777240"/>
          </a:xfrm>
          <a:prstGeom prst="roundRect">
            <a:avLst>
              <a:gd name="adj" fmla="val 7059"/>
            </a:avLst>
          </a:prstGeom>
          <a:solidFill>
            <a:srgbClr val="FF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6272784" y="4050792"/>
            <a:ext cx="2514600" cy="7680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Confirm the SPSS version — very old .sav files may need File → Open (with compatibility mode).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  After Importing — The 6-Point Verification Checklist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start analysis without running this checklist: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47472" y="1143000"/>
            <a:ext cx="42062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307592"/>
            <a:ext cx="438912" cy="438912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30759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87552" y="1234440"/>
            <a:ext cx="3456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Correct N (row count)?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87552" y="1545336"/>
            <a:ext cx="3456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bottom bar of Data View — it shows N of cases. Compare to your source. Missing rows = import error.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987552" y="1984248"/>
            <a:ext cx="3456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Fix: Re-import; check for blank rows in source file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18304" y="1143000"/>
            <a:ext cx="42062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28032" y="1307592"/>
            <a:ext cx="438912" cy="438912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28032" y="1307592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358384" y="1234440"/>
            <a:ext cx="3456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Variable names correct?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358384" y="1545336"/>
            <a:ext cx="3456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Variable View → Name column. SPSS auto-renames invalid names (spaces become underscores, special chars removed).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358384" y="1984248"/>
            <a:ext cx="3456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Fix: Rename in Variable View manually if needed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47472" y="2404872"/>
            <a:ext cx="42062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57200" y="2569464"/>
            <a:ext cx="438912" cy="438912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256946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87552" y="2496312"/>
            <a:ext cx="3456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types correct?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987552" y="2807208"/>
            <a:ext cx="3456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the Type column. String variables cannot be used in means, regression, or t-tests.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987552" y="3246120"/>
            <a:ext cx="3456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Fix: Transform → Compute Variable to recode String → Numeric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718304" y="2404872"/>
            <a:ext cx="42062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828032" y="2569464"/>
            <a:ext cx="438912" cy="438912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828032" y="2569464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5358384" y="2496312"/>
            <a:ext cx="3456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Values look sensible?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358384" y="2807208"/>
            <a:ext cx="3456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Analyze → Descriptive Statistics → Frequencies on all variables. Check min/max — out-of-range values = data entry errors.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358384" y="3246120"/>
            <a:ext cx="3456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Fix: Locate and fix erroneous cells in Data View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47472" y="3666744"/>
            <a:ext cx="42062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57200" y="3831336"/>
            <a:ext cx="438912" cy="438912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" y="383133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987552" y="3758184"/>
            <a:ext cx="3456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Missing values declared?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987552" y="4069080"/>
            <a:ext cx="3456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if 99, -9, or 999 appear in data but are not declared as missing. They will be included in your means wrongly.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987552" y="4507992"/>
            <a:ext cx="3456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Fix: Variable View → Missing column → set your missing code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718304" y="3666744"/>
            <a:ext cx="4206240" cy="1143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828032" y="3831336"/>
            <a:ext cx="438912" cy="438912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28032" y="3831336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5358384" y="3758184"/>
            <a:ext cx="345643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Measurement levels set?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5358384" y="4069080"/>
            <a:ext cx="3456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Nominal variable treated as Scale will give you a wrong mean. Check each variable's Measure column.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5358384" y="4507992"/>
            <a:ext cx="34564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Fix: Click Measure cell and choose correct level from dropdown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11480" cy="1645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5029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Coding &amp; Labelling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your data human-readable without losing precision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401568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401568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20 min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  Variable Labels — The Long Name for Every Variable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8321040" cy="713232"/>
          </a:xfrm>
          <a:prstGeom prst="roundRect">
            <a:avLst>
              <a:gd name="adj" fmla="val 12821"/>
            </a:avLst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804672"/>
            <a:ext cx="8046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Variable Name is the short code (e.g. RF1). A Variable Label is the full description (e.g. 'Public procurement framework promotes social sustainability'). SPSS displays the label in output so your tables make sense.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365760" y="160020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labelling (output looks like this):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709160" y="160020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A9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AFTER labelling (output looks like this):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65760" y="1938528"/>
            <a:ext cx="109728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02336" y="1938528"/>
            <a:ext cx="1024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RF1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481328" y="1938528"/>
            <a:ext cx="91440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517904" y="1938528"/>
            <a:ext cx="841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Frequency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414016" y="1938528"/>
            <a:ext cx="731520" cy="274320"/>
          </a:xfrm>
          <a:prstGeom prst="rect">
            <a:avLst/>
          </a:prstGeom>
          <a:solidFill>
            <a:srgbClr val="C0392B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450592" y="193852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%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" y="2212848"/>
            <a:ext cx="109728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02336" y="2212848"/>
            <a:ext cx="1024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1481328" y="2212848"/>
            <a:ext cx="91440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517904" y="2212848"/>
            <a:ext cx="841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414016" y="2212848"/>
            <a:ext cx="73152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450592" y="221284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65760" y="2487168"/>
            <a:ext cx="10972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02336" y="2487168"/>
            <a:ext cx="1024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481328" y="2487168"/>
            <a:ext cx="9144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517904" y="2487168"/>
            <a:ext cx="841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414016" y="2487168"/>
            <a:ext cx="7315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450592" y="248716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15.1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65760" y="2761488"/>
            <a:ext cx="109728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02336" y="2761488"/>
            <a:ext cx="1024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1481328" y="2761488"/>
            <a:ext cx="91440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517904" y="2761488"/>
            <a:ext cx="841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2414016" y="2761488"/>
            <a:ext cx="73152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450592" y="276148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22.9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365760" y="3035808"/>
            <a:ext cx="109728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02336" y="3035808"/>
            <a:ext cx="1024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1481328" y="3035808"/>
            <a:ext cx="9144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517904" y="3035808"/>
            <a:ext cx="841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414016" y="3035808"/>
            <a:ext cx="7315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450592" y="303580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33.7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365760" y="3310128"/>
            <a:ext cx="109728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402336" y="3310128"/>
            <a:ext cx="102412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1481328" y="3310128"/>
            <a:ext cx="91440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517904" y="3310128"/>
            <a:ext cx="841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2414016" y="3310128"/>
            <a:ext cx="731520" cy="274320"/>
          </a:xfrm>
          <a:prstGeom prst="rect">
            <a:avLst/>
          </a:prstGeom>
          <a:solidFill>
            <a:srgbClr val="FFF5F5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450592" y="3310128"/>
            <a:ext cx="65836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21.1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709160" y="1938528"/>
            <a:ext cx="2286000" cy="274320"/>
          </a:xfrm>
          <a:prstGeom prst="rect">
            <a:avLst/>
          </a:prstGeom>
          <a:solidFill>
            <a:srgbClr val="0A9E6E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45736" y="1938528"/>
            <a:ext cx="2212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Framework promotes social sustainability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7013448" y="1938528"/>
            <a:ext cx="777240" cy="274320"/>
          </a:xfrm>
          <a:prstGeom prst="rect">
            <a:avLst/>
          </a:prstGeom>
          <a:solidFill>
            <a:srgbClr val="0A9E6E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050024" y="1938528"/>
            <a:ext cx="704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Freq.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808976" y="1938528"/>
            <a:ext cx="685800" cy="274320"/>
          </a:xfrm>
          <a:prstGeom prst="rect">
            <a:avLst/>
          </a:prstGeom>
          <a:solidFill>
            <a:srgbClr val="0A9E6E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7845552" y="1938528"/>
            <a:ext cx="6126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%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709160" y="2212848"/>
            <a:ext cx="228600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45736" y="2212848"/>
            <a:ext cx="2212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Strongly Disagree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7013448" y="2212848"/>
            <a:ext cx="77724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050024" y="2212848"/>
            <a:ext cx="704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7808976" y="2212848"/>
            <a:ext cx="68580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7845552" y="2212848"/>
            <a:ext cx="6126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7.2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4709160" y="2487168"/>
            <a:ext cx="22860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745736" y="2487168"/>
            <a:ext cx="2212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Disagree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7013448" y="2487168"/>
            <a:ext cx="77724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050024" y="2487168"/>
            <a:ext cx="704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7808976" y="2487168"/>
            <a:ext cx="6858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7845552" y="2487168"/>
            <a:ext cx="6126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15.1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4709160" y="2761488"/>
            <a:ext cx="228600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4745736" y="2761488"/>
            <a:ext cx="2212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Sure</a:t>
            </a:r>
            <a:endParaRPr lang="en-US" sz="1000" dirty="0"/>
          </a:p>
        </p:txBody>
      </p:sp>
      <p:sp>
        <p:nvSpPr>
          <p:cNvPr id="64" name="Shape 62"/>
          <p:cNvSpPr/>
          <p:nvPr/>
        </p:nvSpPr>
        <p:spPr>
          <a:xfrm>
            <a:off x="7013448" y="2761488"/>
            <a:ext cx="77724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050024" y="2761488"/>
            <a:ext cx="704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7808976" y="2761488"/>
            <a:ext cx="68580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7845552" y="2761488"/>
            <a:ext cx="6126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22.9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4709160" y="3035808"/>
            <a:ext cx="22860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4745736" y="3035808"/>
            <a:ext cx="2212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7013448" y="3035808"/>
            <a:ext cx="77724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7050024" y="3035808"/>
            <a:ext cx="704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</a:t>
            </a:r>
            <a:endParaRPr lang="en-US" sz="1000" dirty="0"/>
          </a:p>
        </p:txBody>
      </p:sp>
      <p:sp>
        <p:nvSpPr>
          <p:cNvPr id="72" name="Shape 70"/>
          <p:cNvSpPr/>
          <p:nvPr/>
        </p:nvSpPr>
        <p:spPr>
          <a:xfrm>
            <a:off x="7808976" y="3035808"/>
            <a:ext cx="68580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7845552" y="3035808"/>
            <a:ext cx="6126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33.7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709160" y="3310128"/>
            <a:ext cx="228600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4745736" y="3310128"/>
            <a:ext cx="22128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Strongly Agree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7013448" y="3310128"/>
            <a:ext cx="77724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050024" y="3310128"/>
            <a:ext cx="704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7808976" y="3310128"/>
            <a:ext cx="685800" cy="274320"/>
          </a:xfrm>
          <a:prstGeom prst="rect">
            <a:avLst/>
          </a:prstGeom>
          <a:solidFill>
            <a:srgbClr val="F0FDF8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845552" y="3310128"/>
            <a:ext cx="6126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21.1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3429000" y="256032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600" dirty="0">
                <a:solidFill>
                  <a:srgbClr val="F4A7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→</a:t>
            </a:r>
            <a:endParaRPr lang="en-US" sz="3600" dirty="0"/>
          </a:p>
        </p:txBody>
      </p:sp>
      <p:sp>
        <p:nvSpPr>
          <p:cNvPr id="81" name="Text 79"/>
          <p:cNvSpPr/>
          <p:nvPr/>
        </p:nvSpPr>
        <p:spPr>
          <a:xfrm>
            <a:off x="365760" y="3767328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Add Variable Labels:</a:t>
            </a:r>
            <a:endParaRPr lang="en-US" sz="1400" dirty="0"/>
          </a:p>
        </p:txBody>
      </p:sp>
      <p:sp>
        <p:nvSpPr>
          <p:cNvPr id="82" name="Shape 80"/>
          <p:cNvSpPr/>
          <p:nvPr/>
        </p:nvSpPr>
        <p:spPr>
          <a:xfrm>
            <a:off x="365760" y="4114800"/>
            <a:ext cx="1600200" cy="685800"/>
          </a:xfrm>
          <a:prstGeom prst="roundRect">
            <a:avLst>
              <a:gd name="adj" fmla="val 1066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3" name="Text 81"/>
          <p:cNvSpPr/>
          <p:nvPr/>
        </p:nvSpPr>
        <p:spPr>
          <a:xfrm>
            <a:off x="365760" y="4133088"/>
            <a:ext cx="3657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84" name="Text 82"/>
          <p:cNvSpPr/>
          <p:nvPr/>
        </p:nvSpPr>
        <p:spPr>
          <a:xfrm>
            <a:off x="713232" y="413308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Variable View</a:t>
            </a:r>
            <a:endParaRPr lang="en-US" sz="1000" dirty="0"/>
          </a:p>
        </p:txBody>
      </p:sp>
      <p:sp>
        <p:nvSpPr>
          <p:cNvPr id="85" name="Shape 83"/>
          <p:cNvSpPr/>
          <p:nvPr/>
        </p:nvSpPr>
        <p:spPr>
          <a:xfrm>
            <a:off x="2057400" y="4114800"/>
            <a:ext cx="1600200" cy="685800"/>
          </a:xfrm>
          <a:prstGeom prst="roundRect">
            <a:avLst>
              <a:gd name="adj" fmla="val 1066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6" name="Text 84"/>
          <p:cNvSpPr/>
          <p:nvPr/>
        </p:nvSpPr>
        <p:spPr>
          <a:xfrm>
            <a:off x="2057400" y="4133088"/>
            <a:ext cx="3657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87" name="Text 85"/>
          <p:cNvSpPr/>
          <p:nvPr/>
        </p:nvSpPr>
        <p:spPr>
          <a:xfrm>
            <a:off x="2404872" y="413308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in the Label column for the variable</a:t>
            </a:r>
            <a:endParaRPr lang="en-US" sz="1000" dirty="0"/>
          </a:p>
        </p:txBody>
      </p:sp>
      <p:sp>
        <p:nvSpPr>
          <p:cNvPr id="88" name="Shape 86"/>
          <p:cNvSpPr/>
          <p:nvPr/>
        </p:nvSpPr>
        <p:spPr>
          <a:xfrm>
            <a:off x="3749040" y="4114800"/>
            <a:ext cx="1600200" cy="685800"/>
          </a:xfrm>
          <a:prstGeom prst="roundRect">
            <a:avLst>
              <a:gd name="adj" fmla="val 1066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89" name="Text 87"/>
          <p:cNvSpPr/>
          <p:nvPr/>
        </p:nvSpPr>
        <p:spPr>
          <a:xfrm>
            <a:off x="3749040" y="4133088"/>
            <a:ext cx="3657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90" name="Text 88"/>
          <p:cNvSpPr/>
          <p:nvPr/>
        </p:nvSpPr>
        <p:spPr>
          <a:xfrm>
            <a:off x="4096512" y="413308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the full descriptive name</a:t>
            </a:r>
            <a:endParaRPr lang="en-US" sz="1000" dirty="0"/>
          </a:p>
        </p:txBody>
      </p:sp>
      <p:sp>
        <p:nvSpPr>
          <p:cNvPr id="91" name="Shape 89"/>
          <p:cNvSpPr/>
          <p:nvPr/>
        </p:nvSpPr>
        <p:spPr>
          <a:xfrm>
            <a:off x="5440680" y="4114800"/>
            <a:ext cx="1600200" cy="685800"/>
          </a:xfrm>
          <a:prstGeom prst="roundRect">
            <a:avLst>
              <a:gd name="adj" fmla="val 1066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2" name="Text 90"/>
          <p:cNvSpPr/>
          <p:nvPr/>
        </p:nvSpPr>
        <p:spPr>
          <a:xfrm>
            <a:off x="5440680" y="4133088"/>
            <a:ext cx="3657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93" name="Text 91"/>
          <p:cNvSpPr/>
          <p:nvPr/>
        </p:nvSpPr>
        <p:spPr>
          <a:xfrm>
            <a:off x="5788152" y="413308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 Enter or Tab to confirm</a:t>
            </a:r>
            <a:endParaRPr lang="en-US" sz="1000" dirty="0"/>
          </a:p>
        </p:txBody>
      </p:sp>
      <p:sp>
        <p:nvSpPr>
          <p:cNvPr id="94" name="Shape 92"/>
          <p:cNvSpPr/>
          <p:nvPr/>
        </p:nvSpPr>
        <p:spPr>
          <a:xfrm>
            <a:off x="7132320" y="4114800"/>
            <a:ext cx="1600200" cy="685800"/>
          </a:xfrm>
          <a:prstGeom prst="roundRect">
            <a:avLst>
              <a:gd name="adj" fmla="val 1066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5" name="Text 93"/>
          <p:cNvSpPr/>
          <p:nvPr/>
        </p:nvSpPr>
        <p:spPr>
          <a:xfrm>
            <a:off x="7132320" y="4133088"/>
            <a:ext cx="3657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800" dirty="0"/>
          </a:p>
        </p:txBody>
      </p:sp>
      <p:sp>
        <p:nvSpPr>
          <p:cNvPr id="96" name="Text 94"/>
          <p:cNvSpPr/>
          <p:nvPr/>
        </p:nvSpPr>
        <p:spPr>
          <a:xfrm>
            <a:off x="7479792" y="4133088"/>
            <a:ext cx="1188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 for every variable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  Value Labels — Giving Meaning to Numeric Codes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8321040" cy="658368"/>
          </a:xfrm>
          <a:prstGeom prst="roundRect">
            <a:avLst>
              <a:gd name="adj" fmla="val 13889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795528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= replacing text categories with numbers.  Labelling = telling SPSS what each number means.  Both happen in Variable View → Values column.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536192"/>
            <a:ext cx="402336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02920" y="160020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1: Gender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02920" y="1965960"/>
            <a:ext cx="1874520" cy="274320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96596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Response on Paper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423160" y="1965960"/>
            <a:ext cx="1874520" cy="274320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468880" y="196596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Numeric Code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02920" y="2240280"/>
            <a:ext cx="1874520" cy="274320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24028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423160" y="2240280"/>
            <a:ext cx="1874520" cy="274320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468880" y="224028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02920" y="2514600"/>
            <a:ext cx="18745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51460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2423160" y="2514600"/>
            <a:ext cx="1874520" cy="27432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468880" y="2514600"/>
            <a:ext cx="1783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2743200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Variable View → Values column → click [...] button: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75488" y="3063240"/>
            <a:ext cx="3749040" cy="1463040"/>
          </a:xfrm>
          <a:prstGeom prst="roundRect">
            <a:avLst>
              <a:gd name="adj" fmla="val 5000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5488" y="3063240"/>
            <a:ext cx="3749040" cy="274320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75488" y="3063240"/>
            <a:ext cx="3749040" cy="274320"/>
          </a:xfrm>
          <a:prstGeom prst="roundRect">
            <a:avLst>
              <a:gd name="adj" fmla="val 26667"/>
            </a:avLst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306324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4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Values Dialog Box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40080" y="3383280"/>
            <a:ext cx="3419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Value: 1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640080" y="3657600"/>
            <a:ext cx="3419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Label: Male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40080" y="3931920"/>
            <a:ext cx="3419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4A72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→ Click 'Add'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4206240"/>
            <a:ext cx="3419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Value: 2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40080" y="4480560"/>
            <a:ext cx="341985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Label: Female → Click 'Add' → OK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4572000" y="1536192"/>
            <a:ext cx="4069080" cy="320040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709160" y="1600200"/>
            <a:ext cx="3749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2: Likert Scale (1–5)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4645152" y="1965960"/>
            <a:ext cx="521208" cy="256032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745736" y="1965960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Code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184648" y="1965960"/>
            <a:ext cx="3108960" cy="256032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221224" y="1965960"/>
            <a:ext cx="3035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Label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709160" y="2221992"/>
            <a:ext cx="457200" cy="256032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745736" y="2221992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5184648" y="2221992"/>
            <a:ext cx="3108960" cy="256032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5221224" y="2221992"/>
            <a:ext cx="3035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Strongly Disagree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709160" y="2478024"/>
            <a:ext cx="45720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745736" y="2478024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5184648" y="2478024"/>
            <a:ext cx="310896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221224" y="2478024"/>
            <a:ext cx="3035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Disagree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4709160" y="2734056"/>
            <a:ext cx="457200" cy="256032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745736" y="2734056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5184648" y="2734056"/>
            <a:ext cx="3108960" cy="256032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5221224" y="2734056"/>
            <a:ext cx="3035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Sure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4709160" y="2990088"/>
            <a:ext cx="45720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745736" y="2990088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184648" y="2990088"/>
            <a:ext cx="310896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221224" y="2990088"/>
            <a:ext cx="3035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4709160" y="3246120"/>
            <a:ext cx="457200" cy="256032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745736" y="3246120"/>
            <a:ext cx="38404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5184648" y="3246120"/>
            <a:ext cx="3108960" cy="256032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221224" y="3246120"/>
            <a:ext cx="30358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Strongly Agree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681728" y="354787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frequency-scale items (Never → Always), use:</a:t>
            </a:r>
            <a:endParaRPr lang="en-US" sz="1100" dirty="0"/>
          </a:p>
        </p:txBody>
      </p:sp>
      <p:sp>
        <p:nvSpPr>
          <p:cNvPr id="57" name="Shape 55"/>
          <p:cNvSpPr/>
          <p:nvPr/>
        </p:nvSpPr>
        <p:spPr>
          <a:xfrm>
            <a:off x="4645152" y="3858768"/>
            <a:ext cx="3840480" cy="1005840"/>
          </a:xfrm>
          <a:prstGeom prst="roundRect">
            <a:avLst>
              <a:gd name="adj" fmla="val 7273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8" name="Shape 56"/>
          <p:cNvSpPr/>
          <p:nvPr/>
        </p:nvSpPr>
        <p:spPr>
          <a:xfrm>
            <a:off x="4645152" y="3858768"/>
            <a:ext cx="3840480" cy="274320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4645152" y="3858768"/>
            <a:ext cx="3840480" cy="274320"/>
          </a:xfrm>
          <a:prstGeom prst="roundRect">
            <a:avLst>
              <a:gd name="adj" fmla="val 26667"/>
            </a:avLst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4782312" y="3858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4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Section E: SPP Items</a:t>
            </a:r>
            <a:endParaRPr lang="en-US" sz="1000" dirty="0"/>
          </a:p>
        </p:txBody>
      </p:sp>
      <p:sp>
        <p:nvSpPr>
          <p:cNvPr id="61" name="Text 59"/>
          <p:cNvSpPr/>
          <p:nvPr/>
        </p:nvSpPr>
        <p:spPr>
          <a:xfrm>
            <a:off x="4809744" y="4178808"/>
            <a:ext cx="35112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1=Never  2=Rarely  3=Sometimes</a:t>
            </a:r>
            <a:endParaRPr lang="en-US" sz="1200" dirty="0"/>
          </a:p>
        </p:txBody>
      </p:sp>
      <p:sp>
        <p:nvSpPr>
          <p:cNvPr id="62" name="Text 60"/>
          <p:cNvSpPr/>
          <p:nvPr/>
        </p:nvSpPr>
        <p:spPr>
          <a:xfrm>
            <a:off x="4809744" y="4453128"/>
            <a:ext cx="351129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4=Very Often  5=Always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  Recoding Variables — Transform → Recode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Recoding changes existing values into new ones. Always recode INTO A DIFFERENT VARIABLE — never overwrite your original data.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347472" y="1170432"/>
            <a:ext cx="416052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1170432"/>
            <a:ext cx="4160520" cy="475488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47472" y="1170432"/>
            <a:ext cx="4160520" cy="256032"/>
          </a:xfrm>
          <a:prstGeom prst="roundRect">
            <a:avLst>
              <a:gd name="adj" fmla="val 35714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18872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1: Continuous Age → Age Groups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57200" y="1719072"/>
            <a:ext cx="39136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 → Recode into Different Variables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11480" y="2029968"/>
            <a:ext cx="4005072" cy="1828800"/>
          </a:xfrm>
          <a:prstGeom prst="roundRect">
            <a:avLst>
              <a:gd name="adj" fmla="val 4000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11480" y="2029968"/>
            <a:ext cx="4005072" cy="274320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11480" y="2029968"/>
            <a:ext cx="4005072" cy="274320"/>
          </a:xfrm>
          <a:prstGeom prst="roundRect">
            <a:avLst>
              <a:gd name="adj" fmla="val 26667"/>
            </a:avLst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2029968"/>
            <a:ext cx="37307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4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Old/New Values Dialog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576072" y="235000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Input Variable:  age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76072" y="262432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8C379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Output Variable: age_group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76072" y="317296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4A72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Old → New Values: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76072" y="344728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Range 18-35  →  1  (Young)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76072" y="372160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Range 36-55  →  2  (Middle)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76072" y="399592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Else          →  3  (Senior)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3913632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Then: label age_group  1=Young 2=Middle 3=Senior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" y="3913632"/>
            <a:ext cx="3749040" cy="0"/>
          </a:xfrm>
          <a:prstGeom prst="line">
            <a:avLst/>
          </a:prstGeom>
          <a:noFill/>
          <a:ln w="12700">
            <a:solidFill>
              <a:srgbClr val="E0E0E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17720" y="1170432"/>
            <a:ext cx="416052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17720" y="1170432"/>
            <a:ext cx="4160520" cy="475488"/>
          </a:xfrm>
          <a:prstGeom prst="rect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17720" y="1170432"/>
            <a:ext cx="4160520" cy="256032"/>
          </a:xfrm>
          <a:prstGeom prst="roundRect">
            <a:avLst>
              <a:gd name="adj" fmla="val 35714"/>
            </a:avLst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736592" y="1188720"/>
            <a:ext cx="39319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 2: Reverse Coding (Negative Items)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736592" y="1719072"/>
            <a:ext cx="3931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question is worded negatively (e.g. 'I do NOT prefer...'), 5=Strongly Agree should count as Strongly Disagree for consistency.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681728" y="2304288"/>
            <a:ext cx="4005072" cy="1417320"/>
          </a:xfrm>
          <a:prstGeom prst="roundRect">
            <a:avLst>
              <a:gd name="adj" fmla="val 5161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681728" y="2304288"/>
            <a:ext cx="4005072" cy="274320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681728" y="2304288"/>
            <a:ext cx="4005072" cy="274320"/>
          </a:xfrm>
          <a:prstGeom prst="roundRect">
            <a:avLst>
              <a:gd name="adj" fmla="val 26667"/>
            </a:avLst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18888" y="2304288"/>
            <a:ext cx="37307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4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Reverse Code: item_r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846320" y="262432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4A72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Old → New Values (5-pt scale):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4846320" y="289864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 → 5    2 → 4    3 → 3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846320" y="317296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 → 2    5 → 1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736592" y="3767328"/>
            <a:ext cx="391363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Formula shortcut via Transform → Compute: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681728" y="4041648"/>
            <a:ext cx="4005072" cy="594360"/>
          </a:xfrm>
          <a:prstGeom prst="roundRect">
            <a:avLst>
              <a:gd name="adj" fmla="val 12308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681728" y="4041648"/>
            <a:ext cx="4005072" cy="274320"/>
          </a:xfrm>
          <a:prstGeom prst="rect">
            <a:avLst/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4681728" y="4041648"/>
            <a:ext cx="4005072" cy="274320"/>
          </a:xfrm>
          <a:prstGeom prst="roundRect">
            <a:avLst>
              <a:gd name="adj" fmla="val 26667"/>
            </a:avLst>
          </a:prstGeom>
          <a:solidFill>
            <a:srgbClr val="21262D"/>
          </a:solidFill>
          <a:ln w="12700">
            <a:solidFill>
              <a:srgbClr val="21262D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18888" y="4041648"/>
            <a:ext cx="37307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8B949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Compute shortcut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846320" y="4361688"/>
            <a:ext cx="36758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item_r = (max + 1) - item  →  6 - item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11480" cy="1645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5029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Splitting Files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the same analysis separately for different groups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401568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401568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12 min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  Split File — Analyzing Groups Separately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777240"/>
            <a:ext cx="8321040" cy="713232"/>
          </a:xfrm>
          <a:prstGeom prst="roundRect">
            <a:avLst>
              <a:gd name="adj" fmla="val 12821"/>
            </a:avLst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804672"/>
            <a:ext cx="804672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File tells SPSS: 'Run every analysis I request separately for each category of this grouping variable.'  The dataset is not physically split — SPSS just processes it in subgroups.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65760" y="1627632"/>
            <a:ext cx="2286000" cy="2560320"/>
          </a:xfrm>
          <a:prstGeom prst="roundRect">
            <a:avLst>
              <a:gd name="adj" fmla="val 4000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1783080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365760" y="233172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Dataset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166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65760" y="2944368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by: Gender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365760" y="3264408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(1=Male, 2=Female)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651760" y="2194560"/>
            <a:ext cx="640080" cy="0"/>
          </a:xfrm>
          <a:prstGeom prst="line">
            <a:avLst/>
          </a:prstGeom>
          <a:noFill/>
          <a:ln w="31750">
            <a:solidFill>
              <a:srgbClr val="F4A72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2651760" y="3108960"/>
            <a:ext cx="640080" cy="0"/>
          </a:xfrm>
          <a:prstGeom prst="line">
            <a:avLst/>
          </a:prstGeom>
          <a:noFill/>
          <a:ln w="31750">
            <a:solidFill>
              <a:srgbClr val="F4A72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310128" y="1664208"/>
            <a:ext cx="2240280" cy="868680"/>
          </a:xfrm>
          <a:prstGeom prst="roundRect">
            <a:avLst>
              <a:gd name="adj" fmla="val 10526"/>
            </a:avLst>
          </a:prstGeom>
          <a:solidFill>
            <a:srgbClr val="1558BB"/>
          </a:solidFill>
          <a:ln w="12700">
            <a:solidFill>
              <a:srgbClr val="1558B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310128" y="1664208"/>
            <a:ext cx="2240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Male Group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99 (59.6%)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3310128" y="2697480"/>
            <a:ext cx="2240280" cy="868680"/>
          </a:xfrm>
          <a:prstGeom prst="roundRect">
            <a:avLst>
              <a:gd name="adj" fmla="val 10526"/>
            </a:avLst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3310128" y="2697480"/>
            <a:ext cx="22402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Female Group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67 (40.4%)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5550408" y="2194560"/>
            <a:ext cx="502920" cy="0"/>
          </a:xfrm>
          <a:prstGeom prst="line">
            <a:avLst/>
          </a:prstGeom>
          <a:noFill/>
          <a:ln w="31750">
            <a:solidFill>
              <a:srgbClr val="F4A72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550408" y="3108960"/>
            <a:ext cx="502920" cy="0"/>
          </a:xfrm>
          <a:prstGeom prst="line">
            <a:avLst/>
          </a:prstGeom>
          <a:noFill/>
          <a:ln w="31750">
            <a:solidFill>
              <a:srgbClr val="F4A72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6053328" y="1664208"/>
            <a:ext cx="2560320" cy="868680"/>
          </a:xfrm>
          <a:prstGeom prst="roundRect">
            <a:avLst>
              <a:gd name="adj" fmla="val 10526"/>
            </a:avLst>
          </a:prstGeom>
          <a:solidFill>
            <a:srgbClr val="0D3349"/>
          </a:solidFill>
          <a:ln w="12700">
            <a:solidFill>
              <a:srgbClr val="00B4D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6053328" y="1664208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Male: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Frequencies etc.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6053328" y="2697480"/>
            <a:ext cx="2560320" cy="868680"/>
          </a:xfrm>
          <a:prstGeom prst="roundRect">
            <a:avLst>
              <a:gd name="adj" fmla="val 10526"/>
            </a:avLst>
          </a:prstGeom>
          <a:solidFill>
            <a:srgbClr val="0D3349"/>
          </a:solidFill>
          <a:ln w="12700">
            <a:solidFill>
              <a:srgbClr val="00B4D8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6053328" y="2697480"/>
            <a:ext cx="256032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Female: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Descriptives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Frequencies etc.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251460" y="421254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Split File: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210312" y="4471415"/>
            <a:ext cx="5029200" cy="384048"/>
          </a:xfrm>
          <a:prstGeom prst="roundRect">
            <a:avLst>
              <a:gd name="adj" fmla="val 19048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Text 22"/>
          <p:cNvSpPr/>
          <p:nvPr/>
        </p:nvSpPr>
        <p:spPr>
          <a:xfrm>
            <a:off x="365760" y="4514299"/>
            <a:ext cx="470001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Data → Split File → Compare Groups → Move grouping variable → OK</a:t>
            </a:r>
            <a:endParaRPr lang="en-US" sz="1200" dirty="0"/>
          </a:p>
        </p:txBody>
      </p:sp>
      <p:sp>
        <p:nvSpPr>
          <p:cNvPr id="26" name="Shape 23"/>
          <p:cNvSpPr/>
          <p:nvPr/>
        </p:nvSpPr>
        <p:spPr>
          <a:xfrm>
            <a:off x="5532120" y="4370832"/>
            <a:ext cx="3154680" cy="685800"/>
          </a:xfrm>
          <a:prstGeom prst="roundRect">
            <a:avLst>
              <a:gd name="adj" fmla="val 9333"/>
            </a:avLst>
          </a:prstGeom>
          <a:solidFill>
            <a:srgbClr val="FFF3E0"/>
          </a:solidFill>
          <a:ln w="12700">
            <a:solidFill>
              <a:srgbClr val="F4A726"/>
            </a:solidFill>
            <a:prstDash val="solid"/>
          </a:ln>
        </p:spPr>
      </p:sp>
      <p:pic>
        <p:nvPicPr>
          <p:cNvPr id="2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0992" y="4480560"/>
            <a:ext cx="256032" cy="256032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5943600" y="4389120"/>
            <a:ext cx="263347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Always turn Split OFF when done: Data → Split File → Analyze all cases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  Split File — Full Workflow &amp; Use Cases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47472" y="822960"/>
            <a:ext cx="5303520" cy="6858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941832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9418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05840" y="89611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Sort by grouping variable FIRST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05840" y="1170432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→ Sort Cases → select gender (or your group variable) → Ascending → OK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806440" y="914400"/>
            <a:ext cx="2834640" cy="502920"/>
          </a:xfrm>
          <a:prstGeom prst="roundRect">
            <a:avLst>
              <a:gd name="adj" fmla="val 10909"/>
            </a:avLst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870448" y="932688"/>
            <a:ext cx="270662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Why: Required: Split File needs sorted data to work correctly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47472" y="1591056"/>
            <a:ext cx="5303520" cy="6858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1709928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1709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005840" y="166420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Activate Split File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05840" y="1938528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→ Split File → select 'Compare Groups' → move your grouping variable to Groups Based On → OK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806440" y="1682496"/>
            <a:ext cx="2834640" cy="502920"/>
          </a:xfrm>
          <a:prstGeom prst="roundRect">
            <a:avLst>
              <a:gd name="adj" fmla="val 10909"/>
            </a:avLst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870448" y="1700784"/>
            <a:ext cx="270662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Why: Status bar at bottom shows: Split File On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47472" y="2359152"/>
            <a:ext cx="5303520" cy="6858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57200" y="2478024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24780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005840" y="243230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Run your analysis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05840" y="2706624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Now run Frequencies, Descriptives, or any test. Output will automatically show separate sections per group.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806440" y="2450592"/>
            <a:ext cx="2834640" cy="502920"/>
          </a:xfrm>
          <a:prstGeom prst="roundRect">
            <a:avLst>
              <a:gd name="adj" fmla="val 10909"/>
            </a:avLst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70448" y="2468880"/>
            <a:ext cx="270662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Why: Each group gets its own output table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47472" y="3127248"/>
            <a:ext cx="5303520" cy="6858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57200" y="3246120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7200" y="32461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05840" y="32004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Interpret group differences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1005840" y="347472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the tables side-by-side in the Output Viewer. Note differences in means, distributions, or proportions.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5806440" y="3218688"/>
            <a:ext cx="2834640" cy="502920"/>
          </a:xfrm>
          <a:prstGeom prst="roundRect">
            <a:avLst>
              <a:gd name="adj" fmla="val 10909"/>
            </a:avLst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870448" y="3236976"/>
            <a:ext cx="270662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Why: This is where insight lives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347472" y="3895344"/>
            <a:ext cx="5303520" cy="6858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457200" y="4014216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57200" y="40142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1005840" y="396849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TURN IT OFF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1005840" y="4242816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→ Split File → Analyze all cases → OK. Confirm status bar shows Split File is no longer active.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806440" y="3986784"/>
            <a:ext cx="2834640" cy="502920"/>
          </a:xfrm>
          <a:prstGeom prst="roundRect">
            <a:avLst>
              <a:gd name="adj" fmla="val 10909"/>
            </a:avLst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5870448" y="4005072"/>
            <a:ext cx="2706624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F6F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Why: Failing to do this = every future analysis is split unintentionally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347472" y="4663440"/>
            <a:ext cx="8321040" cy="384048"/>
          </a:xfrm>
          <a:prstGeom prst="roundRect">
            <a:avLst>
              <a:gd name="adj" fmla="val 16667"/>
            </a:avLst>
          </a:prstGeom>
          <a:solidFill>
            <a:srgbClr val="EBF5FF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02920" y="4681728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Use Cases:  Gender comparison  |  County-by-county analysis  |  Experience level subgroups  |  Before vs. after treatment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Session Roadmap — 90 Minutes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11480" y="868680"/>
            <a:ext cx="1298448" cy="3611880"/>
          </a:xfrm>
          <a:prstGeom prst="roundRect">
            <a:avLst>
              <a:gd name="adj" fmla="val 7042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411480" y="960120"/>
            <a:ext cx="12984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6" name="Shape 4"/>
          <p:cNvSpPr/>
          <p:nvPr/>
        </p:nvSpPr>
        <p:spPr>
          <a:xfrm>
            <a:off x="594360" y="1627632"/>
            <a:ext cx="932688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" y="1755648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66344" y="2286000"/>
            <a:ext cx="11887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SPSS Interface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Navigation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12064" y="4041648"/>
            <a:ext cx="1097280" cy="329184"/>
          </a:xfrm>
          <a:prstGeom prst="roundRect">
            <a:avLst>
              <a:gd name="adj" fmla="val 19444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12064" y="404164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1828800" y="868680"/>
            <a:ext cx="1298448" cy="3611880"/>
          </a:xfrm>
          <a:prstGeom prst="roundRect">
            <a:avLst>
              <a:gd name="adj" fmla="val 7042"/>
            </a:avLst>
          </a:prstGeom>
          <a:solidFill>
            <a:srgbClr val="1558BB"/>
          </a:solidFill>
          <a:ln w="12700">
            <a:solidFill>
              <a:srgbClr val="1558B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1828800" y="960120"/>
            <a:ext cx="12984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13" name="Shape 10"/>
          <p:cNvSpPr/>
          <p:nvPr/>
        </p:nvSpPr>
        <p:spPr>
          <a:xfrm>
            <a:off x="2011680" y="1627632"/>
            <a:ext cx="932688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9424" y="1755648"/>
            <a:ext cx="457200" cy="4572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883664" y="2286000"/>
            <a:ext cx="11887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Dataset Prep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Direct Entry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1929384" y="4041648"/>
            <a:ext cx="1097280" cy="329184"/>
          </a:xfrm>
          <a:prstGeom prst="roundRect">
            <a:avLst>
              <a:gd name="adj" fmla="val 19444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1929384" y="404164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100" dirty="0"/>
          </a:p>
        </p:txBody>
      </p:sp>
      <p:sp>
        <p:nvSpPr>
          <p:cNvPr id="18" name="Shape 14"/>
          <p:cNvSpPr/>
          <p:nvPr/>
        </p:nvSpPr>
        <p:spPr>
          <a:xfrm>
            <a:off x="3246120" y="868680"/>
            <a:ext cx="1298448" cy="3611880"/>
          </a:xfrm>
          <a:prstGeom prst="roundRect">
            <a:avLst>
              <a:gd name="adj" fmla="val 7042"/>
            </a:avLst>
          </a:prstGeom>
          <a:solidFill>
            <a:srgbClr val="0E4499"/>
          </a:solidFill>
          <a:ln w="12700">
            <a:solidFill>
              <a:srgbClr val="0E4499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Text 15"/>
          <p:cNvSpPr/>
          <p:nvPr/>
        </p:nvSpPr>
        <p:spPr>
          <a:xfrm>
            <a:off x="3246120" y="960120"/>
            <a:ext cx="12984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4000" dirty="0"/>
          </a:p>
        </p:txBody>
      </p:sp>
      <p:sp>
        <p:nvSpPr>
          <p:cNvPr id="20" name="Shape 16"/>
          <p:cNvSpPr/>
          <p:nvPr/>
        </p:nvSpPr>
        <p:spPr>
          <a:xfrm>
            <a:off x="3429000" y="1627632"/>
            <a:ext cx="932688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6744" y="1755648"/>
            <a:ext cx="457200" cy="45720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3300984" y="2286000"/>
            <a:ext cx="11887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Importing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</a:t>
            </a:r>
            <a:endParaRPr lang="en-US" sz="1100" dirty="0"/>
          </a:p>
        </p:txBody>
      </p:sp>
      <p:sp>
        <p:nvSpPr>
          <p:cNvPr id="23" name="Shape 18"/>
          <p:cNvSpPr/>
          <p:nvPr/>
        </p:nvSpPr>
        <p:spPr>
          <a:xfrm>
            <a:off x="3346704" y="4041648"/>
            <a:ext cx="1097280" cy="329184"/>
          </a:xfrm>
          <a:prstGeom prst="roundRect">
            <a:avLst>
              <a:gd name="adj" fmla="val 19444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3346704" y="404164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100" dirty="0"/>
          </a:p>
        </p:txBody>
      </p:sp>
      <p:sp>
        <p:nvSpPr>
          <p:cNvPr id="25" name="Shape 20"/>
          <p:cNvSpPr/>
          <p:nvPr/>
        </p:nvSpPr>
        <p:spPr>
          <a:xfrm>
            <a:off x="4663440" y="868680"/>
            <a:ext cx="1298448" cy="3611880"/>
          </a:xfrm>
          <a:prstGeom prst="roundRect">
            <a:avLst>
              <a:gd name="adj" fmla="val 7042"/>
            </a:avLst>
          </a:prstGeom>
          <a:solidFill>
            <a:srgbClr val="083580"/>
          </a:solidFill>
          <a:ln w="12700">
            <a:solidFill>
              <a:srgbClr val="083580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Text 21"/>
          <p:cNvSpPr/>
          <p:nvPr/>
        </p:nvSpPr>
        <p:spPr>
          <a:xfrm>
            <a:off x="4663440" y="960120"/>
            <a:ext cx="12984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000" dirty="0"/>
          </a:p>
        </p:txBody>
      </p:sp>
      <p:sp>
        <p:nvSpPr>
          <p:cNvPr id="27" name="Shape 22"/>
          <p:cNvSpPr/>
          <p:nvPr/>
        </p:nvSpPr>
        <p:spPr>
          <a:xfrm>
            <a:off x="4846320" y="1627632"/>
            <a:ext cx="932688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pic>
        <p:nvPicPr>
          <p:cNvPr id="2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4064" y="1755648"/>
            <a:ext cx="457200" cy="457200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4718304" y="2286000"/>
            <a:ext cx="11887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Coding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Labelling</a:t>
            </a:r>
            <a:endParaRPr lang="en-US" sz="1100" dirty="0"/>
          </a:p>
        </p:txBody>
      </p:sp>
      <p:sp>
        <p:nvSpPr>
          <p:cNvPr id="30" name="Shape 24"/>
          <p:cNvSpPr/>
          <p:nvPr/>
        </p:nvSpPr>
        <p:spPr>
          <a:xfrm>
            <a:off x="4764024" y="4041648"/>
            <a:ext cx="1097280" cy="329184"/>
          </a:xfrm>
          <a:prstGeom prst="roundRect">
            <a:avLst>
              <a:gd name="adj" fmla="val 19444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31" name="Text 25"/>
          <p:cNvSpPr/>
          <p:nvPr/>
        </p:nvSpPr>
        <p:spPr>
          <a:xfrm>
            <a:off x="4764024" y="404164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min</a:t>
            </a:r>
            <a:endParaRPr lang="en-US" sz="1100" dirty="0"/>
          </a:p>
        </p:txBody>
      </p:sp>
      <p:sp>
        <p:nvSpPr>
          <p:cNvPr id="32" name="Shape 26"/>
          <p:cNvSpPr/>
          <p:nvPr/>
        </p:nvSpPr>
        <p:spPr>
          <a:xfrm>
            <a:off x="6080760" y="868680"/>
            <a:ext cx="1298448" cy="3611880"/>
          </a:xfrm>
          <a:prstGeom prst="roundRect">
            <a:avLst>
              <a:gd name="adj" fmla="val 7042"/>
            </a:avLst>
          </a:prstGeom>
          <a:solidFill>
            <a:srgbClr val="052866"/>
          </a:solidFill>
          <a:ln w="12700">
            <a:solidFill>
              <a:srgbClr val="052866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3" name="Text 27"/>
          <p:cNvSpPr/>
          <p:nvPr/>
        </p:nvSpPr>
        <p:spPr>
          <a:xfrm>
            <a:off x="6080760" y="960120"/>
            <a:ext cx="12984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4000" dirty="0"/>
          </a:p>
        </p:txBody>
      </p:sp>
      <p:sp>
        <p:nvSpPr>
          <p:cNvPr id="34" name="Shape 28"/>
          <p:cNvSpPr/>
          <p:nvPr/>
        </p:nvSpPr>
        <p:spPr>
          <a:xfrm>
            <a:off x="6263640" y="1627632"/>
            <a:ext cx="932688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1384" y="1755648"/>
            <a:ext cx="457200" cy="457200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6135624" y="2286000"/>
            <a:ext cx="11887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Splitting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Files</a:t>
            </a:r>
            <a:endParaRPr lang="en-US" sz="1100" dirty="0"/>
          </a:p>
        </p:txBody>
      </p:sp>
      <p:sp>
        <p:nvSpPr>
          <p:cNvPr id="37" name="Shape 30"/>
          <p:cNvSpPr/>
          <p:nvPr/>
        </p:nvSpPr>
        <p:spPr>
          <a:xfrm>
            <a:off x="6181344" y="4041648"/>
            <a:ext cx="1097280" cy="329184"/>
          </a:xfrm>
          <a:prstGeom prst="roundRect">
            <a:avLst>
              <a:gd name="adj" fmla="val 19444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38" name="Text 31"/>
          <p:cNvSpPr/>
          <p:nvPr/>
        </p:nvSpPr>
        <p:spPr>
          <a:xfrm>
            <a:off x="6181344" y="404164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min</a:t>
            </a:r>
            <a:endParaRPr lang="en-US" sz="1100" dirty="0"/>
          </a:p>
        </p:txBody>
      </p:sp>
      <p:sp>
        <p:nvSpPr>
          <p:cNvPr id="39" name="Shape 32"/>
          <p:cNvSpPr/>
          <p:nvPr/>
        </p:nvSpPr>
        <p:spPr>
          <a:xfrm>
            <a:off x="7498080" y="868680"/>
            <a:ext cx="1298448" cy="3611880"/>
          </a:xfrm>
          <a:prstGeom prst="roundRect">
            <a:avLst>
              <a:gd name="adj" fmla="val 7042"/>
            </a:avLst>
          </a:prstGeom>
          <a:solidFill>
            <a:srgbClr val="031B4E"/>
          </a:solidFill>
          <a:ln w="12700">
            <a:solidFill>
              <a:srgbClr val="031B4E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0" name="Text 33"/>
          <p:cNvSpPr/>
          <p:nvPr/>
        </p:nvSpPr>
        <p:spPr>
          <a:xfrm>
            <a:off x="7498080" y="960120"/>
            <a:ext cx="129844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4000" dirty="0"/>
          </a:p>
        </p:txBody>
      </p:sp>
      <p:sp>
        <p:nvSpPr>
          <p:cNvPr id="41" name="Shape 34"/>
          <p:cNvSpPr/>
          <p:nvPr/>
        </p:nvSpPr>
        <p:spPr>
          <a:xfrm>
            <a:off x="7680960" y="1627632"/>
            <a:ext cx="932688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pic>
        <p:nvPicPr>
          <p:cNvPr id="42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8704" y="1755648"/>
            <a:ext cx="457200" cy="457200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7552944" y="2286000"/>
            <a:ext cx="11887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Merging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Datasets</a:t>
            </a:r>
            <a:endParaRPr lang="en-US" sz="1100" dirty="0"/>
          </a:p>
        </p:txBody>
      </p:sp>
      <p:sp>
        <p:nvSpPr>
          <p:cNvPr id="44" name="Shape 36"/>
          <p:cNvSpPr/>
          <p:nvPr/>
        </p:nvSpPr>
        <p:spPr>
          <a:xfrm>
            <a:off x="7598664" y="4041648"/>
            <a:ext cx="1097280" cy="329184"/>
          </a:xfrm>
          <a:prstGeom prst="roundRect">
            <a:avLst>
              <a:gd name="adj" fmla="val 19444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45" name="Text 37"/>
          <p:cNvSpPr/>
          <p:nvPr/>
        </p:nvSpPr>
        <p:spPr>
          <a:xfrm>
            <a:off x="7598664" y="4041648"/>
            <a:ext cx="1097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min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11480" cy="1645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5029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Merging Datasets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data across files — rows and columns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401568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401568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13 min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  Two Types of Merge — Cases vs. Variables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47472" y="804672"/>
            <a:ext cx="4160520" cy="4160520"/>
          </a:xfrm>
          <a:prstGeom prst="roundRect">
            <a:avLst>
              <a:gd name="adj" fmla="val 2198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47472" y="804672"/>
            <a:ext cx="4160520" cy="54864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47472" y="804672"/>
            <a:ext cx="4160520" cy="274320"/>
          </a:xfrm>
          <a:prstGeom prst="roundRect">
            <a:avLst>
              <a:gd name="adj" fmla="val 33333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822960"/>
            <a:ext cx="393192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 CASES (Stack / Append Rows)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1444752"/>
            <a:ext cx="39319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when: You have the SAME variables collected from DIFFERENT groups or at different times.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084832"/>
            <a:ext cx="1463040" cy="201168"/>
          </a:xfrm>
          <a:prstGeom prst="rect">
            <a:avLst/>
          </a:prstGeom>
          <a:solidFill>
            <a:srgbClr val="1F6FEB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93776" y="2084832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 Age  Score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57200" y="2286000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3776" y="2286000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1   23   78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57200" y="2487168"/>
            <a:ext cx="146304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93776" y="2487168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2   31   85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57200" y="2688336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93776" y="2688336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3   45   62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57200" y="187452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A: Nairobi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965960" y="2331720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4A7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</a:t>
            </a:r>
            <a:endParaRPr lang="en-US" sz="2800" dirty="0"/>
          </a:p>
        </p:txBody>
      </p:sp>
      <p:sp>
        <p:nvSpPr>
          <p:cNvPr id="19" name="Shape 17"/>
          <p:cNvSpPr/>
          <p:nvPr/>
        </p:nvSpPr>
        <p:spPr>
          <a:xfrm>
            <a:off x="2377440" y="2084832"/>
            <a:ext cx="1463040" cy="201168"/>
          </a:xfrm>
          <a:prstGeom prst="rect">
            <a:avLst/>
          </a:prstGeom>
          <a:solidFill>
            <a:srgbClr val="025F6B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414016" y="2084832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 Age  Score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2377440" y="2286000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414016" y="2286000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4   28   71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2377440" y="2487168"/>
            <a:ext cx="146304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414016" y="2487168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5   52   90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2377440" y="187452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B: Mombasa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7200" y="3017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4A7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  MERGE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22960" y="3337560"/>
            <a:ext cx="1463040" cy="201168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9536" y="3337560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 Age  Score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822960" y="3538728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59536" y="3538728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1   23   78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822960" y="3739896"/>
            <a:ext cx="146304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59536" y="3739896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2   31   85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822960" y="3941064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59536" y="3941064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3   45   62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822960" y="4142232"/>
            <a:ext cx="146304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59536" y="4142232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4   28   71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822960" y="4343400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9536" y="4343400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5   52   90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822960" y="457200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5 cases, 3 variables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57200" y="4828032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6F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Menu: Data → Merge Files → Add Cases</a:t>
            </a:r>
            <a:endParaRPr lang="en-US" sz="1200" dirty="0"/>
          </a:p>
        </p:txBody>
      </p:sp>
      <p:sp>
        <p:nvSpPr>
          <p:cNvPr id="41" name="Shape 39"/>
          <p:cNvSpPr/>
          <p:nvPr/>
        </p:nvSpPr>
        <p:spPr>
          <a:xfrm>
            <a:off x="4645152" y="804672"/>
            <a:ext cx="4133088" cy="4160520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4645152" y="804672"/>
            <a:ext cx="4133088" cy="548640"/>
          </a:xfrm>
          <a:prstGeom prst="rect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4645152" y="804672"/>
            <a:ext cx="4133088" cy="274320"/>
          </a:xfrm>
          <a:prstGeom prst="roundRect">
            <a:avLst>
              <a:gd name="adj" fmla="val 33333"/>
            </a:avLst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54880" y="822960"/>
            <a:ext cx="391363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 VARIABLES (Join / Append Columns)</a:t>
            </a:r>
            <a:endParaRPr lang="en-US" sz="1500" dirty="0"/>
          </a:p>
        </p:txBody>
      </p:sp>
      <p:sp>
        <p:nvSpPr>
          <p:cNvPr id="45" name="Text 43"/>
          <p:cNvSpPr/>
          <p:nvPr/>
        </p:nvSpPr>
        <p:spPr>
          <a:xfrm>
            <a:off x="4754880" y="1444752"/>
            <a:ext cx="3913632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when: You have the SAME respondents (matched by ID) but different variables collected in separate files.</a:t>
            </a:r>
            <a:endParaRPr lang="en-US" sz="1100" dirty="0"/>
          </a:p>
        </p:txBody>
      </p:sp>
      <p:sp>
        <p:nvSpPr>
          <p:cNvPr id="46" name="Shape 44"/>
          <p:cNvSpPr/>
          <p:nvPr/>
        </p:nvSpPr>
        <p:spPr>
          <a:xfrm>
            <a:off x="4754880" y="2084832"/>
            <a:ext cx="1463040" cy="201168"/>
          </a:xfrm>
          <a:prstGeom prst="rect">
            <a:avLst/>
          </a:prstGeom>
          <a:solidFill>
            <a:srgbClr val="0A9E6E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791456" y="2084832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 Age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4754880" y="2286000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4791456" y="2286000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1   23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4754880" y="2487168"/>
            <a:ext cx="146304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791456" y="2487168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2   31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4754880" y="2688336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791456" y="2688336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3   45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4754880" y="1874520"/>
            <a:ext cx="17830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A: Demographics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446520" y="2331720"/>
            <a:ext cx="411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4A7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</a:t>
            </a:r>
            <a:endParaRPr lang="en-US" sz="2800" dirty="0"/>
          </a:p>
        </p:txBody>
      </p:sp>
      <p:sp>
        <p:nvSpPr>
          <p:cNvPr id="56" name="Shape 54"/>
          <p:cNvSpPr/>
          <p:nvPr/>
        </p:nvSpPr>
        <p:spPr>
          <a:xfrm>
            <a:off x="6858000" y="2084832"/>
            <a:ext cx="1463040" cy="201168"/>
          </a:xfrm>
          <a:prstGeom prst="rect">
            <a:avLst/>
          </a:prstGeom>
          <a:solidFill>
            <a:srgbClr val="025F6B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894576" y="2084832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 Score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6858000" y="2286000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6894576" y="2286000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1   78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6858000" y="2487168"/>
            <a:ext cx="146304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6894576" y="2487168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2   85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6858000" y="2688336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894576" y="2688336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3   62</a:t>
            </a:r>
            <a:endParaRPr lang="en-US" sz="900" dirty="0"/>
          </a:p>
        </p:txBody>
      </p:sp>
      <p:sp>
        <p:nvSpPr>
          <p:cNvPr id="64" name="Text 62"/>
          <p:cNvSpPr/>
          <p:nvPr/>
        </p:nvSpPr>
        <p:spPr>
          <a:xfrm>
            <a:off x="6858000" y="1874520"/>
            <a:ext cx="1554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B: Scores</a:t>
            </a:r>
            <a:endParaRPr lang="en-US" sz="900" dirty="0"/>
          </a:p>
        </p:txBody>
      </p:sp>
      <p:sp>
        <p:nvSpPr>
          <p:cNvPr id="65" name="Text 63"/>
          <p:cNvSpPr/>
          <p:nvPr/>
        </p:nvSpPr>
        <p:spPr>
          <a:xfrm>
            <a:off x="4754880" y="3017520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4A7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  MERGE by ID</a:t>
            </a:r>
            <a:endParaRPr lang="en-US" sz="1200" dirty="0"/>
          </a:p>
        </p:txBody>
      </p:sp>
      <p:sp>
        <p:nvSpPr>
          <p:cNvPr id="66" name="Shape 64"/>
          <p:cNvSpPr/>
          <p:nvPr/>
        </p:nvSpPr>
        <p:spPr>
          <a:xfrm>
            <a:off x="5120640" y="3337560"/>
            <a:ext cx="1463040" cy="201168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5157216" y="3337560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  Age  Score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5120640" y="3538728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157216" y="3538728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1   23   78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5120640" y="3739896"/>
            <a:ext cx="146304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157216" y="3739896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2   31   85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5120640" y="3941064"/>
            <a:ext cx="146304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5157216" y="3941064"/>
            <a:ext cx="1389888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3   45   62</a:t>
            </a:r>
            <a:endParaRPr lang="en-US" sz="900" dirty="0"/>
          </a:p>
        </p:txBody>
      </p:sp>
      <p:sp>
        <p:nvSpPr>
          <p:cNvPr id="74" name="Text 72"/>
          <p:cNvSpPr/>
          <p:nvPr/>
        </p:nvSpPr>
        <p:spPr>
          <a:xfrm>
            <a:off x="5120640" y="3977640"/>
            <a:ext cx="2560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Result: 3 cases, 3 variables</a:t>
            </a:r>
            <a:endParaRPr lang="en-US" sz="1000" dirty="0"/>
          </a:p>
        </p:txBody>
      </p:sp>
      <p:sp>
        <p:nvSpPr>
          <p:cNvPr id="75" name="Shape 73"/>
          <p:cNvSpPr/>
          <p:nvPr/>
        </p:nvSpPr>
        <p:spPr>
          <a:xfrm>
            <a:off x="4754880" y="4133088"/>
            <a:ext cx="3840480" cy="502920"/>
          </a:xfrm>
          <a:prstGeom prst="roundRect">
            <a:avLst>
              <a:gd name="adj" fmla="val 10909"/>
            </a:avLst>
          </a:prstGeom>
          <a:solidFill>
            <a:srgbClr val="FF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4828032" y="4151376"/>
            <a:ext cx="37033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Requires a KEY variable (e.g., ID) present in BOTH files. Sort both files by the key variable BEFORE merging.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754880" y="4663440"/>
            <a:ext cx="3840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A9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Menu: Data → Merge Files → Add Variables</a:t>
            </a:r>
            <a:endParaRPr lang="en-US" sz="1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  Merging Step-by-Step — Workflow &amp; Common Errors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4160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6F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 CASES Workflow: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115568"/>
            <a:ext cx="416052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75488" y="1179576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5488" y="11795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24128" y="1152144"/>
            <a:ext cx="34015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MASTER file in SPSS (the file to append TO)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1645920"/>
            <a:ext cx="416052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" y="1709928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" y="1709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024128" y="1682496"/>
            <a:ext cx="34015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→ Merge Files → Add Cases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2176272"/>
            <a:ext cx="416052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75488" y="2240280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488" y="2240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024128" y="2212848"/>
            <a:ext cx="34015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to the SECOND .sav file → Open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" y="2706624"/>
            <a:ext cx="416052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" y="2770632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75488" y="2770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024128" y="2743200"/>
            <a:ext cx="34015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'Unpaired Variables' — fix mismatches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65760" y="3236976"/>
            <a:ext cx="416052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75488" y="3300984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" y="3300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024128" y="3273552"/>
            <a:ext cx="34015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Ensure variable names match EXACTLY in both files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365760" y="3767328"/>
            <a:ext cx="4160520" cy="45720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" y="3831336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5488" y="38313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24128" y="3803904"/>
            <a:ext cx="34015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OK → verify new N = sum of both files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645152" y="777240"/>
            <a:ext cx="4160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A9E6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ADD VARIABLES Workflow: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4645152" y="1115568"/>
            <a:ext cx="4114800" cy="384048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754880" y="1179576"/>
            <a:ext cx="457200" cy="457200"/>
          </a:xfrm>
          <a:prstGeom prst="ellipse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54880" y="11795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303520" y="1152144"/>
            <a:ext cx="33467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 BOTH files by the same key variable (e.g. ID) — Ascending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645152" y="1554480"/>
            <a:ext cx="4114800" cy="384048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4754880" y="1618488"/>
            <a:ext cx="457200" cy="457200"/>
          </a:xfrm>
          <a:prstGeom prst="ellipse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54880" y="16184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5303520" y="1591056"/>
            <a:ext cx="33467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MASTER file in SPSS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4645152" y="1993392"/>
            <a:ext cx="4114800" cy="384048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4754880" y="2057400"/>
            <a:ext cx="457200" cy="457200"/>
          </a:xfrm>
          <a:prstGeom prst="ellipse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754880" y="20574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5303520" y="2029968"/>
            <a:ext cx="33467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→ Merge Files → Add Variables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645152" y="2432304"/>
            <a:ext cx="4114800" cy="384048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3" name="Shape 41"/>
          <p:cNvSpPr/>
          <p:nvPr/>
        </p:nvSpPr>
        <p:spPr>
          <a:xfrm>
            <a:off x="4754880" y="2496312"/>
            <a:ext cx="457200" cy="457200"/>
          </a:xfrm>
          <a:prstGeom prst="ellipse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754880" y="249631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45" name="Text 43"/>
          <p:cNvSpPr/>
          <p:nvPr/>
        </p:nvSpPr>
        <p:spPr>
          <a:xfrm>
            <a:off x="5303520" y="2468880"/>
            <a:ext cx="33467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 to the SECOND .sav file → Open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645152" y="2871216"/>
            <a:ext cx="4114800" cy="384048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7" name="Shape 45"/>
          <p:cNvSpPr/>
          <p:nvPr/>
        </p:nvSpPr>
        <p:spPr>
          <a:xfrm>
            <a:off x="4754880" y="2935224"/>
            <a:ext cx="457200" cy="457200"/>
          </a:xfrm>
          <a:prstGeom prst="ellipse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4754880" y="2935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49" name="Text 47"/>
          <p:cNvSpPr/>
          <p:nvPr/>
        </p:nvSpPr>
        <p:spPr>
          <a:xfrm>
            <a:off x="5303520" y="2907792"/>
            <a:ext cx="33467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Key Variables: move your ID variable to 'Key Variables'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645152" y="3310128"/>
            <a:ext cx="4114800" cy="384048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1" name="Shape 49"/>
          <p:cNvSpPr/>
          <p:nvPr/>
        </p:nvSpPr>
        <p:spPr>
          <a:xfrm>
            <a:off x="4754880" y="3374136"/>
            <a:ext cx="457200" cy="457200"/>
          </a:xfrm>
          <a:prstGeom prst="ellipse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4754880" y="33741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53" name="Text 51"/>
          <p:cNvSpPr/>
          <p:nvPr/>
        </p:nvSpPr>
        <p:spPr>
          <a:xfrm>
            <a:off x="5303520" y="3346704"/>
            <a:ext cx="33467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Excluded Variables panel — ensure no needed vars are excluded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4645152" y="3749040"/>
            <a:ext cx="4114800" cy="384048"/>
          </a:xfrm>
          <a:prstGeom prst="roundRect">
            <a:avLst>
              <a:gd name="adj" fmla="val 23810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5" name="Shape 53"/>
          <p:cNvSpPr/>
          <p:nvPr/>
        </p:nvSpPr>
        <p:spPr>
          <a:xfrm>
            <a:off x="4754880" y="3813048"/>
            <a:ext cx="457200" cy="457200"/>
          </a:xfrm>
          <a:prstGeom prst="ellipse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4754880" y="38130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400" dirty="0"/>
          </a:p>
        </p:txBody>
      </p:sp>
      <p:sp>
        <p:nvSpPr>
          <p:cNvPr id="57" name="Text 55"/>
          <p:cNvSpPr/>
          <p:nvPr/>
        </p:nvSpPr>
        <p:spPr>
          <a:xfrm>
            <a:off x="5303520" y="3785616"/>
            <a:ext cx="3346704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OK → verify column count and check key matches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365760" y="4279392"/>
            <a:ext cx="8321040" cy="749808"/>
          </a:xfrm>
          <a:prstGeom prst="roundRect">
            <a:avLst>
              <a:gd name="adj" fmla="val 8537"/>
            </a:avLst>
          </a:prstGeom>
          <a:solidFill>
            <a:srgbClr val="FFF0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502920" y="431596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Common Errors to Avoid:</a:t>
            </a:r>
            <a:endParaRPr lang="en-US" sz="1200" dirty="0"/>
          </a:p>
        </p:txBody>
      </p:sp>
      <p:pic>
        <p:nvPicPr>
          <p:cNvPr id="6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6080" y="4343400"/>
            <a:ext cx="228600" cy="228600"/>
          </a:xfrm>
          <a:prstGeom prst="rect">
            <a:avLst/>
          </a:prstGeom>
        </p:spPr>
      </p:pic>
      <p:sp>
        <p:nvSpPr>
          <p:cNvPr id="61" name="Text 58"/>
          <p:cNvSpPr/>
          <p:nvPr/>
        </p:nvSpPr>
        <p:spPr>
          <a:xfrm>
            <a:off x="3182112" y="4325112"/>
            <a:ext cx="1389888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name mismatch (Score ≠ score)</a:t>
            </a:r>
            <a:endParaRPr lang="en-US" sz="900" dirty="0"/>
          </a:p>
        </p:txBody>
      </p:sp>
      <p:pic>
        <p:nvPicPr>
          <p:cNvPr id="6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4343400"/>
            <a:ext cx="228600" cy="228600"/>
          </a:xfrm>
          <a:prstGeom prst="rect">
            <a:avLst/>
          </a:prstGeom>
        </p:spPr>
      </p:pic>
      <p:sp>
        <p:nvSpPr>
          <p:cNvPr id="63" name="Text 59"/>
          <p:cNvSpPr/>
          <p:nvPr/>
        </p:nvSpPr>
        <p:spPr>
          <a:xfrm>
            <a:off x="4645152" y="4325112"/>
            <a:ext cx="1389888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value labels for same code</a:t>
            </a:r>
            <a:endParaRPr lang="en-US" sz="900" dirty="0"/>
          </a:p>
        </p:txBody>
      </p:sp>
      <p:pic>
        <p:nvPicPr>
          <p:cNvPr id="6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4343400"/>
            <a:ext cx="228600" cy="228600"/>
          </a:xfrm>
          <a:prstGeom prst="rect">
            <a:avLst/>
          </a:prstGeom>
        </p:spPr>
      </p:pic>
      <p:sp>
        <p:nvSpPr>
          <p:cNvPr id="65" name="Text 60"/>
          <p:cNvSpPr/>
          <p:nvPr/>
        </p:nvSpPr>
        <p:spPr>
          <a:xfrm>
            <a:off x="6108192" y="4325112"/>
            <a:ext cx="1389888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sorting before Add Variables</a:t>
            </a:r>
            <a:endParaRPr lang="en-US" sz="900" dirty="0"/>
          </a:p>
        </p:txBody>
      </p:sp>
      <p:pic>
        <p:nvPicPr>
          <p:cNvPr id="6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4343400"/>
            <a:ext cx="228600" cy="228600"/>
          </a:xfrm>
          <a:prstGeom prst="rect">
            <a:avLst/>
          </a:prstGeom>
        </p:spPr>
      </p:pic>
      <p:sp>
        <p:nvSpPr>
          <p:cNvPr id="67" name="Text 61"/>
          <p:cNvSpPr/>
          <p:nvPr/>
        </p:nvSpPr>
        <p:spPr>
          <a:xfrm>
            <a:off x="7571232" y="4325112"/>
            <a:ext cx="1389888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Duplicate ID values in key variable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Quick Reference — SPSS Commands Cheat Sheet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47472" y="804672"/>
            <a:ext cx="4187952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47472" y="804672"/>
            <a:ext cx="4187952" cy="347472"/>
          </a:xfrm>
          <a:prstGeom prst="roundRect">
            <a:avLst>
              <a:gd name="adj" fmla="val 21053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80467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Navigation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57200" y="118872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Data View ↔ Variable View:  tabs at bottom-left of window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457200" y="147218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View value labels on/off:  View → Value Labels  (Ctrl+L)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57200" y="175564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Find a case:  Ctrl+F  in Data View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36592" y="804672"/>
            <a:ext cx="4187952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36592" y="804672"/>
            <a:ext cx="4187952" cy="347472"/>
          </a:xfrm>
          <a:prstGeom prst="roundRect">
            <a:avLst>
              <a:gd name="adj" fmla="val 21053"/>
            </a:avLst>
          </a:prstGeom>
          <a:solidFill>
            <a:srgbClr val="1558BB"/>
          </a:solidFill>
          <a:ln w="12700">
            <a:solidFill>
              <a:srgbClr val="1558B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80467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Entry &amp; Types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846320" y="118872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New dataset:  File → New → Data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846320" y="147218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Define variables:  Variable View → Name, Type, Label, Values, Missing, Measure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846320" y="175564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Save dataset:  File → Save As → .sav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47472" y="2221992"/>
            <a:ext cx="4187952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47472" y="2221992"/>
            <a:ext cx="4187952" cy="347472"/>
          </a:xfrm>
          <a:prstGeom prst="roundRect">
            <a:avLst>
              <a:gd name="adj" fmla="val 21053"/>
            </a:avLst>
          </a:prstGeom>
          <a:solidFill>
            <a:srgbClr val="0E4499"/>
          </a:solidFill>
          <a:ln w="12700">
            <a:solidFill>
              <a:srgbClr val="0E449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222199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Importing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260604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From Excel:  File → Import Data → Excel  (tick 'Read variable names from first row')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288950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From CSV:    File → Import Data → CSV Data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317296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Open .sav:   File → Open → Data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36592" y="2221992"/>
            <a:ext cx="4187952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736592" y="2221992"/>
            <a:ext cx="4187952" cy="347472"/>
          </a:xfrm>
          <a:prstGeom prst="roundRect">
            <a:avLst>
              <a:gd name="adj" fmla="val 21053"/>
            </a:avLst>
          </a:prstGeom>
          <a:solidFill>
            <a:srgbClr val="083580"/>
          </a:solidFill>
          <a:ln w="12700">
            <a:solidFill>
              <a:srgbClr val="08358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46320" y="222199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Coding &amp; Labels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46320" y="260604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Variable label:  Variable View → Label column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846320" y="288950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Value labels:    Variable View → Values column → click [...]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46320" y="317296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Recode:          Transform → Recode into Different Variables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846320" y="3456432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Compute:         Transform → Compute Variable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347472" y="3639312"/>
            <a:ext cx="4187952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347472" y="3639312"/>
            <a:ext cx="4187952" cy="347472"/>
          </a:xfrm>
          <a:prstGeom prst="roundRect">
            <a:avLst>
              <a:gd name="adj" fmla="val 21053"/>
            </a:avLst>
          </a:prstGeom>
          <a:solidFill>
            <a:srgbClr val="052866"/>
          </a:solidFill>
          <a:ln w="12700">
            <a:solidFill>
              <a:srgbClr val="052866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57200" y="363931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Split File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457200" y="402336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Activate:   Data → Split File → Compare Groups → select variable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430682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Turn OFF:   Data → Split File → Analyze all cases → OK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57200" y="459028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Check:      Status bar at bottom shows 'Split File On'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4736592" y="3639312"/>
            <a:ext cx="4187952" cy="1298448"/>
          </a:xfrm>
          <a:prstGeom prst="roundRect">
            <a:avLst>
              <a:gd name="adj" fmla="val 704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4736592" y="3639312"/>
            <a:ext cx="4187952" cy="347472"/>
          </a:xfrm>
          <a:prstGeom prst="roundRect">
            <a:avLst>
              <a:gd name="adj" fmla="val 21053"/>
            </a:avLst>
          </a:prstGeom>
          <a:solidFill>
            <a:srgbClr val="031B4E"/>
          </a:solidFill>
          <a:ln w="12700">
            <a:solidFill>
              <a:srgbClr val="031B4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46320" y="363931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Merging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4846320" y="4023360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Add Cases (rows):     Data → Merge Files → Add Cases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4846320" y="4306824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Add Variables (cols): Data → Merge Files → Add Variables</a:t>
            </a:r>
            <a:endParaRPr lang="en-US" sz="1000" dirty="0"/>
          </a:p>
        </p:txBody>
      </p:sp>
      <p:sp>
        <p:nvSpPr>
          <p:cNvPr id="40" name="Text 38"/>
          <p:cNvSpPr/>
          <p:nvPr/>
        </p:nvSpPr>
        <p:spPr>
          <a:xfrm>
            <a:off x="4846320" y="4590288"/>
            <a:ext cx="3977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› Pre-sort:             Data → Sort Cases (sort both files by key first)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9144000" cy="292608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10515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kern="0" spc="500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SUMMARY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457200" y="1463040"/>
            <a:ext cx="822960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 Can Now Do in SPSS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286000" y="2148840"/>
            <a:ext cx="4572000" cy="0"/>
          </a:xfrm>
          <a:prstGeom prst="line">
            <a:avLst/>
          </a:prstGeom>
          <a:noFill/>
          <a:ln w="25400">
            <a:solidFill>
              <a:srgbClr val="F4A726"/>
            </a:solidFill>
            <a:prstDash val="solid"/>
          </a:ln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331720"/>
            <a:ext cx="274320" cy="274320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2331720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2304288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Navigate the SPSS interface: Data View, Variable View, Output Viewer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2770632"/>
            <a:ext cx="274320" cy="274320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2770632"/>
            <a:ext cx="274320" cy="2743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371600" y="2743200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a dataset from scratch using correct variable types and measurement levels</a:t>
            </a:r>
            <a:endParaRPr lang="en-US" sz="13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80" y="3209544"/>
            <a:ext cx="274320" cy="27432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3209544"/>
            <a:ext cx="274320" cy="2743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371600" y="3182112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data from Excel and CSV files with full post-import verification</a:t>
            </a:r>
            <a:endParaRPr lang="en-US" sz="130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080" y="3648456"/>
            <a:ext cx="274320" cy="274320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3648456"/>
            <a:ext cx="274320" cy="274320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1371600" y="3621024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variable labels and value labels, and recode variables safely</a:t>
            </a:r>
            <a:endParaRPr lang="en-US" sz="13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80" y="4087368"/>
            <a:ext cx="274320" cy="274320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4087368"/>
            <a:ext cx="274320" cy="274320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1371600" y="4059936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a file to run analyses separately across groups, and turn it off correctly</a:t>
            </a:r>
            <a:endParaRPr lang="en-US" sz="1300" dirty="0"/>
          </a:p>
        </p:txBody>
      </p:sp>
      <p:pic>
        <p:nvPicPr>
          <p:cNvPr id="22" name="Image 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0080" y="4526280"/>
            <a:ext cx="274320" cy="274320"/>
          </a:xfrm>
          <a:prstGeom prst="rect">
            <a:avLst/>
          </a:prstGeom>
        </p:spPr>
      </p:pic>
      <p:pic>
        <p:nvPicPr>
          <p:cNvPr id="23" name="Image 1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4526280"/>
            <a:ext cx="274320" cy="274320"/>
          </a:xfrm>
          <a:prstGeom prst="rect">
            <a:avLst/>
          </a:prstGeom>
        </p:spPr>
      </p:pic>
      <p:sp>
        <p:nvSpPr>
          <p:cNvPr id="24" name="Text 10"/>
          <p:cNvSpPr/>
          <p:nvPr/>
        </p:nvSpPr>
        <p:spPr>
          <a:xfrm>
            <a:off x="1371600" y="4498848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Merge datasets using Add Cases (rows) and Add Variables (columns)</a:t>
            </a:r>
            <a:endParaRPr lang="en-US" sz="1300" dirty="0"/>
          </a:p>
        </p:txBody>
      </p:sp>
      <p:sp>
        <p:nvSpPr>
          <p:cNvPr id="25" name="Shape 11"/>
          <p:cNvSpPr/>
          <p:nvPr/>
        </p:nvSpPr>
        <p:spPr>
          <a:xfrm>
            <a:off x="457200" y="4709160"/>
            <a:ext cx="8229600" cy="292608"/>
          </a:xfrm>
          <a:prstGeom prst="roundRect">
            <a:avLst>
              <a:gd name="adj" fmla="val 25000"/>
            </a:avLst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26" name="Text 12"/>
          <p:cNvSpPr/>
          <p:nvPr/>
        </p:nvSpPr>
        <p:spPr>
          <a:xfrm>
            <a:off x="457200" y="470916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   •   Practice dataset on shared drive   •   Codebook template available on request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11480" cy="1645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5029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SPSS Interface &amp; Navigation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oriented before we touch any data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401568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401568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10 min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  The SPSS Environment — Two Critical Windows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804672"/>
            <a:ext cx="4023360" cy="4005072"/>
          </a:xfrm>
          <a:prstGeom prst="roundRect">
            <a:avLst>
              <a:gd name="adj" fmla="val 2283"/>
            </a:avLst>
          </a:prstGeom>
          <a:solidFill>
            <a:srgbClr val="FFFFFF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804672"/>
            <a:ext cx="4023360" cy="54864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804672"/>
            <a:ext cx="4023360" cy="274320"/>
          </a:xfrm>
          <a:prstGeom prst="roundRect">
            <a:avLst>
              <a:gd name="adj" fmla="val 33333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82296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VIEW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02920" y="1426464"/>
            <a:ext cx="804672" cy="274320"/>
          </a:xfrm>
          <a:prstGeom prst="rect">
            <a:avLst/>
          </a:prstGeom>
          <a:solidFill>
            <a:srgbClr val="D0E4FF"/>
          </a:solidFill>
          <a:ln w="12700">
            <a:solidFill>
              <a:srgbClr val="A0C4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02920" y="1426464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1344168" y="1426464"/>
            <a:ext cx="804672" cy="274320"/>
          </a:xfrm>
          <a:prstGeom prst="rect">
            <a:avLst/>
          </a:prstGeom>
          <a:solidFill>
            <a:srgbClr val="D0E4FF"/>
          </a:solidFill>
          <a:ln w="12700">
            <a:solidFill>
              <a:srgbClr val="A0C4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44168" y="1426464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185416" y="1426464"/>
            <a:ext cx="804672" cy="274320"/>
          </a:xfrm>
          <a:prstGeom prst="rect">
            <a:avLst/>
          </a:prstGeom>
          <a:solidFill>
            <a:srgbClr val="D0E4FF"/>
          </a:solidFill>
          <a:ln w="12700">
            <a:solidFill>
              <a:srgbClr val="A0C4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185416" y="1426464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026664" y="1426464"/>
            <a:ext cx="804672" cy="274320"/>
          </a:xfrm>
          <a:prstGeom prst="rect">
            <a:avLst/>
          </a:prstGeom>
          <a:solidFill>
            <a:srgbClr val="D0E4FF"/>
          </a:solidFill>
          <a:ln w="12700">
            <a:solidFill>
              <a:srgbClr val="A0C4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026664" y="1426464"/>
            <a:ext cx="804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02920" y="1719072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1719072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1344168" y="1719072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44168" y="1719072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2185416" y="1719072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185416" y="1719072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3026664" y="1719072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26664" y="1719072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78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02920" y="1975104"/>
            <a:ext cx="804672" cy="256032"/>
          </a:xfrm>
          <a:prstGeom prst="rect">
            <a:avLst/>
          </a:prstGeom>
          <a:solidFill>
            <a:srgbClr val="F5F9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1975104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1344168" y="1975104"/>
            <a:ext cx="804672" cy="256032"/>
          </a:xfrm>
          <a:prstGeom prst="rect">
            <a:avLst/>
          </a:prstGeom>
          <a:solidFill>
            <a:srgbClr val="F5F9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344168" y="1975104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185416" y="1975104"/>
            <a:ext cx="804672" cy="256032"/>
          </a:xfrm>
          <a:prstGeom prst="rect">
            <a:avLst/>
          </a:prstGeom>
          <a:solidFill>
            <a:srgbClr val="F5F9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185416" y="1975104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3026664" y="1975104"/>
            <a:ext cx="804672" cy="256032"/>
          </a:xfrm>
          <a:prstGeom prst="rect">
            <a:avLst/>
          </a:prstGeom>
          <a:solidFill>
            <a:srgbClr val="F5F9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026664" y="1975104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85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502920" y="2231136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02920" y="2231136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1344168" y="2231136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344168" y="2231136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2185416" y="2231136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2185416" y="2231136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3026664" y="2231136"/>
            <a:ext cx="804672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8F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026664" y="2231136"/>
            <a:ext cx="80467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</a:t>
            </a:r>
            <a:endParaRPr lang="en-US" sz="1000" dirty="0"/>
          </a:p>
        </p:txBody>
      </p:sp>
      <p:pic>
        <p:nvPicPr>
          <p:cNvPr id="4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496312"/>
            <a:ext cx="256032" cy="256032"/>
          </a:xfrm>
          <a:prstGeom prst="rect">
            <a:avLst/>
          </a:prstGeom>
        </p:spPr>
      </p:pic>
      <p:sp>
        <p:nvSpPr>
          <p:cNvPr id="41" name="Text 38"/>
          <p:cNvSpPr/>
          <p:nvPr/>
        </p:nvSpPr>
        <p:spPr>
          <a:xfrm>
            <a:off x="822960" y="249631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ROW = one case / respondent</a:t>
            </a:r>
            <a:endParaRPr lang="en-US" sz="1200" dirty="0"/>
          </a:p>
        </p:txBody>
      </p:sp>
      <p:pic>
        <p:nvPicPr>
          <p:cNvPr id="4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2907792"/>
            <a:ext cx="256032" cy="256032"/>
          </a:xfrm>
          <a:prstGeom prst="rect">
            <a:avLst/>
          </a:prstGeom>
        </p:spPr>
      </p:pic>
      <p:sp>
        <p:nvSpPr>
          <p:cNvPr id="43" name="Text 39"/>
          <p:cNvSpPr/>
          <p:nvPr/>
        </p:nvSpPr>
        <p:spPr>
          <a:xfrm>
            <a:off x="822960" y="29077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COLUMN = one variable</a:t>
            </a:r>
            <a:endParaRPr lang="en-US" sz="1200" dirty="0"/>
          </a:p>
        </p:txBody>
      </p:sp>
      <p:pic>
        <p:nvPicPr>
          <p:cNvPr id="4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319272"/>
            <a:ext cx="256032" cy="256032"/>
          </a:xfrm>
          <a:prstGeom prst="rect">
            <a:avLst/>
          </a:prstGeom>
        </p:spPr>
      </p:pic>
      <p:sp>
        <p:nvSpPr>
          <p:cNvPr id="45" name="Text 40"/>
          <p:cNvSpPr/>
          <p:nvPr/>
        </p:nvSpPr>
        <p:spPr>
          <a:xfrm>
            <a:off x="822960" y="331927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Cells contain raw data values</a:t>
            </a:r>
            <a:endParaRPr lang="en-US" sz="1200" dirty="0"/>
          </a:p>
        </p:txBody>
      </p:sp>
      <p:pic>
        <p:nvPicPr>
          <p:cNvPr id="46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730752"/>
            <a:ext cx="256032" cy="256032"/>
          </a:xfrm>
          <a:prstGeom prst="rect">
            <a:avLst/>
          </a:prstGeom>
        </p:spPr>
      </p:pic>
      <p:sp>
        <p:nvSpPr>
          <p:cNvPr id="47" name="Text 41"/>
          <p:cNvSpPr/>
          <p:nvPr/>
        </p:nvSpPr>
        <p:spPr>
          <a:xfrm>
            <a:off x="822960" y="373075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Numbers only — labels shown separately</a:t>
            </a:r>
            <a:endParaRPr lang="en-US" sz="1200" dirty="0"/>
          </a:p>
        </p:txBody>
      </p:sp>
      <p:sp>
        <p:nvSpPr>
          <p:cNvPr id="48" name="Shape 42"/>
          <p:cNvSpPr/>
          <p:nvPr/>
        </p:nvSpPr>
        <p:spPr>
          <a:xfrm>
            <a:off x="4663440" y="3410712"/>
            <a:ext cx="4389120" cy="1399032"/>
          </a:xfrm>
          <a:prstGeom prst="roundRect">
            <a:avLst>
              <a:gd name="adj" fmla="val 2283"/>
            </a:avLst>
          </a:prstGeom>
          <a:solidFill>
            <a:srgbClr val="FFFFFF"/>
          </a:solidFill>
          <a:ln w="12700">
            <a:solidFill>
              <a:srgbClr val="0A9E6E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9" name="Shape 43"/>
          <p:cNvSpPr/>
          <p:nvPr/>
        </p:nvSpPr>
        <p:spPr>
          <a:xfrm>
            <a:off x="4663440" y="804672"/>
            <a:ext cx="4114800" cy="548640"/>
          </a:xfrm>
          <a:prstGeom prst="rect">
            <a:avLst/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50" name="Shape 44"/>
          <p:cNvSpPr/>
          <p:nvPr/>
        </p:nvSpPr>
        <p:spPr>
          <a:xfrm>
            <a:off x="4663440" y="804672"/>
            <a:ext cx="4023360" cy="274320"/>
          </a:xfrm>
          <a:prstGeom prst="roundRect">
            <a:avLst>
              <a:gd name="adj" fmla="val 33333"/>
            </a:avLst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51" name="Text 45"/>
          <p:cNvSpPr/>
          <p:nvPr/>
        </p:nvSpPr>
        <p:spPr>
          <a:xfrm>
            <a:off x="4800600" y="822960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VARIABLE VIEW</a:t>
            </a:r>
            <a:endParaRPr lang="en-US" sz="1500" dirty="0"/>
          </a:p>
        </p:txBody>
      </p:sp>
      <p:sp>
        <p:nvSpPr>
          <p:cNvPr id="52" name="Shape 46"/>
          <p:cNvSpPr/>
          <p:nvPr/>
        </p:nvSpPr>
        <p:spPr>
          <a:xfrm>
            <a:off x="4754880" y="1426464"/>
            <a:ext cx="658368" cy="274320"/>
          </a:xfrm>
          <a:prstGeom prst="rect">
            <a:avLst/>
          </a:prstGeom>
          <a:solidFill>
            <a:srgbClr val="D0F5E8"/>
          </a:solidFill>
          <a:ln w="12700">
            <a:solidFill>
              <a:srgbClr val="A0E0C4"/>
            </a:solidFill>
            <a:prstDash val="solid"/>
          </a:ln>
        </p:spPr>
      </p:sp>
      <p:sp>
        <p:nvSpPr>
          <p:cNvPr id="53" name="Text 47"/>
          <p:cNvSpPr/>
          <p:nvPr/>
        </p:nvSpPr>
        <p:spPr>
          <a:xfrm>
            <a:off x="4754880" y="1426464"/>
            <a:ext cx="6583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</a:t>
            </a:r>
            <a:endParaRPr lang="en-US" sz="900" dirty="0"/>
          </a:p>
        </p:txBody>
      </p:sp>
      <p:sp>
        <p:nvSpPr>
          <p:cNvPr id="54" name="Shape 48"/>
          <p:cNvSpPr/>
          <p:nvPr/>
        </p:nvSpPr>
        <p:spPr>
          <a:xfrm>
            <a:off x="5431536" y="1426464"/>
            <a:ext cx="566928" cy="274320"/>
          </a:xfrm>
          <a:prstGeom prst="rect">
            <a:avLst/>
          </a:prstGeom>
          <a:solidFill>
            <a:srgbClr val="D0F5E8"/>
          </a:solidFill>
          <a:ln w="12700">
            <a:solidFill>
              <a:srgbClr val="A0E0C4"/>
            </a:solidFill>
            <a:prstDash val="solid"/>
          </a:ln>
        </p:spPr>
      </p:sp>
      <p:sp>
        <p:nvSpPr>
          <p:cNvPr id="55" name="Text 49"/>
          <p:cNvSpPr/>
          <p:nvPr/>
        </p:nvSpPr>
        <p:spPr>
          <a:xfrm>
            <a:off x="5431536" y="1426464"/>
            <a:ext cx="566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900" dirty="0"/>
          </a:p>
        </p:txBody>
      </p:sp>
      <p:sp>
        <p:nvSpPr>
          <p:cNvPr id="56" name="Shape 50"/>
          <p:cNvSpPr/>
          <p:nvPr/>
        </p:nvSpPr>
        <p:spPr>
          <a:xfrm>
            <a:off x="6016752" y="1426464"/>
            <a:ext cx="1005840" cy="274320"/>
          </a:xfrm>
          <a:prstGeom prst="rect">
            <a:avLst/>
          </a:prstGeom>
          <a:solidFill>
            <a:srgbClr val="D0F5E8"/>
          </a:solidFill>
          <a:ln w="12700">
            <a:solidFill>
              <a:srgbClr val="A0E0C4"/>
            </a:solidFill>
            <a:prstDash val="solid"/>
          </a:ln>
        </p:spPr>
      </p:sp>
      <p:sp>
        <p:nvSpPr>
          <p:cNvPr id="57" name="Text 51"/>
          <p:cNvSpPr/>
          <p:nvPr/>
        </p:nvSpPr>
        <p:spPr>
          <a:xfrm>
            <a:off x="6016752" y="1426464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</a:t>
            </a:r>
            <a:endParaRPr lang="en-US" sz="900" dirty="0"/>
          </a:p>
        </p:txBody>
      </p:sp>
      <p:sp>
        <p:nvSpPr>
          <p:cNvPr id="58" name="Shape 52"/>
          <p:cNvSpPr/>
          <p:nvPr/>
        </p:nvSpPr>
        <p:spPr>
          <a:xfrm>
            <a:off x="7040880" y="1426464"/>
            <a:ext cx="777240" cy="274320"/>
          </a:xfrm>
          <a:prstGeom prst="rect">
            <a:avLst/>
          </a:prstGeom>
          <a:solidFill>
            <a:srgbClr val="D0F5E8"/>
          </a:solidFill>
          <a:ln w="12700">
            <a:solidFill>
              <a:srgbClr val="A0E0C4"/>
            </a:solidFill>
            <a:prstDash val="solid"/>
          </a:ln>
        </p:spPr>
      </p:sp>
      <p:sp>
        <p:nvSpPr>
          <p:cNvPr id="59" name="Text 53"/>
          <p:cNvSpPr/>
          <p:nvPr/>
        </p:nvSpPr>
        <p:spPr>
          <a:xfrm>
            <a:off x="7040880" y="1426464"/>
            <a:ext cx="777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</a:t>
            </a:r>
            <a:endParaRPr lang="en-US" sz="900" dirty="0"/>
          </a:p>
        </p:txBody>
      </p:sp>
      <p:sp>
        <p:nvSpPr>
          <p:cNvPr id="60" name="Shape 54"/>
          <p:cNvSpPr/>
          <p:nvPr/>
        </p:nvSpPr>
        <p:spPr>
          <a:xfrm>
            <a:off x="4754880" y="1719072"/>
            <a:ext cx="658368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61" name="Text 55"/>
          <p:cNvSpPr/>
          <p:nvPr/>
        </p:nvSpPr>
        <p:spPr>
          <a:xfrm>
            <a:off x="4754880" y="1719072"/>
            <a:ext cx="658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</a:t>
            </a:r>
            <a:endParaRPr lang="en-US" sz="900" dirty="0"/>
          </a:p>
        </p:txBody>
      </p:sp>
      <p:sp>
        <p:nvSpPr>
          <p:cNvPr id="62" name="Shape 56"/>
          <p:cNvSpPr/>
          <p:nvPr/>
        </p:nvSpPr>
        <p:spPr>
          <a:xfrm>
            <a:off x="5431536" y="1719072"/>
            <a:ext cx="566928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63" name="Text 57"/>
          <p:cNvSpPr/>
          <p:nvPr/>
        </p:nvSpPr>
        <p:spPr>
          <a:xfrm>
            <a:off x="5431536" y="1719072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Num.</a:t>
            </a:r>
            <a:endParaRPr lang="en-US" sz="900" dirty="0"/>
          </a:p>
        </p:txBody>
      </p:sp>
      <p:sp>
        <p:nvSpPr>
          <p:cNvPr id="64" name="Shape 58"/>
          <p:cNvSpPr/>
          <p:nvPr/>
        </p:nvSpPr>
        <p:spPr>
          <a:xfrm>
            <a:off x="6016752" y="1719072"/>
            <a:ext cx="100584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65" name="Text 59"/>
          <p:cNvSpPr/>
          <p:nvPr/>
        </p:nvSpPr>
        <p:spPr>
          <a:xfrm>
            <a:off x="6016752" y="1719072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Respondent ID</a:t>
            </a:r>
            <a:endParaRPr lang="en-US" sz="900" dirty="0"/>
          </a:p>
        </p:txBody>
      </p:sp>
      <p:sp>
        <p:nvSpPr>
          <p:cNvPr id="66" name="Shape 60"/>
          <p:cNvSpPr/>
          <p:nvPr/>
        </p:nvSpPr>
        <p:spPr>
          <a:xfrm>
            <a:off x="7040880" y="1719072"/>
            <a:ext cx="77724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67" name="Text 61"/>
          <p:cNvSpPr/>
          <p:nvPr/>
        </p:nvSpPr>
        <p:spPr>
          <a:xfrm>
            <a:off x="7040880" y="171907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900" dirty="0"/>
          </a:p>
        </p:txBody>
      </p:sp>
      <p:sp>
        <p:nvSpPr>
          <p:cNvPr id="68" name="Shape 62"/>
          <p:cNvSpPr/>
          <p:nvPr/>
        </p:nvSpPr>
        <p:spPr>
          <a:xfrm>
            <a:off x="4754880" y="1975104"/>
            <a:ext cx="658368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69" name="Text 63"/>
          <p:cNvSpPr/>
          <p:nvPr/>
        </p:nvSpPr>
        <p:spPr>
          <a:xfrm>
            <a:off x="4754880" y="1975104"/>
            <a:ext cx="658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</a:t>
            </a:r>
            <a:endParaRPr lang="en-US" sz="900" dirty="0"/>
          </a:p>
        </p:txBody>
      </p:sp>
      <p:sp>
        <p:nvSpPr>
          <p:cNvPr id="70" name="Shape 64"/>
          <p:cNvSpPr/>
          <p:nvPr/>
        </p:nvSpPr>
        <p:spPr>
          <a:xfrm>
            <a:off x="5431536" y="1975104"/>
            <a:ext cx="566928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71" name="Text 65"/>
          <p:cNvSpPr/>
          <p:nvPr/>
        </p:nvSpPr>
        <p:spPr>
          <a:xfrm>
            <a:off x="5431536" y="1975104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Num.</a:t>
            </a:r>
            <a:endParaRPr lang="en-US" sz="900" dirty="0"/>
          </a:p>
        </p:txBody>
      </p:sp>
      <p:sp>
        <p:nvSpPr>
          <p:cNvPr id="72" name="Shape 66"/>
          <p:cNvSpPr/>
          <p:nvPr/>
        </p:nvSpPr>
        <p:spPr>
          <a:xfrm>
            <a:off x="6016752" y="1975104"/>
            <a:ext cx="1005840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73" name="Text 67"/>
          <p:cNvSpPr/>
          <p:nvPr/>
        </p:nvSpPr>
        <p:spPr>
          <a:xfrm>
            <a:off x="6016752" y="197510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in years</a:t>
            </a:r>
            <a:endParaRPr lang="en-US" sz="900" dirty="0"/>
          </a:p>
        </p:txBody>
      </p:sp>
      <p:sp>
        <p:nvSpPr>
          <p:cNvPr id="74" name="Shape 68"/>
          <p:cNvSpPr/>
          <p:nvPr/>
        </p:nvSpPr>
        <p:spPr>
          <a:xfrm>
            <a:off x="7040880" y="1975104"/>
            <a:ext cx="777240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75" name="Text 69"/>
          <p:cNvSpPr/>
          <p:nvPr/>
        </p:nvSpPr>
        <p:spPr>
          <a:xfrm>
            <a:off x="7040880" y="1975104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900" dirty="0"/>
          </a:p>
        </p:txBody>
      </p:sp>
      <p:sp>
        <p:nvSpPr>
          <p:cNvPr id="76" name="Shape 70"/>
          <p:cNvSpPr/>
          <p:nvPr/>
        </p:nvSpPr>
        <p:spPr>
          <a:xfrm>
            <a:off x="4754880" y="2231136"/>
            <a:ext cx="658368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77" name="Text 71"/>
          <p:cNvSpPr/>
          <p:nvPr/>
        </p:nvSpPr>
        <p:spPr>
          <a:xfrm>
            <a:off x="4754880" y="2231136"/>
            <a:ext cx="658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</a:t>
            </a:r>
            <a:endParaRPr lang="en-US" sz="900" dirty="0"/>
          </a:p>
        </p:txBody>
      </p:sp>
      <p:sp>
        <p:nvSpPr>
          <p:cNvPr id="78" name="Shape 72"/>
          <p:cNvSpPr/>
          <p:nvPr/>
        </p:nvSpPr>
        <p:spPr>
          <a:xfrm>
            <a:off x="5431536" y="2231136"/>
            <a:ext cx="566928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79" name="Text 73"/>
          <p:cNvSpPr/>
          <p:nvPr/>
        </p:nvSpPr>
        <p:spPr>
          <a:xfrm>
            <a:off x="5431536" y="2231136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Num.</a:t>
            </a:r>
            <a:endParaRPr lang="en-US" sz="900" dirty="0"/>
          </a:p>
        </p:txBody>
      </p:sp>
      <p:sp>
        <p:nvSpPr>
          <p:cNvPr id="80" name="Shape 74"/>
          <p:cNvSpPr/>
          <p:nvPr/>
        </p:nvSpPr>
        <p:spPr>
          <a:xfrm>
            <a:off x="6016752" y="2231136"/>
            <a:ext cx="100584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81" name="Text 75"/>
          <p:cNvSpPr/>
          <p:nvPr/>
        </p:nvSpPr>
        <p:spPr>
          <a:xfrm>
            <a:off x="6016752" y="2231136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</a:t>
            </a:r>
            <a:endParaRPr lang="en-US" sz="900" dirty="0"/>
          </a:p>
        </p:txBody>
      </p:sp>
      <p:sp>
        <p:nvSpPr>
          <p:cNvPr id="82" name="Shape 76"/>
          <p:cNvSpPr/>
          <p:nvPr/>
        </p:nvSpPr>
        <p:spPr>
          <a:xfrm>
            <a:off x="7040880" y="2231136"/>
            <a:ext cx="777240" cy="256032"/>
          </a:xfrm>
          <a:prstGeom prst="rect">
            <a:avLst/>
          </a:prstGeom>
          <a:solidFill>
            <a:srgbClr val="FFFFFF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83" name="Text 77"/>
          <p:cNvSpPr/>
          <p:nvPr/>
        </p:nvSpPr>
        <p:spPr>
          <a:xfrm>
            <a:off x="7040880" y="2231136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1=Male</a:t>
            </a:r>
            <a:endParaRPr lang="en-US" sz="900" dirty="0"/>
          </a:p>
        </p:txBody>
      </p:sp>
      <p:sp>
        <p:nvSpPr>
          <p:cNvPr id="84" name="Shape 78"/>
          <p:cNvSpPr/>
          <p:nvPr/>
        </p:nvSpPr>
        <p:spPr>
          <a:xfrm>
            <a:off x="4754880" y="2487168"/>
            <a:ext cx="658368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85" name="Text 79"/>
          <p:cNvSpPr/>
          <p:nvPr/>
        </p:nvSpPr>
        <p:spPr>
          <a:xfrm>
            <a:off x="4754880" y="2487168"/>
            <a:ext cx="6583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score</a:t>
            </a:r>
            <a:endParaRPr lang="en-US" sz="900" dirty="0"/>
          </a:p>
        </p:txBody>
      </p:sp>
      <p:sp>
        <p:nvSpPr>
          <p:cNvPr id="86" name="Shape 80"/>
          <p:cNvSpPr/>
          <p:nvPr/>
        </p:nvSpPr>
        <p:spPr>
          <a:xfrm>
            <a:off x="5431536" y="2487168"/>
            <a:ext cx="566928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87" name="Text 81"/>
          <p:cNvSpPr/>
          <p:nvPr/>
        </p:nvSpPr>
        <p:spPr>
          <a:xfrm>
            <a:off x="5431536" y="2487168"/>
            <a:ext cx="56692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Num.</a:t>
            </a:r>
            <a:endParaRPr lang="en-US" sz="900" dirty="0"/>
          </a:p>
        </p:txBody>
      </p:sp>
      <p:sp>
        <p:nvSpPr>
          <p:cNvPr id="88" name="Shape 82"/>
          <p:cNvSpPr/>
          <p:nvPr/>
        </p:nvSpPr>
        <p:spPr>
          <a:xfrm>
            <a:off x="6016752" y="2487168"/>
            <a:ext cx="1005840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89" name="Text 83"/>
          <p:cNvSpPr/>
          <p:nvPr/>
        </p:nvSpPr>
        <p:spPr>
          <a:xfrm>
            <a:off x="6016752" y="248716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Score</a:t>
            </a:r>
            <a:endParaRPr lang="en-US" sz="900" dirty="0"/>
          </a:p>
        </p:txBody>
      </p:sp>
      <p:sp>
        <p:nvSpPr>
          <p:cNvPr id="90" name="Shape 84"/>
          <p:cNvSpPr/>
          <p:nvPr/>
        </p:nvSpPr>
        <p:spPr>
          <a:xfrm>
            <a:off x="7040880" y="2487168"/>
            <a:ext cx="777240" cy="256032"/>
          </a:xfrm>
          <a:prstGeom prst="rect">
            <a:avLst/>
          </a:prstGeom>
          <a:solidFill>
            <a:srgbClr val="F5FDF9"/>
          </a:solidFill>
          <a:ln w="12700">
            <a:solidFill>
              <a:srgbClr val="D0EEE2"/>
            </a:solidFill>
            <a:prstDash val="solid"/>
          </a:ln>
        </p:spPr>
      </p:sp>
      <p:sp>
        <p:nvSpPr>
          <p:cNvPr id="91" name="Text 85"/>
          <p:cNvSpPr/>
          <p:nvPr/>
        </p:nvSpPr>
        <p:spPr>
          <a:xfrm>
            <a:off x="7040880" y="2487168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900" dirty="0"/>
          </a:p>
        </p:txBody>
      </p:sp>
      <p:pic>
        <p:nvPicPr>
          <p:cNvPr id="9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2496312"/>
            <a:ext cx="256032" cy="256032"/>
          </a:xfrm>
          <a:prstGeom prst="rect">
            <a:avLst/>
          </a:prstGeom>
        </p:spPr>
      </p:pic>
      <p:sp>
        <p:nvSpPr>
          <p:cNvPr id="93" name="Text 86"/>
          <p:cNvSpPr/>
          <p:nvPr/>
        </p:nvSpPr>
        <p:spPr>
          <a:xfrm>
            <a:off x="5010912" y="2601783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ROW = one variable definition</a:t>
            </a:r>
            <a:endParaRPr lang="en-US" sz="1200" dirty="0"/>
          </a:p>
        </p:txBody>
      </p:sp>
      <p:pic>
        <p:nvPicPr>
          <p:cNvPr id="94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2907792"/>
            <a:ext cx="256032" cy="256032"/>
          </a:xfrm>
          <a:prstGeom prst="rect">
            <a:avLst/>
          </a:prstGeom>
        </p:spPr>
      </p:pic>
      <p:sp>
        <p:nvSpPr>
          <p:cNvPr id="95" name="Text 87"/>
          <p:cNvSpPr/>
          <p:nvPr/>
        </p:nvSpPr>
        <p:spPr>
          <a:xfrm>
            <a:off x="5074920" y="29077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Configure: Name, Type, Width, Decimals</a:t>
            </a:r>
            <a:endParaRPr lang="en-US" sz="1200" dirty="0"/>
          </a:p>
        </p:txBody>
      </p:sp>
      <p:pic>
        <p:nvPicPr>
          <p:cNvPr id="96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3319272"/>
            <a:ext cx="256032" cy="256032"/>
          </a:xfrm>
          <a:prstGeom prst="rect">
            <a:avLst/>
          </a:prstGeom>
        </p:spPr>
      </p:pic>
      <p:sp>
        <p:nvSpPr>
          <p:cNvPr id="97" name="Text 88"/>
          <p:cNvSpPr/>
          <p:nvPr/>
        </p:nvSpPr>
        <p:spPr>
          <a:xfrm>
            <a:off x="5074920" y="331927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Labels, Values, Missing, Measure</a:t>
            </a:r>
            <a:endParaRPr lang="en-US" sz="1200" dirty="0"/>
          </a:p>
        </p:txBody>
      </p:sp>
      <p:pic>
        <p:nvPicPr>
          <p:cNvPr id="98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3730752"/>
            <a:ext cx="256032" cy="256032"/>
          </a:xfrm>
          <a:prstGeom prst="rect">
            <a:avLst/>
          </a:prstGeom>
        </p:spPr>
      </p:pic>
      <p:sp>
        <p:nvSpPr>
          <p:cNvPr id="99" name="Text 89"/>
          <p:cNvSpPr/>
          <p:nvPr/>
        </p:nvSpPr>
        <p:spPr>
          <a:xfrm>
            <a:off x="5074920" y="373075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where ALL metadata lives</a:t>
            </a:r>
            <a:endParaRPr lang="en-US" sz="1200" dirty="0"/>
          </a:p>
        </p:txBody>
      </p:sp>
      <p:pic>
        <p:nvPicPr>
          <p:cNvPr id="101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4700016"/>
            <a:ext cx="256032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  SPSS Key File Types &amp; the Output Viewer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841248"/>
            <a:ext cx="832104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841248"/>
            <a:ext cx="1280160" cy="1188720"/>
          </a:xfrm>
          <a:prstGeom prst="roundRect">
            <a:avLst>
              <a:gd name="adj" fmla="val 7692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841248"/>
            <a:ext cx="1280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.sav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828800" y="950976"/>
            <a:ext cx="6720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SPSS Data File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828800" y="1316736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main dataset. Stores data AND variable definitions (labels, values, types). Always save your work here.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5760" y="2167128"/>
            <a:ext cx="832104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167128"/>
            <a:ext cx="1280160" cy="1188720"/>
          </a:xfrm>
          <a:prstGeom prst="roundRect">
            <a:avLst>
              <a:gd name="adj" fmla="val 7692"/>
            </a:avLst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167128"/>
            <a:ext cx="1280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.spv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828800" y="2276856"/>
            <a:ext cx="6720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Output / Viewer File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828800" y="2642616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Results, tables, and charts produced by any analysis. Opens in the Output Viewer window automatically.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493008"/>
            <a:ext cx="8321040" cy="1188720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493008"/>
            <a:ext cx="1280160" cy="1188720"/>
          </a:xfrm>
          <a:prstGeom prst="roundRect">
            <a:avLst>
              <a:gd name="adj" fmla="val 7692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65760" y="3493008"/>
            <a:ext cx="1280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.sps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828800" y="3602736"/>
            <a:ext cx="6720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Syntax File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828800" y="3968496"/>
            <a:ext cx="6720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script of SPSS commands. Re-runnable, shareable, reproducible. Every menu action has a syntax equivalent.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65760" y="4663440"/>
            <a:ext cx="8321040" cy="347472"/>
          </a:xfrm>
          <a:prstGeom prst="roundRect">
            <a:avLst>
              <a:gd name="adj" fmla="val 18421"/>
            </a:avLst>
          </a:prstGeom>
          <a:solidFill>
            <a:srgbClr val="EBF5FF"/>
          </a:solidFill>
          <a:ln w="12700">
            <a:solidFill>
              <a:srgbClr val="00B4D8"/>
            </a:solidFill>
            <a:prstDash val="solid"/>
          </a:ln>
        </p:spPr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718304"/>
            <a:ext cx="256032" cy="256032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22960" y="4681728"/>
            <a:ext cx="7772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 tip: Save your .sav file FIRST before running any analysis — output is temporary; your dataset is everything.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2E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11480" cy="5143500"/>
          </a:xfrm>
          <a:prstGeom prst="rect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11480" cy="1645920"/>
          </a:xfrm>
          <a:prstGeom prst="rect">
            <a:avLst/>
          </a:prstGeom>
          <a:solidFill>
            <a:srgbClr val="00B4D8"/>
          </a:solidFill>
          <a:ln w="12700">
            <a:solidFill>
              <a:srgbClr val="00B4D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502920"/>
            <a:ext cx="20116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640080" y="1828800"/>
            <a:ext cx="8229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Dataset Preparation &amp; Direct Entry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78892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00B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 clean dataset from scratch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401568"/>
            <a:ext cx="1691640" cy="384048"/>
          </a:xfrm>
          <a:prstGeom prst="roundRect">
            <a:avLst>
              <a:gd name="adj" fmla="val 19048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401568"/>
            <a:ext cx="1691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⏱ 20 min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  What Is Dataset Preparation?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804672"/>
            <a:ext cx="8321040" cy="777240"/>
          </a:xfrm>
          <a:prstGeom prst="roundRect">
            <a:avLst>
              <a:gd name="adj" fmla="val 11765"/>
            </a:avLst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82296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Dataset preparation = making your data SPSS-ready BEFORE analysis begins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737360"/>
            <a:ext cx="416052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502920" y="1984248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984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097280" y="182880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 your variables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97280" y="2139696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every variable you need, its data type (numeric, string), scale (nominal, ordinal, scale), and expected values before opening SPSS.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09160" y="1737360"/>
            <a:ext cx="416052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46320" y="1984248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46320" y="1984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40680" y="1828800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Name variables correctly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40680" y="2139696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Names must start with a letter, max 64 chars, no spaces (use underscores). Keep them short: q1, age, gender_coded.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65760" y="2816352"/>
            <a:ext cx="416052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02920" y="3063240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063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097280" y="29077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Choose data types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97280" y="3218688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Numeric for numbers. String for text. Date for dates. Comma/Dot for currency. Choose carefully — affects analysis options.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709160" y="2816352"/>
            <a:ext cx="416052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846320" y="3063240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0" y="30632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440680" y="29077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Assign measurement level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440680" y="3218688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Nominal (categories, no order), Ordinal (ranked), Scale/Interval (continuous numeric). SPSS uses this to suggest appropriate charts and tests.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65760" y="3895344"/>
            <a:ext cx="416052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02920" y="4142232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2920" y="4142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97280" y="3986784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 missing values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097280" y="42976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Decide your missing value code (e.g., 99 or -9) and declare it in Variable View. Never leave blanks unexplained.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709160" y="3895344"/>
            <a:ext cx="416052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4846320" y="4142232"/>
            <a:ext cx="457200" cy="457200"/>
          </a:xfrm>
          <a:prstGeom prst="ellipse">
            <a:avLst/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846320" y="4142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440680" y="3986784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Document the codebook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440680" y="4297680"/>
            <a:ext cx="32918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what every variable means, every code value, and every decision. Your future self will thank you.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  Direct Data Entry — Step-by-Step Workflow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20040" y="804672"/>
            <a:ext cx="1325880" cy="2103120"/>
          </a:xfrm>
          <a:prstGeom prst="roundRect">
            <a:avLst>
              <a:gd name="adj" fmla="val 689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20040" y="868680"/>
            <a:ext cx="1325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320040" y="1389888"/>
            <a:ext cx="1325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 SPSS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02920" y="1993392"/>
            <a:ext cx="960120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2029968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→ New → Data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 launch fresh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1645920" y="1828800"/>
            <a:ext cx="109728" cy="0"/>
          </a:xfrm>
          <a:prstGeom prst="line">
            <a:avLst/>
          </a:prstGeom>
          <a:noFill/>
          <a:ln w="38100">
            <a:solidFill>
              <a:srgbClr val="F4A72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755648" y="804672"/>
            <a:ext cx="1325880" cy="2103120"/>
          </a:xfrm>
          <a:prstGeom prst="roundRect">
            <a:avLst>
              <a:gd name="adj" fmla="val 6897"/>
            </a:avLst>
          </a:prstGeom>
          <a:solidFill>
            <a:srgbClr val="1558B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755648" y="868680"/>
            <a:ext cx="1325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755648" y="1389888"/>
            <a:ext cx="1325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 to Variable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View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1938528" y="1993392"/>
            <a:ext cx="960120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755648" y="2029968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bottom-left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'Variable View' tab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081528" y="1828800"/>
            <a:ext cx="109728" cy="0"/>
          </a:xfrm>
          <a:prstGeom prst="line">
            <a:avLst/>
          </a:prstGeom>
          <a:noFill/>
          <a:ln w="38100">
            <a:solidFill>
              <a:srgbClr val="F4A72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191256" y="804672"/>
            <a:ext cx="1325880" cy="2103120"/>
          </a:xfrm>
          <a:prstGeom prst="roundRect">
            <a:avLst>
              <a:gd name="adj" fmla="val 689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191256" y="868680"/>
            <a:ext cx="1325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3191256" y="1389888"/>
            <a:ext cx="1325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Define each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variable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374136" y="1993392"/>
            <a:ext cx="960120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191256" y="2029968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Name, Type, Width,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Decimals, Label, Values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17136" y="1828800"/>
            <a:ext cx="109728" cy="0"/>
          </a:xfrm>
          <a:prstGeom prst="line">
            <a:avLst/>
          </a:prstGeom>
          <a:noFill/>
          <a:ln w="38100">
            <a:solidFill>
              <a:srgbClr val="F4A726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26864" y="804672"/>
            <a:ext cx="1325880" cy="2103120"/>
          </a:xfrm>
          <a:prstGeom prst="roundRect">
            <a:avLst>
              <a:gd name="adj" fmla="val 6897"/>
            </a:avLst>
          </a:prstGeom>
          <a:solidFill>
            <a:srgbClr val="1558B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626864" y="868680"/>
            <a:ext cx="1325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4626864" y="1389888"/>
            <a:ext cx="1325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Switch to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View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4809744" y="1993392"/>
            <a:ext cx="960120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26864" y="2029968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 'Data View'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 at bottom-left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952744" y="1828800"/>
            <a:ext cx="109728" cy="0"/>
          </a:xfrm>
          <a:prstGeom prst="line">
            <a:avLst/>
          </a:prstGeom>
          <a:noFill/>
          <a:ln w="38100">
            <a:solidFill>
              <a:srgbClr val="F4A726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062472" y="804672"/>
            <a:ext cx="1325880" cy="2103120"/>
          </a:xfrm>
          <a:prstGeom prst="roundRect">
            <a:avLst>
              <a:gd name="adj" fmla="val 6897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6062472" y="868680"/>
            <a:ext cx="1325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3000" dirty="0"/>
          </a:p>
        </p:txBody>
      </p:sp>
      <p:sp>
        <p:nvSpPr>
          <p:cNvPr id="30" name="Text 28"/>
          <p:cNvSpPr/>
          <p:nvPr/>
        </p:nvSpPr>
        <p:spPr>
          <a:xfrm>
            <a:off x="6062472" y="1389888"/>
            <a:ext cx="1325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 data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row by row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6245352" y="1993392"/>
            <a:ext cx="960120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62472" y="2029968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 across columns.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 = move down.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7388352" y="1828800"/>
            <a:ext cx="109728" cy="0"/>
          </a:xfrm>
          <a:prstGeom prst="line">
            <a:avLst/>
          </a:prstGeom>
          <a:noFill/>
          <a:ln w="38100">
            <a:solidFill>
              <a:srgbClr val="F4A726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498080" y="804672"/>
            <a:ext cx="1325880" cy="2103120"/>
          </a:xfrm>
          <a:prstGeom prst="roundRect">
            <a:avLst>
              <a:gd name="adj" fmla="val 6897"/>
            </a:avLst>
          </a:prstGeom>
          <a:solidFill>
            <a:srgbClr val="1558BB"/>
          </a:solidFill>
          <a:ln w="12700">
            <a:solidFill>
              <a:srgbClr val="1F6FEB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7498080" y="868680"/>
            <a:ext cx="1325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4D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3000" dirty="0"/>
          </a:p>
        </p:txBody>
      </p:sp>
      <p:sp>
        <p:nvSpPr>
          <p:cNvPr id="36" name="Text 34"/>
          <p:cNvSpPr/>
          <p:nvPr/>
        </p:nvSpPr>
        <p:spPr>
          <a:xfrm>
            <a:off x="7498080" y="1389888"/>
            <a:ext cx="1325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Save as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.sav file</a:t>
            </a:r>
            <a:endParaRPr lang="en-US" sz="1200" dirty="0"/>
          </a:p>
        </p:txBody>
      </p:sp>
      <p:sp>
        <p:nvSpPr>
          <p:cNvPr id="37" name="Shape 35"/>
          <p:cNvSpPr/>
          <p:nvPr/>
        </p:nvSpPr>
        <p:spPr>
          <a:xfrm>
            <a:off x="7680960" y="1993392"/>
            <a:ext cx="960120" cy="0"/>
          </a:xfrm>
          <a:prstGeom prst="line">
            <a:avLst/>
          </a:prstGeom>
          <a:noFill/>
          <a:ln w="12700">
            <a:solidFill>
              <a:srgbClr val="00B4D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498080" y="2029968"/>
            <a:ext cx="132588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 → Save As →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ADDC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folder, name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365760" y="306324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E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Defining Variables in Variable View — Key Columns: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365760" y="3447288"/>
            <a:ext cx="1371600" cy="201168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11480" y="3447288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Column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1755648" y="3447288"/>
            <a:ext cx="3657600" cy="201168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801368" y="3447288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Purpose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431536" y="3447288"/>
            <a:ext cx="2926080" cy="201168"/>
          </a:xfrm>
          <a:prstGeom prst="rect">
            <a:avLst/>
          </a:prstGeom>
          <a:solidFill>
            <a:srgbClr val="1A2E44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477256" y="3447288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365760" y="3648456"/>
            <a:ext cx="1371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411480" y="3648456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1755648" y="3648456"/>
            <a:ext cx="3657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1801368" y="3648456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identifier for the variable — no spaces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5431536" y="3648456"/>
            <a:ext cx="292608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477256" y="3648456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q1_age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365760" y="3849624"/>
            <a:ext cx="1371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11480" y="3849624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1755648" y="3849624"/>
            <a:ext cx="3657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1801368" y="3849624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type stored in the cell</a:t>
            </a:r>
            <a:endParaRPr lang="en-US" sz="1000" dirty="0"/>
          </a:p>
        </p:txBody>
      </p:sp>
      <p:sp>
        <p:nvSpPr>
          <p:cNvPr id="56" name="Shape 54"/>
          <p:cNvSpPr/>
          <p:nvPr/>
        </p:nvSpPr>
        <p:spPr>
          <a:xfrm>
            <a:off x="5431536" y="3849624"/>
            <a:ext cx="292608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477256" y="3849624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Numeric</a:t>
            </a:r>
            <a:endParaRPr lang="en-US" sz="1000" dirty="0"/>
          </a:p>
        </p:txBody>
      </p:sp>
      <p:sp>
        <p:nvSpPr>
          <p:cNvPr id="58" name="Shape 56"/>
          <p:cNvSpPr/>
          <p:nvPr/>
        </p:nvSpPr>
        <p:spPr>
          <a:xfrm>
            <a:off x="365760" y="4050792"/>
            <a:ext cx="1371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411480" y="4050792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Width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1755648" y="4050792"/>
            <a:ext cx="3657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801368" y="405079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characters/digits stored</a:t>
            </a:r>
            <a:endParaRPr lang="en-US" sz="1000" dirty="0"/>
          </a:p>
        </p:txBody>
      </p:sp>
      <p:sp>
        <p:nvSpPr>
          <p:cNvPr id="62" name="Shape 60"/>
          <p:cNvSpPr/>
          <p:nvPr/>
        </p:nvSpPr>
        <p:spPr>
          <a:xfrm>
            <a:off x="5431536" y="4050792"/>
            <a:ext cx="292608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477256" y="4050792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4" name="Shape 62"/>
          <p:cNvSpPr/>
          <p:nvPr/>
        </p:nvSpPr>
        <p:spPr>
          <a:xfrm>
            <a:off x="365760" y="4251960"/>
            <a:ext cx="1371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411480" y="4251960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Decimals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1755648" y="4251960"/>
            <a:ext cx="3657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1801368" y="4251960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Decimal places displayed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5431536" y="4251960"/>
            <a:ext cx="292608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5477256" y="4251960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365760" y="4453128"/>
            <a:ext cx="1371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411480" y="4453128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</a:t>
            </a:r>
            <a:endParaRPr lang="en-US" sz="1000" dirty="0"/>
          </a:p>
        </p:txBody>
      </p:sp>
      <p:sp>
        <p:nvSpPr>
          <p:cNvPr id="72" name="Shape 70"/>
          <p:cNvSpPr/>
          <p:nvPr/>
        </p:nvSpPr>
        <p:spPr>
          <a:xfrm>
            <a:off x="1755648" y="4453128"/>
            <a:ext cx="3657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1801368" y="4453128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descriptive name of the variable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5431536" y="4453128"/>
            <a:ext cx="292608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5477256" y="4453128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Respondent's Age in Years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365760" y="4654296"/>
            <a:ext cx="1371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411480" y="4654296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Values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1755648" y="4654296"/>
            <a:ext cx="3657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1801368" y="4654296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Codes for categorical responses</a:t>
            </a:r>
            <a:endParaRPr lang="en-US" sz="1000" dirty="0"/>
          </a:p>
        </p:txBody>
      </p:sp>
      <p:sp>
        <p:nvSpPr>
          <p:cNvPr id="80" name="Shape 78"/>
          <p:cNvSpPr/>
          <p:nvPr/>
        </p:nvSpPr>
        <p:spPr>
          <a:xfrm>
            <a:off x="5431536" y="4654296"/>
            <a:ext cx="292608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5477256" y="4654296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1=Male, 2=Female</a:t>
            </a:r>
            <a:endParaRPr lang="en-US" sz="1000" dirty="0"/>
          </a:p>
        </p:txBody>
      </p:sp>
      <p:sp>
        <p:nvSpPr>
          <p:cNvPr id="82" name="Shape 80"/>
          <p:cNvSpPr/>
          <p:nvPr/>
        </p:nvSpPr>
        <p:spPr>
          <a:xfrm>
            <a:off x="365760" y="4855464"/>
            <a:ext cx="1371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83" name="Text 81"/>
          <p:cNvSpPr/>
          <p:nvPr/>
        </p:nvSpPr>
        <p:spPr>
          <a:xfrm>
            <a:off x="411480" y="4855464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</a:t>
            </a:r>
            <a:endParaRPr lang="en-US" sz="1000" dirty="0"/>
          </a:p>
        </p:txBody>
      </p:sp>
      <p:sp>
        <p:nvSpPr>
          <p:cNvPr id="84" name="Shape 82"/>
          <p:cNvSpPr/>
          <p:nvPr/>
        </p:nvSpPr>
        <p:spPr>
          <a:xfrm>
            <a:off x="1755648" y="4855464"/>
            <a:ext cx="365760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1801368" y="4855464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values mean 'no data'</a:t>
            </a:r>
            <a:endParaRPr lang="en-US" sz="1000" dirty="0"/>
          </a:p>
        </p:txBody>
      </p:sp>
      <p:sp>
        <p:nvSpPr>
          <p:cNvPr id="86" name="Shape 84"/>
          <p:cNvSpPr/>
          <p:nvPr/>
        </p:nvSpPr>
        <p:spPr>
          <a:xfrm>
            <a:off x="5431536" y="4855464"/>
            <a:ext cx="2926080" cy="201168"/>
          </a:xfrm>
          <a:prstGeom prst="rect">
            <a:avLst/>
          </a:prstGeom>
          <a:solidFill>
            <a:srgbClr val="EBF4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5477256" y="4855464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</a:t>
            </a:r>
            <a:endParaRPr lang="en-US" sz="1000" dirty="0"/>
          </a:p>
        </p:txBody>
      </p:sp>
      <p:sp>
        <p:nvSpPr>
          <p:cNvPr id="88" name="Shape 86"/>
          <p:cNvSpPr/>
          <p:nvPr/>
        </p:nvSpPr>
        <p:spPr>
          <a:xfrm>
            <a:off x="365760" y="5056632"/>
            <a:ext cx="1371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89" name="Text 87"/>
          <p:cNvSpPr/>
          <p:nvPr/>
        </p:nvSpPr>
        <p:spPr>
          <a:xfrm>
            <a:off x="411480" y="5056632"/>
            <a:ext cx="1280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</a:t>
            </a:r>
            <a:endParaRPr lang="en-US" sz="1000" dirty="0"/>
          </a:p>
        </p:txBody>
      </p:sp>
      <p:sp>
        <p:nvSpPr>
          <p:cNvPr id="90" name="Shape 88"/>
          <p:cNvSpPr/>
          <p:nvPr/>
        </p:nvSpPr>
        <p:spPr>
          <a:xfrm>
            <a:off x="1755648" y="5056632"/>
            <a:ext cx="365760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91" name="Text 89"/>
          <p:cNvSpPr/>
          <p:nvPr/>
        </p:nvSpPr>
        <p:spPr>
          <a:xfrm>
            <a:off x="1801368" y="5056632"/>
            <a:ext cx="356616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Statistical scale of measurement</a:t>
            </a:r>
            <a:endParaRPr lang="en-US" sz="1000" dirty="0"/>
          </a:p>
        </p:txBody>
      </p:sp>
      <p:sp>
        <p:nvSpPr>
          <p:cNvPr id="92" name="Shape 90"/>
          <p:cNvSpPr/>
          <p:nvPr/>
        </p:nvSpPr>
        <p:spPr>
          <a:xfrm>
            <a:off x="5431536" y="5056632"/>
            <a:ext cx="2926080" cy="201168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93" name="Text 91"/>
          <p:cNvSpPr/>
          <p:nvPr/>
        </p:nvSpPr>
        <p:spPr>
          <a:xfrm>
            <a:off x="5477256" y="5056632"/>
            <a:ext cx="28346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/ Ordinal / Nominal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B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A2E44"/>
          </a:solidFill>
          <a:ln w="12700">
            <a:solidFill>
              <a:srgbClr val="1A2E4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0"/>
            <a:ext cx="832104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  Variable Types — Choosing the Right Data Type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822960"/>
            <a:ext cx="41605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932688"/>
            <a:ext cx="1097280" cy="347472"/>
          </a:xfrm>
          <a:prstGeom prst="roundRect">
            <a:avLst>
              <a:gd name="adj" fmla="val 18421"/>
            </a:avLst>
          </a:prstGeom>
          <a:solidFill>
            <a:srgbClr val="1F6FEB"/>
          </a:solidFill>
          <a:ln w="12700">
            <a:solidFill>
              <a:srgbClr val="1F6FE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93268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Numeric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02920" y="137160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Whole numbers or decimals. Default and most common choice.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57200" y="1783080"/>
            <a:ext cx="3977640" cy="320040"/>
          </a:xfrm>
          <a:prstGeom prst="roundRect">
            <a:avLst>
              <a:gd name="adj" fmla="val 14286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78308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e.g.  Age: 23   Score: 78.5   Code: 1, 2, 3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217627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when: Likert scales, continuous measures, coded categories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709160" y="822960"/>
            <a:ext cx="41605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800600" y="932688"/>
            <a:ext cx="1097280" cy="347472"/>
          </a:xfrm>
          <a:prstGeom prst="roundRect">
            <a:avLst>
              <a:gd name="adj" fmla="val 18421"/>
            </a:avLst>
          </a:prstGeom>
          <a:solidFill>
            <a:srgbClr val="0A9E6E"/>
          </a:solidFill>
          <a:ln w="12700">
            <a:solidFill>
              <a:srgbClr val="0A9E6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00600" y="93268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String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846320" y="137160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(letters + numbers). Not usable in calculations.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800600" y="1783080"/>
            <a:ext cx="3977640" cy="320040"/>
          </a:xfrm>
          <a:prstGeom prst="roundRect">
            <a:avLst>
              <a:gd name="adj" fmla="val 14286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92040" y="178308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e.g.  Name: 'John Doe'   County: 'Nairobi'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846320" y="217627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when: Open-ended text, IDs with letters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65760" y="2926080"/>
            <a:ext cx="41605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57200" y="3035808"/>
            <a:ext cx="1097280" cy="347472"/>
          </a:xfrm>
          <a:prstGeom prst="roundRect">
            <a:avLst>
              <a:gd name="adj" fmla="val 18421"/>
            </a:avLst>
          </a:prstGeom>
          <a:solidFill>
            <a:srgbClr val="8B5CF6"/>
          </a:solidFill>
          <a:ln w="12700">
            <a:solidFill>
              <a:srgbClr val="8B5CF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7200" y="303580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Date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02920" y="347472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Calendar dates. SPSS stores internally as numeric days.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457200" y="3886200"/>
            <a:ext cx="3977640" cy="320040"/>
          </a:xfrm>
          <a:prstGeom prst="roundRect">
            <a:avLst>
              <a:gd name="adj" fmla="val 14286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88620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e.g.  Interview date: 04/07/2026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02920" y="427939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when: Longitudinal data, event timing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709160" y="2926080"/>
            <a:ext cx="416052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800600" y="3035808"/>
            <a:ext cx="1097280" cy="347472"/>
          </a:xfrm>
          <a:prstGeom prst="roundRect">
            <a:avLst>
              <a:gd name="adj" fmla="val 18421"/>
            </a:avLst>
          </a:prstGeom>
          <a:solidFill>
            <a:srgbClr val="F4A726"/>
          </a:solidFill>
          <a:ln w="12700">
            <a:solidFill>
              <a:srgbClr val="F4A726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00600" y="3035808"/>
            <a:ext cx="1097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Comma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846320" y="347472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Numbers displayed with comma thousands separator.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00600" y="3886200"/>
            <a:ext cx="3977640" cy="320040"/>
          </a:xfrm>
          <a:prstGeom prst="roundRect">
            <a:avLst>
              <a:gd name="adj" fmla="val 14286"/>
            </a:avLst>
          </a:prstGeom>
          <a:solidFill>
            <a:srgbClr val="0D1117"/>
          </a:solidFill>
          <a:ln w="12700">
            <a:solidFill>
              <a:srgbClr val="30363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92040" y="3886200"/>
            <a:ext cx="3886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9C0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e.g.  Budget: 1,250,000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846320" y="4279392"/>
            <a:ext cx="3886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5A7A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when: Financial/monetary data for display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365760" y="4663440"/>
            <a:ext cx="8321040" cy="347472"/>
          </a:xfrm>
          <a:prstGeom prst="roundRect">
            <a:avLst>
              <a:gd name="adj" fmla="val 18421"/>
            </a:avLst>
          </a:prstGeom>
          <a:solidFill>
            <a:srgbClr val="FFF3E0"/>
          </a:solidFill>
          <a:ln w="12700">
            <a:solidFill>
              <a:srgbClr val="F4A726"/>
            </a:solidFill>
            <a:prstDash val="solid"/>
          </a:ln>
        </p:spPr>
      </p:sp>
      <p:pic>
        <p:nvPicPr>
          <p:cNvPr id="3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4718304"/>
            <a:ext cx="256032" cy="256032"/>
          </a:xfrm>
          <a:prstGeom prst="rect">
            <a:avLst/>
          </a:prstGeom>
        </p:spPr>
      </p:pic>
      <p:sp>
        <p:nvSpPr>
          <p:cNvPr id="34" name="Text 31"/>
          <p:cNvSpPr/>
          <p:nvPr/>
        </p:nvSpPr>
        <p:spPr>
          <a:xfrm>
            <a:off x="822960" y="4681728"/>
            <a:ext cx="777240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2E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Measurement Level is SEPARATE from Type:  Nominal (no order)  |  Ordinal (ranked)  |  Scale (continuous/interval ratio)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3782</Words>
  <Application>Microsoft Office PowerPoint</Application>
  <PresentationFormat>On-screen Show (16:9)</PresentationFormat>
  <Paragraphs>580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Cambria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SPSS Basics &amp; Data Management</dc:title>
  <dc:subject>PptxGenJS Presentation</dc:subject>
  <dc:creator>User</dc:creator>
  <cp:lastModifiedBy>User</cp:lastModifiedBy>
  <cp:revision>4</cp:revision>
  <dcterms:created xsi:type="dcterms:W3CDTF">2026-07-04T06:35:59Z</dcterms:created>
  <dcterms:modified xsi:type="dcterms:W3CDTF">2026-07-04T10:44:50Z</dcterms:modified>
</cp:coreProperties>
</file>