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229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Shape 1"/>
          <p:cNvSpPr/>
          <p:nvPr/>
        </p:nvSpPr>
        <p:spPr>
          <a:xfrm>
            <a:off x="6217920" y="0"/>
            <a:ext cx="164592" cy="5143500"/>
          </a:xfrm>
          <a:prstGeom prst="rect">
            <a:avLst/>
          </a:prstGeom>
          <a:solidFill>
            <a:srgbClr val="E8A820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0" y="0"/>
            <a:ext cx="54864" cy="514350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5" name="Shape 3"/>
          <p:cNvSpPr/>
          <p:nvPr/>
        </p:nvSpPr>
        <p:spPr>
          <a:xfrm>
            <a:off x="7516368" y="475488"/>
            <a:ext cx="694944" cy="694944"/>
          </a:xfrm>
          <a:prstGeom prst="line">
            <a:avLst/>
          </a:prstGeom>
          <a:solidFill>
            <a:srgbClr val="1A3A8F"/>
          </a:solidFill>
          <a:ln/>
        </p:spPr>
      </p:sp>
      <p:sp>
        <p:nvSpPr>
          <p:cNvPr id="6" name="Shape 4"/>
          <p:cNvSpPr/>
          <p:nvPr/>
        </p:nvSpPr>
        <p:spPr>
          <a:xfrm>
            <a:off x="8065008" y="1115568"/>
            <a:ext cx="512064" cy="512064"/>
          </a:xfrm>
          <a:prstGeom prst="line">
            <a:avLst/>
          </a:prstGeom>
          <a:solidFill>
            <a:srgbClr val="2458C8"/>
          </a:solidFill>
          <a:ln/>
        </p:spPr>
      </p:sp>
      <p:sp>
        <p:nvSpPr>
          <p:cNvPr id="7" name="Shape 5"/>
          <p:cNvSpPr/>
          <p:nvPr/>
        </p:nvSpPr>
        <p:spPr>
          <a:xfrm>
            <a:off x="7388352" y="1444752"/>
            <a:ext cx="402336" cy="402336"/>
          </a:xfrm>
          <a:prstGeom prst="line">
            <a:avLst/>
          </a:prstGeom>
          <a:solidFill>
            <a:srgbClr val="5B9BD5"/>
          </a:solidFill>
          <a:ln/>
        </p:spPr>
      </p:sp>
      <p:sp>
        <p:nvSpPr>
          <p:cNvPr id="8" name="Shape 6"/>
          <p:cNvSpPr/>
          <p:nvPr/>
        </p:nvSpPr>
        <p:spPr>
          <a:xfrm>
            <a:off x="8275320" y="1965960"/>
            <a:ext cx="640080" cy="640080"/>
          </a:xfrm>
          <a:prstGeom prst="line">
            <a:avLst/>
          </a:prstGeom>
          <a:solidFill>
            <a:srgbClr val="1A3A8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0" y="2651760"/>
            <a:ext cx="365760" cy="365760"/>
          </a:xfrm>
          <a:prstGeom prst="line">
            <a:avLst/>
          </a:prstGeom>
          <a:solidFill>
            <a:srgbClr val="2458C8"/>
          </a:solidFill>
          <a:ln/>
        </p:spPr>
      </p:sp>
      <p:sp>
        <p:nvSpPr>
          <p:cNvPr id="10" name="Shape 8"/>
          <p:cNvSpPr/>
          <p:nvPr/>
        </p:nvSpPr>
        <p:spPr>
          <a:xfrm>
            <a:off x="8046720" y="3383280"/>
            <a:ext cx="548640" cy="548640"/>
          </a:xfrm>
          <a:prstGeom prst="line">
            <a:avLst/>
          </a:prstGeom>
          <a:solidFill>
            <a:srgbClr val="5B9BD5"/>
          </a:solidFill>
          <a:ln/>
        </p:spPr>
      </p:sp>
      <p:sp>
        <p:nvSpPr>
          <p:cNvPr id="11" name="Shape 9"/>
          <p:cNvSpPr/>
          <p:nvPr/>
        </p:nvSpPr>
        <p:spPr>
          <a:xfrm>
            <a:off x="7479792" y="3913632"/>
            <a:ext cx="402336" cy="402336"/>
          </a:xfrm>
          <a:prstGeom prst="line">
            <a:avLst/>
          </a:prstGeom>
          <a:solidFill>
            <a:srgbClr val="1A3A8F"/>
          </a:solidFill>
          <a:ln/>
        </p:spPr>
      </p:sp>
      <p:sp>
        <p:nvSpPr>
          <p:cNvPr id="12" name="Shape 10"/>
          <p:cNvSpPr/>
          <p:nvPr/>
        </p:nvSpPr>
        <p:spPr>
          <a:xfrm>
            <a:off x="502920" y="914400"/>
            <a:ext cx="5303520" cy="0"/>
          </a:xfrm>
          <a:prstGeom prst="line">
            <a:avLst/>
          </a:prstGeom>
          <a:noFill/>
          <a:ln w="19050">
            <a:solidFill>
              <a:srgbClr val="E8A8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024128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kern="0" spc="100" dirty="0">
                <a:solidFill>
                  <a:srgbClr val="FFFFFF"/>
                </a:solidFill>
              </a:rPr>
              <a:t>POSTGRADUATE SPSS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kern="0" spc="100" dirty="0">
                <a:solidFill>
                  <a:srgbClr val="FFFFFF"/>
                </a:solidFill>
              </a:rPr>
              <a:t>TRAINING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02920" y="2395728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A820"/>
                </a:solidFill>
              </a:rPr>
              <a:t>JULY SERIES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502920" y="2907792"/>
            <a:ext cx="5303520" cy="731520"/>
          </a:xfrm>
          <a:prstGeom prst="roundRect">
            <a:avLst>
              <a:gd name="adj" fmla="val 10000"/>
            </a:avLst>
          </a:prstGeom>
          <a:solidFill>
            <a:srgbClr val="1A3A8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94360" y="2944368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</a:rPr>
              <a:t>Module: Diagnostic Testing in SPSS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264408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9BD5"/>
                </a:solidFill>
              </a:rPr>
              <a:t>Normality • Multicollinearity • Linearity • Heteroscedasticity • Autocorrelation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" y="388620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8A820"/>
                </a:solidFill>
              </a:rPr>
              <a:t>TRAINER: CAVINE OMONDI WALUGU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</a:rPr>
              <a:t>Remedies When Assumptions Are Violated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365760" y="1078992"/>
            <a:ext cx="41605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75488" y="1170432"/>
            <a:ext cx="502920" cy="502920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11704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78992" y="1188720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Non-Normality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078992" y="1600200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0" name="Text 8"/>
          <p:cNvSpPr/>
          <p:nvPr/>
        </p:nvSpPr>
        <p:spPr>
          <a:xfrm>
            <a:off x="1243584" y="1563624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Log, Square Root, or Box-Cox transformation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078992" y="1856232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2" name="Text 10"/>
          <p:cNvSpPr/>
          <p:nvPr/>
        </p:nvSpPr>
        <p:spPr>
          <a:xfrm>
            <a:off x="1243584" y="1819656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Remove outliers (Z &gt; 3.29)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1078992" y="2112264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4" name="Text 12"/>
          <p:cNvSpPr/>
          <p:nvPr/>
        </p:nvSpPr>
        <p:spPr>
          <a:xfrm>
            <a:off x="1243584" y="2075688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Use non-parametric alternatives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709160" y="1078992"/>
            <a:ext cx="41605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818888" y="1170432"/>
            <a:ext cx="502920" cy="502920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7" name="Text 15"/>
          <p:cNvSpPr/>
          <p:nvPr/>
        </p:nvSpPr>
        <p:spPr>
          <a:xfrm>
            <a:off x="4818888" y="11704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22392" y="1188720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Multicollinearity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22392" y="1600200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20" name="Text 18"/>
          <p:cNvSpPr/>
          <p:nvPr/>
        </p:nvSpPr>
        <p:spPr>
          <a:xfrm>
            <a:off x="5586984" y="1563624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Remove one of the correlated predictors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22392" y="1856232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22" name="Text 20"/>
          <p:cNvSpPr/>
          <p:nvPr/>
        </p:nvSpPr>
        <p:spPr>
          <a:xfrm>
            <a:off x="5586984" y="1819656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Use Ridge or PLS regression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22392" y="2112264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24" name="Text 22"/>
          <p:cNvSpPr/>
          <p:nvPr/>
        </p:nvSpPr>
        <p:spPr>
          <a:xfrm>
            <a:off x="5586984" y="2075688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Combine collinear variables 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65760" y="2560320"/>
            <a:ext cx="41605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" y="2651760"/>
            <a:ext cx="502920" cy="502920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7" name="Text 25"/>
          <p:cNvSpPr/>
          <p:nvPr/>
        </p:nvSpPr>
        <p:spPr>
          <a:xfrm>
            <a:off x="475488" y="2651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L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78992" y="2670048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Non-Linearity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078992" y="3081528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30" name="Text 28"/>
          <p:cNvSpPr/>
          <p:nvPr/>
        </p:nvSpPr>
        <p:spPr>
          <a:xfrm>
            <a:off x="1243584" y="3044952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Add polynomial terms (X², X³)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1078992" y="3337560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32" name="Text 30"/>
          <p:cNvSpPr/>
          <p:nvPr/>
        </p:nvSpPr>
        <p:spPr>
          <a:xfrm>
            <a:off x="1243584" y="3300984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Apply variable transformation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1078992" y="3593592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34" name="Text 32"/>
          <p:cNvSpPr/>
          <p:nvPr/>
        </p:nvSpPr>
        <p:spPr>
          <a:xfrm>
            <a:off x="1243584" y="3557016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Use non-linear regression model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709160" y="2560320"/>
            <a:ext cx="41605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818888" y="2651760"/>
            <a:ext cx="502920" cy="502920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37" name="Text 35"/>
          <p:cNvSpPr/>
          <p:nvPr/>
        </p:nvSpPr>
        <p:spPr>
          <a:xfrm>
            <a:off x="4818888" y="2651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422392" y="2670048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Heteroscedasticity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5422392" y="3081528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40" name="Text 38"/>
          <p:cNvSpPr/>
          <p:nvPr/>
        </p:nvSpPr>
        <p:spPr>
          <a:xfrm>
            <a:off x="5586984" y="3044952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Apply WLS (Weighted Least Squares)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422392" y="3337560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42" name="Text 40"/>
          <p:cNvSpPr/>
          <p:nvPr/>
        </p:nvSpPr>
        <p:spPr>
          <a:xfrm>
            <a:off x="5586984" y="3300984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Transform dependent variable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5422392" y="3593592"/>
            <a:ext cx="91440" cy="9144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44" name="Text 42"/>
          <p:cNvSpPr/>
          <p:nvPr/>
        </p:nvSpPr>
        <p:spPr>
          <a:xfrm>
            <a:off x="5586984" y="3557016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Use robust standard errors 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365760" y="4041648"/>
            <a:ext cx="8412480" cy="822960"/>
          </a:xfrm>
          <a:prstGeom prst="roundRect">
            <a:avLst>
              <a:gd name="adj" fmla="val 8889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75488" y="4133088"/>
            <a:ext cx="502920" cy="502920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47" name="Text 45"/>
          <p:cNvSpPr/>
          <p:nvPr/>
        </p:nvSpPr>
        <p:spPr>
          <a:xfrm>
            <a:off x="475488" y="4133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4B"/>
                </a:solidFill>
              </a:rPr>
              <a:t>A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1078992" y="410565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A820"/>
                </a:solidFill>
              </a:rPr>
              <a:t>Autocorrelation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1078992" y="440740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</a:rPr>
              <a:t>• Add lagged terms or time variable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3730752" y="440740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</a:rPr>
              <a:t>• Use Cochrane-Orcutt procedure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6382512" y="440740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</a:rPr>
              <a:t>• Apply ARIMA or GLS regression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Reporting Diagnostic Results in Research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9BD5"/>
                </a:solidFill>
              </a:rPr>
              <a:t>How to write up your SPSS diagnostic findings in a dissertation or thesis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41605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97280"/>
            <a:ext cx="457200" cy="169164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1207008"/>
            <a:ext cx="3520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Normality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1536192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8FA8"/>
                </a:solidFill>
              </a:rPr>
              <a:t>Sample Write-Up: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914400" y="1737360"/>
            <a:ext cx="3520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D2D2D"/>
                </a:solidFill>
              </a:rPr>
              <a:t>The normality of residuals was assessed using the Shapiro-Wilk test. Results indicated that the residuals were normally distributed (W = .981, p = .214 &gt; .05), confirming that the normality assumption was met.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709160" y="1097280"/>
            <a:ext cx="41605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1097280"/>
            <a:ext cx="457200" cy="169164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13" name="Text 11"/>
          <p:cNvSpPr/>
          <p:nvPr/>
        </p:nvSpPr>
        <p:spPr>
          <a:xfrm>
            <a:off x="5257800" y="1207008"/>
            <a:ext cx="3520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Multicollinearity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257800" y="1536192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8FA8"/>
                </a:solidFill>
              </a:rPr>
              <a:t>Sample Write-Up: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257800" y="1737360"/>
            <a:ext cx="3520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D2D2D"/>
                </a:solidFill>
              </a:rPr>
              <a:t>Multicollinearity was assessed using VIF and Tolerance values. All VIF values were below 5 (range: 1.12 – 3.87) and Tolerance values exceeded 0.2, indicating no serious multicollinearity among predictors.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65760" y="3017520"/>
            <a:ext cx="41605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017520"/>
            <a:ext cx="457200" cy="169164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3127248"/>
            <a:ext cx="3520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Heteroscedasticity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14400" y="3456432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8FA8"/>
                </a:solidFill>
              </a:rPr>
              <a:t>Sample Write-Up: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14400" y="3657600"/>
            <a:ext cx="3520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D2D2D"/>
                </a:solidFill>
              </a:rPr>
              <a:t>The Glejser test was conducted to assess heteroscedasticity. Results showed no significant predictor of absolute residuals (p &gt; .05), confirming the assumption of constant variance (homoscedasticity).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709160" y="3017520"/>
            <a:ext cx="41605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09160" y="3017520"/>
            <a:ext cx="457200" cy="169164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23" name="Text 21"/>
          <p:cNvSpPr/>
          <p:nvPr/>
        </p:nvSpPr>
        <p:spPr>
          <a:xfrm>
            <a:off x="5257800" y="3127248"/>
            <a:ext cx="3520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Autocorrelation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257800" y="3456432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8FA8"/>
                </a:solidFill>
              </a:rPr>
              <a:t>Sample Write-Up: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257800" y="3657600"/>
            <a:ext cx="3520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D2D2D"/>
                </a:solidFill>
              </a:rPr>
              <a:t>The Durbin-Watson statistic (d = 2.03) indicated no autocorrelation among residuals, as the value falls within the acceptable range of 1.5 to 2.5.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0" y="0"/>
            <a:ext cx="2743200" cy="5143500"/>
          </a:xfrm>
          <a:prstGeom prst="rect">
            <a:avLst/>
          </a:prstGeom>
          <a:solidFill>
            <a:srgbClr val="1A3A8F"/>
          </a:solidFill>
          <a:ln/>
        </p:spPr>
      </p:sp>
      <p:sp>
        <p:nvSpPr>
          <p:cNvPr id="4" name="Shape 2"/>
          <p:cNvSpPr/>
          <p:nvPr/>
        </p:nvSpPr>
        <p:spPr>
          <a:xfrm>
            <a:off x="6263640" y="0"/>
            <a:ext cx="109728" cy="5143500"/>
          </a:xfrm>
          <a:prstGeom prst="rect">
            <a:avLst/>
          </a:prstGeom>
          <a:solidFill>
            <a:srgbClr val="E8A820"/>
          </a:solidFill>
          <a:ln/>
        </p:spPr>
      </p:sp>
      <p:sp>
        <p:nvSpPr>
          <p:cNvPr id="5" name="Shape 3"/>
          <p:cNvSpPr/>
          <p:nvPr/>
        </p:nvSpPr>
        <p:spPr>
          <a:xfrm>
            <a:off x="7223760" y="274320"/>
            <a:ext cx="731520" cy="731520"/>
          </a:xfrm>
          <a:prstGeom prst="line">
            <a:avLst/>
          </a:prstGeom>
          <a:solidFill>
            <a:srgbClr val="2458C8"/>
          </a:solidFill>
          <a:ln/>
        </p:spPr>
      </p:sp>
      <p:sp>
        <p:nvSpPr>
          <p:cNvPr id="6" name="Shape 4"/>
          <p:cNvSpPr/>
          <p:nvPr/>
        </p:nvSpPr>
        <p:spPr>
          <a:xfrm>
            <a:off x="8156448" y="932688"/>
            <a:ext cx="512064" cy="512064"/>
          </a:xfrm>
          <a:prstGeom prst="line">
            <a:avLst/>
          </a:prstGeom>
          <a:solidFill>
            <a:srgbClr val="5B9BD5"/>
          </a:solidFill>
          <a:ln/>
        </p:spPr>
      </p:sp>
      <p:sp>
        <p:nvSpPr>
          <p:cNvPr id="7" name="Shape 5"/>
          <p:cNvSpPr/>
          <p:nvPr/>
        </p:nvSpPr>
        <p:spPr>
          <a:xfrm>
            <a:off x="7132320" y="1463040"/>
            <a:ext cx="365760" cy="365760"/>
          </a:xfrm>
          <a:prstGeom prst="line">
            <a:avLst/>
          </a:prstGeom>
          <a:solidFill>
            <a:srgbClr val="1A3A8F"/>
          </a:solidFill>
          <a:ln/>
        </p:spPr>
      </p:sp>
      <p:sp>
        <p:nvSpPr>
          <p:cNvPr id="8" name="Shape 6"/>
          <p:cNvSpPr/>
          <p:nvPr/>
        </p:nvSpPr>
        <p:spPr>
          <a:xfrm>
            <a:off x="8366760" y="1965960"/>
            <a:ext cx="640080" cy="640080"/>
          </a:xfrm>
          <a:prstGeom prst="line">
            <a:avLst/>
          </a:prstGeom>
          <a:solidFill>
            <a:srgbClr val="2458C8"/>
          </a:solidFill>
          <a:ln/>
        </p:spPr>
      </p:sp>
      <p:sp>
        <p:nvSpPr>
          <p:cNvPr id="9" name="Shape 7"/>
          <p:cNvSpPr/>
          <p:nvPr/>
        </p:nvSpPr>
        <p:spPr>
          <a:xfrm>
            <a:off x="7479792" y="2724912"/>
            <a:ext cx="402336" cy="402336"/>
          </a:xfrm>
          <a:prstGeom prst="line">
            <a:avLst/>
          </a:prstGeom>
          <a:solidFill>
            <a:srgbClr val="5B9BD5"/>
          </a:solidFill>
          <a:ln/>
        </p:spPr>
      </p:sp>
      <p:sp>
        <p:nvSpPr>
          <p:cNvPr id="10" name="Shape 8"/>
          <p:cNvSpPr/>
          <p:nvPr/>
        </p:nvSpPr>
        <p:spPr>
          <a:xfrm>
            <a:off x="7955280" y="3383280"/>
            <a:ext cx="548640" cy="548640"/>
          </a:xfrm>
          <a:prstGeom prst="line">
            <a:avLst/>
          </a:prstGeom>
          <a:solidFill>
            <a:srgbClr val="1A3A8F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00" y="4206240"/>
            <a:ext cx="365760" cy="365760"/>
          </a:xfrm>
          <a:prstGeom prst="line">
            <a:avLst/>
          </a:prstGeom>
          <a:solidFill>
            <a:srgbClr val="2458C8"/>
          </a:solidFill>
          <a:ln/>
        </p:spPr>
      </p:sp>
      <p:sp>
        <p:nvSpPr>
          <p:cNvPr id="12" name="Shape 10"/>
          <p:cNvSpPr/>
          <p:nvPr/>
        </p:nvSpPr>
        <p:spPr>
          <a:xfrm>
            <a:off x="502920" y="1051560"/>
            <a:ext cx="5303520" cy="0"/>
          </a:xfrm>
          <a:prstGeom prst="line">
            <a:avLst/>
          </a:prstGeom>
          <a:noFill/>
          <a:ln w="19050">
            <a:solidFill>
              <a:srgbClr val="E8A8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54864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20"/>
                </a:solidFill>
              </a:rPr>
              <a:t>Key Takeaways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1170432"/>
            <a:ext cx="329184" cy="329184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117043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A820"/>
                </a:solidFill>
              </a:rPr>
              <a:t>01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14400" y="1170432"/>
            <a:ext cx="5166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Run ALL 5 diagnostics BEFORE interpreting regression results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" y="1627632"/>
            <a:ext cx="329184" cy="329184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162763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A820"/>
                </a:solidFill>
              </a:rPr>
              <a:t>02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914400" y="1627632"/>
            <a:ext cx="5166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Use Shapiro-Wilk for n &lt; 50 and K-S for larger samples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02920" y="2084832"/>
            <a:ext cx="329184" cy="329184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208483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A820"/>
                </a:solidFill>
              </a:rPr>
              <a:t>03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14400" y="2084832"/>
            <a:ext cx="5166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VIF &lt; </a:t>
            </a:r>
            <a:r>
              <a:rPr lang="en-US" sz="1050" dirty="0" smtClean="0">
                <a:solidFill>
                  <a:srgbClr val="FFFFFF"/>
                </a:solidFill>
              </a:rPr>
              <a:t>10 </a:t>
            </a:r>
            <a:r>
              <a:rPr lang="en-US" sz="1050" dirty="0">
                <a:solidFill>
                  <a:srgbClr val="FFFFFF"/>
                </a:solidFill>
              </a:rPr>
              <a:t>and Tolerance &gt; 0.2 confirm no multicollinearity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02920" y="2542032"/>
            <a:ext cx="329184" cy="329184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4" name="Text 22"/>
          <p:cNvSpPr/>
          <p:nvPr/>
        </p:nvSpPr>
        <p:spPr>
          <a:xfrm>
            <a:off x="502920" y="254203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A820"/>
                </a:solidFill>
              </a:rPr>
              <a:t>04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914400" y="2542032"/>
            <a:ext cx="5166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Glejser p &gt; 0.05 confirms homoscedasticity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02920" y="2999232"/>
            <a:ext cx="329184" cy="329184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299923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A820"/>
                </a:solidFill>
              </a:rPr>
              <a:t>05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14400" y="2999232"/>
            <a:ext cx="5166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Durbin-Watson between 1.5 – 2.5 confirms no autocorrelation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02920" y="3611880"/>
            <a:ext cx="5486400" cy="54864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30" name="Text 28"/>
          <p:cNvSpPr/>
          <p:nvPr/>
        </p:nvSpPr>
        <p:spPr>
          <a:xfrm>
            <a:off x="502920" y="370332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300" dirty="0">
                <a:solidFill>
                  <a:srgbClr val="FFFFFF"/>
                </a:solidFill>
              </a:rPr>
              <a:t>THANK YOU!</a:t>
            </a:r>
            <a:endParaRPr lang="en-US" sz="3200" dirty="0"/>
          </a:p>
        </p:txBody>
      </p:sp>
      <p:sp>
        <p:nvSpPr>
          <p:cNvPr id="31" name="Text 29"/>
          <p:cNvSpPr/>
          <p:nvPr/>
        </p:nvSpPr>
        <p:spPr>
          <a:xfrm>
            <a:off x="502920" y="42793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9BD5"/>
                </a:solidFill>
              </a:rPr>
              <a:t>Questions &amp; Discussion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502920" y="4617720"/>
            <a:ext cx="5486400" cy="438912"/>
          </a:xfrm>
          <a:prstGeom prst="roundRect">
            <a:avLst>
              <a:gd name="adj" fmla="val 16667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40080" y="4654296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Trainer: Cavine Omondi Walugu  |  Postgraduate SPSS Training — July Series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Training Overview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9BD5"/>
                </a:solidFill>
              </a:rPr>
              <a:t>Five essential SPSS diagnostic tests </a:t>
            </a:r>
            <a:r>
              <a:rPr lang="en-US" sz="1100" i="1" dirty="0" smtClean="0">
                <a:solidFill>
                  <a:srgbClr val="5B9BD5"/>
                </a:solidFill>
              </a:rPr>
              <a:t>for research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234440"/>
            <a:ext cx="4114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234440"/>
            <a:ext cx="502920" cy="86868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23444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51560" y="132588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Normality Test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51560" y="1645920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8FA8"/>
                </a:solidFill>
              </a:rPr>
              <a:t>Kolmogorov-Smirnov &amp; Shapiro-Wilk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2286000"/>
            <a:ext cx="4114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286000"/>
            <a:ext cx="502920" cy="868680"/>
          </a:xfrm>
          <a:prstGeom prst="rect">
            <a:avLst/>
          </a:prstGeom>
          <a:solidFill>
            <a:srgbClr val="1A3A8F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228600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51560" y="237744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Multicollinearity Test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51560" y="2697480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8FA8"/>
                </a:solidFill>
              </a:rPr>
              <a:t>VIF &amp; Tolerance Values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337560"/>
            <a:ext cx="4114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3337560"/>
            <a:ext cx="502920" cy="86868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333756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051560" y="342900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Linearity Test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51560" y="3749040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8FA8"/>
                </a:solidFill>
              </a:rPr>
              <a:t>Scatter Plot Analysis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800600" y="1234440"/>
            <a:ext cx="4114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00600" y="1234440"/>
            <a:ext cx="502920" cy="868680"/>
          </a:xfrm>
          <a:prstGeom prst="rect">
            <a:avLst/>
          </a:prstGeom>
          <a:solidFill>
            <a:srgbClr val="1A3A8F"/>
          </a:solidFill>
          <a:ln/>
        </p:spPr>
      </p:sp>
      <p:sp>
        <p:nvSpPr>
          <p:cNvPr id="23" name="Text 21"/>
          <p:cNvSpPr/>
          <p:nvPr/>
        </p:nvSpPr>
        <p:spPr>
          <a:xfrm>
            <a:off x="4800600" y="123444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394960" y="132588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Heteroscedasticity Test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394960" y="1645920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8FA8"/>
                </a:solidFill>
              </a:rPr>
              <a:t>Glejser Test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800600" y="2286000"/>
            <a:ext cx="4114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800600" y="2286000"/>
            <a:ext cx="502920" cy="868680"/>
          </a:xfrm>
          <a:prstGeom prst="rect">
            <a:avLst/>
          </a:prstGeom>
          <a:solidFill>
            <a:srgbClr val="2458C8"/>
          </a:solidFill>
          <a:ln/>
        </p:spPr>
      </p:sp>
      <p:sp>
        <p:nvSpPr>
          <p:cNvPr id="28" name="Text 26"/>
          <p:cNvSpPr/>
          <p:nvPr/>
        </p:nvSpPr>
        <p:spPr>
          <a:xfrm>
            <a:off x="4800600" y="228600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394960" y="237744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Autocorrelation Test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394960" y="2697480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8FA8"/>
                </a:solidFill>
              </a:rPr>
              <a:t>Durbin-Watson Statistic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9728"/>
            <a:ext cx="2194560" cy="292608"/>
          </a:xfrm>
          <a:prstGeom prst="roundRect">
            <a:avLst>
              <a:gd name="adj" fmla="val 15625"/>
            </a:avLst>
          </a:prstGeom>
          <a:solidFill>
            <a:srgbClr val="E8A82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B4B"/>
                </a:solidFill>
              </a:rPr>
              <a:t>TEST 1 OF 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0" y="109728"/>
            <a:ext cx="5943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Normality Test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65760" y="1078992"/>
            <a:ext cx="39319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11430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Why Test for Normality?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1536192"/>
            <a:ext cx="475488" cy="475488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153619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51560" y="1517904"/>
            <a:ext cx="3154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2D2D"/>
                </a:solidFill>
              </a:rPr>
              <a:t>Most parametric tests assume normally distributed residuals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02920" y="1874520"/>
            <a:ext cx="475488" cy="475488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1874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51560" y="1856232"/>
            <a:ext cx="3154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2D2D"/>
                </a:solidFill>
              </a:rPr>
              <a:t>Violations can lead to inaccurate p-values and conclusions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02920" y="2212848"/>
            <a:ext cx="475488" cy="475488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221284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51560" y="2194560"/>
            <a:ext cx="3154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2D2D"/>
                </a:solidFill>
              </a:rPr>
              <a:t>Critical assumption for regression, t-tests, and ANOVA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480560" y="1078992"/>
            <a:ext cx="4297680" cy="1371600"/>
          </a:xfrm>
          <a:prstGeom prst="roundRect">
            <a:avLst>
              <a:gd name="adj" fmla="val 5333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617720" y="114300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20"/>
                </a:solidFill>
              </a:rPr>
              <a:t>SPSS Navigation Path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663440" y="15087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1. Analyze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663440" y="180136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2. Descriptive Statistics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663440" y="209397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3. Explore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663440" y="238658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4. Plots → Normality plots with tests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65760" y="2578608"/>
            <a:ext cx="8412480" cy="1188720"/>
          </a:xfrm>
          <a:prstGeom prst="roundRect">
            <a:avLst>
              <a:gd name="adj" fmla="val 6154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48640" y="26517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A820"/>
                </a:solidFill>
              </a:rPr>
              <a:t>KEY DECISION RULE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2944368"/>
            <a:ext cx="8046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If p-value &gt; 0.05  →  Data is NORMALLY DISTRIBUTED (Accept H₀)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If p-value &lt; 0.05  →  Data is NOT normally distributed (Reject H₀)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65760" y="3886200"/>
            <a:ext cx="40233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502920" y="395020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B4B"/>
                </a:solidFill>
              </a:rPr>
              <a:t>H₀: Data follows a normal distribution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02920" y="4270248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B4B"/>
                </a:solidFill>
              </a:rPr>
              <a:t>H₁: Data does not follow a normal distribution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663440" y="38862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DE9A0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00600" y="3977640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α = 0.05 is the standard significance level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9728"/>
            <a:ext cx="2194560" cy="292608"/>
          </a:xfrm>
          <a:prstGeom prst="roundRect">
            <a:avLst>
              <a:gd name="adj" fmla="val 15625"/>
            </a:avLst>
          </a:prstGeom>
          <a:solidFill>
            <a:srgbClr val="E8A82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B4B"/>
                </a:solidFill>
              </a:rPr>
              <a:t>TEST 1 OF 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0" y="109728"/>
            <a:ext cx="6126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K-S vs Shapiro-Wilk: Which to Use?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65760" y="1051560"/>
            <a:ext cx="3977640" cy="3200400"/>
          </a:xfrm>
          <a:prstGeom prst="roundRect">
            <a:avLst>
              <a:gd name="adj" fmla="val 2286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1115568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A820"/>
                </a:solidFill>
              </a:rPr>
              <a:t>Kolmogorov-Smirnov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14630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9BD5"/>
                </a:solidFill>
              </a:rPr>
              <a:t>(K-S Test)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84708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1" name="Text 9"/>
          <p:cNvSpPr/>
          <p:nvPr/>
        </p:nvSpPr>
        <p:spPr>
          <a:xfrm>
            <a:off x="749808" y="1801368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Suitable for LARGE samples (n &gt; 50)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225856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3" name="Text 11"/>
          <p:cNvSpPr/>
          <p:nvPr/>
        </p:nvSpPr>
        <p:spPr>
          <a:xfrm>
            <a:off x="749808" y="2212848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Compares data distribution to normal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267004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5" name="Text 13"/>
          <p:cNvSpPr/>
          <p:nvPr/>
        </p:nvSpPr>
        <p:spPr>
          <a:xfrm>
            <a:off x="749808" y="2624328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Less sensitive — may miss </a:t>
            </a:r>
            <a:r>
              <a:rPr lang="en-US" sz="1050" dirty="0" smtClean="0">
                <a:solidFill>
                  <a:srgbClr val="FFFFFF"/>
                </a:solidFill>
              </a:rPr>
              <a:t>moderate </a:t>
            </a:r>
            <a:r>
              <a:rPr lang="en-US" sz="1050" dirty="0">
                <a:solidFill>
                  <a:srgbClr val="FFFFFF"/>
                </a:solidFill>
              </a:rPr>
              <a:t>deviations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308152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17" name="Text 15"/>
          <p:cNvSpPr/>
          <p:nvPr/>
        </p:nvSpPr>
        <p:spPr>
          <a:xfrm>
            <a:off x="749808" y="3035808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Often used in social science studies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349300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20" name="Shape 18"/>
          <p:cNvSpPr/>
          <p:nvPr/>
        </p:nvSpPr>
        <p:spPr>
          <a:xfrm>
            <a:off x="548640" y="3794760"/>
            <a:ext cx="3566160" cy="365760"/>
          </a:xfrm>
          <a:prstGeom prst="roundRect">
            <a:avLst>
              <a:gd name="adj" fmla="val 20000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40080" y="3831336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Best for: n &gt; 50 (large samples)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0" y="1051560"/>
            <a:ext cx="4160520" cy="3200400"/>
          </a:xfrm>
          <a:prstGeom prst="roundRect">
            <a:avLst>
              <a:gd name="adj" fmla="val 2286"/>
            </a:avLst>
          </a:prstGeom>
          <a:solidFill>
            <a:srgbClr val="1A3A8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709160" y="111556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A820"/>
                </a:solidFill>
              </a:rPr>
              <a:t>Shapiro-Wilk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709160" y="146304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9BD5"/>
                </a:solidFill>
              </a:rPr>
              <a:t>(S-W Test)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54880" y="184708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26" name="Text 24"/>
          <p:cNvSpPr/>
          <p:nvPr/>
        </p:nvSpPr>
        <p:spPr>
          <a:xfrm>
            <a:off x="4956048" y="180136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Preferred for SMALL samples (n &lt; 50)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754880" y="225856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28" name="Text 26"/>
          <p:cNvSpPr/>
          <p:nvPr/>
        </p:nvSpPr>
        <p:spPr>
          <a:xfrm>
            <a:off x="4956048" y="221284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More POWERFUL and sensitive test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754880" y="267004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30" name="Text 28"/>
          <p:cNvSpPr/>
          <p:nvPr/>
        </p:nvSpPr>
        <p:spPr>
          <a:xfrm>
            <a:off x="4956048" y="262432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Detects subtle departures from normality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54880" y="308152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32" name="Text 30"/>
          <p:cNvSpPr/>
          <p:nvPr/>
        </p:nvSpPr>
        <p:spPr>
          <a:xfrm>
            <a:off x="4956048" y="303580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Recommended for postgraduate research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754880" y="3493008"/>
            <a:ext cx="128016" cy="128016"/>
          </a:xfrm>
          <a:prstGeom prst="ellipse">
            <a:avLst/>
          </a:prstGeom>
          <a:solidFill>
            <a:srgbClr val="E8A820"/>
          </a:solidFill>
          <a:ln/>
        </p:spPr>
      </p:sp>
      <p:sp>
        <p:nvSpPr>
          <p:cNvPr id="34" name="Text 32"/>
          <p:cNvSpPr/>
          <p:nvPr/>
        </p:nvSpPr>
        <p:spPr>
          <a:xfrm>
            <a:off x="4956048" y="344728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Default recommendation by statisticians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754880" y="3794760"/>
            <a:ext cx="3794760" cy="365760"/>
          </a:xfrm>
          <a:prstGeom prst="roundRect">
            <a:avLst>
              <a:gd name="adj" fmla="val 20000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4846320" y="3831336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Best for: n &lt; 50 (small samples)  ★ Preferred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9728"/>
            <a:ext cx="2194560" cy="292608"/>
          </a:xfrm>
          <a:prstGeom prst="roundRect">
            <a:avLst>
              <a:gd name="adj" fmla="val 15625"/>
            </a:avLst>
          </a:prstGeom>
          <a:solidFill>
            <a:srgbClr val="E8A82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B4B"/>
                </a:solidFill>
              </a:rPr>
              <a:t>TEST 2 OF 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0" y="109728"/>
            <a:ext cx="6126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Multicollinearity Test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743200" y="658368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9BD5"/>
                </a:solidFill>
              </a:rPr>
              <a:t>Using VIF &amp; Tolerance Values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09728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What is Multicollinearity?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3533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2D2D"/>
                </a:solidFill>
              </a:rPr>
              <a:t>Multicollinearity occurs when two or more independent variables in a regression model are highly correlated with each other, making it difficult to determine their individual effects on the dependent variable.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1874520"/>
            <a:ext cx="3931920" cy="2286000"/>
          </a:xfrm>
          <a:prstGeom prst="roundRect">
            <a:avLst>
              <a:gd name="adj" fmla="val 3200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02920" y="193852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20"/>
                </a:solidFill>
              </a:rPr>
              <a:t>VIF — Variance Inflation Factor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2331720"/>
            <a:ext cx="3611880" cy="475488"/>
          </a:xfrm>
          <a:prstGeom prst="roundRect">
            <a:avLst>
              <a:gd name="adj" fmla="val 15385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94360" y="2359152"/>
            <a:ext cx="22860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VIF &lt; 5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834640" y="2359152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Acceptable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02920" y="2880360"/>
            <a:ext cx="3611880" cy="475488"/>
          </a:xfrm>
          <a:prstGeom prst="roundRect">
            <a:avLst>
              <a:gd name="adj" fmla="val 15385"/>
            </a:avLst>
          </a:prstGeom>
          <a:solidFill>
            <a:srgbClr val="E8A820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94360" y="2907792"/>
            <a:ext cx="22860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VIF 5 – 10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834640" y="2907792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Moderate concern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02920" y="3429000"/>
            <a:ext cx="3611880" cy="475488"/>
          </a:xfrm>
          <a:prstGeom prst="roundRect">
            <a:avLst>
              <a:gd name="adj" fmla="val 15385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94360" y="3456432"/>
            <a:ext cx="22860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VIF &gt; 10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834640" y="3456432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Severe problem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02920" y="39776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9BD5"/>
                </a:solidFill>
              </a:rPr>
              <a:t>Formula: VIF = 1 / Tolerance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480560" y="1874520"/>
            <a:ext cx="4297680" cy="2286000"/>
          </a:xfrm>
          <a:prstGeom prst="roundRect">
            <a:avLst>
              <a:gd name="adj" fmla="val 3200"/>
            </a:avLst>
          </a:prstGeom>
          <a:solidFill>
            <a:srgbClr val="1A3A8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17720" y="193852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20"/>
                </a:solidFill>
              </a:rPr>
              <a:t>Tolerance Value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617720" y="2331720"/>
            <a:ext cx="3977640" cy="475488"/>
          </a:xfrm>
          <a:prstGeom prst="roundRect">
            <a:avLst>
              <a:gd name="adj" fmla="val 15385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2359152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Tolerance &gt; 0.2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406640" y="2359152"/>
            <a:ext cx="1097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No problem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617720" y="2880360"/>
            <a:ext cx="3977640" cy="475488"/>
          </a:xfrm>
          <a:prstGeom prst="roundRect">
            <a:avLst>
              <a:gd name="adj" fmla="val 15385"/>
            </a:avLst>
          </a:prstGeom>
          <a:solidFill>
            <a:srgbClr val="E8A820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907792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Tolerance 0.1–0.2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406640" y="2907792"/>
            <a:ext cx="1097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Borderline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617720" y="3429000"/>
            <a:ext cx="3977640" cy="475488"/>
          </a:xfrm>
          <a:prstGeom prst="roundRect">
            <a:avLst>
              <a:gd name="adj" fmla="val 15385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3456432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Tolerance &lt; 0.1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406640" y="3456432"/>
            <a:ext cx="1097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Serious problem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526280" y="3931920"/>
            <a:ext cx="4251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9BD5"/>
                </a:solidFill>
              </a:rPr>
              <a:t>SPSS Path: Analyze → Regression → Linear → Statistics → Collinearity Diagnostics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9728"/>
            <a:ext cx="2194560" cy="292608"/>
          </a:xfrm>
          <a:prstGeom prst="roundRect">
            <a:avLst>
              <a:gd name="adj" fmla="val 15625"/>
            </a:avLst>
          </a:prstGeom>
          <a:solidFill>
            <a:srgbClr val="E8A82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B4B"/>
                </a:solidFill>
              </a:rPr>
              <a:t>TEST 3 OF 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0" y="109728"/>
            <a:ext cx="6126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Linearity Test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2743200" y="658368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9BD5"/>
                </a:solidFill>
              </a:rPr>
              <a:t>Using Scatter Plot Analysis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51206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097280"/>
            <a:ext cx="4937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Core Concept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1335024"/>
            <a:ext cx="49377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Linearity assumes that the relationship between independent and dependent variables is linear. A scatter plot of standardised residuals vs. fitted values reveals the pattern.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669280" y="1051560"/>
            <a:ext cx="3108960" cy="2148840"/>
          </a:xfrm>
          <a:prstGeom prst="roundRect">
            <a:avLst>
              <a:gd name="adj" fmla="val 3404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806440" y="1115568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20"/>
                </a:solidFill>
              </a:rPr>
              <a:t>SPSS Steps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833872" y="1508760"/>
            <a:ext cx="164592" cy="164592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4" name="Text 12"/>
          <p:cNvSpPr/>
          <p:nvPr/>
        </p:nvSpPr>
        <p:spPr>
          <a:xfrm>
            <a:off x="6071616" y="14721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Analyze → Regression → Linear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833872" y="1783080"/>
            <a:ext cx="164592" cy="164592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6" name="Text 14"/>
          <p:cNvSpPr/>
          <p:nvPr/>
        </p:nvSpPr>
        <p:spPr>
          <a:xfrm>
            <a:off x="6071616" y="17465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Move variables to Dependent &amp; Independent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833872" y="2057400"/>
            <a:ext cx="164592" cy="164592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18" name="Text 16"/>
          <p:cNvSpPr/>
          <p:nvPr/>
        </p:nvSpPr>
        <p:spPr>
          <a:xfrm>
            <a:off x="6071616" y="20208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Click Plots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833872" y="2331720"/>
            <a:ext cx="164592" cy="164592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0" name="Text 18"/>
          <p:cNvSpPr/>
          <p:nvPr/>
        </p:nvSpPr>
        <p:spPr>
          <a:xfrm>
            <a:off x="6071616" y="229514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Set ZRESID (Y) vs ZPRED (X)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5833872" y="2606040"/>
            <a:ext cx="164592" cy="164592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2" name="Text 20"/>
          <p:cNvSpPr/>
          <p:nvPr/>
        </p:nvSpPr>
        <p:spPr>
          <a:xfrm>
            <a:off x="6071616" y="25694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Tick 'Produce all partial plots'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833872" y="2880360"/>
            <a:ext cx="164592" cy="164592"/>
          </a:xfrm>
          <a:prstGeom prst="ellipse">
            <a:avLst/>
          </a:prstGeom>
          <a:solidFill>
            <a:srgbClr val="2458C8"/>
          </a:solidFill>
          <a:ln/>
        </p:spPr>
      </p:sp>
      <p:sp>
        <p:nvSpPr>
          <p:cNvPr id="24" name="Text 22"/>
          <p:cNvSpPr/>
          <p:nvPr/>
        </p:nvSpPr>
        <p:spPr>
          <a:xfrm>
            <a:off x="6071616" y="28437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Run analysis &amp; examine output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65760" y="1920240"/>
            <a:ext cx="512064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02920" y="1975104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Interpreting the Scatter Plot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2304288"/>
            <a:ext cx="2286000" cy="914400"/>
          </a:xfrm>
          <a:prstGeom prst="roundRect">
            <a:avLst>
              <a:gd name="adj" fmla="val 8000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548640" y="2350008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✔  GOOD PATTERN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48640" y="2606040"/>
            <a:ext cx="21488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Points scattered randomly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with no clear pattern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Around a horizontal zero line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017520" y="2304288"/>
            <a:ext cx="2286000" cy="914400"/>
          </a:xfrm>
          <a:prstGeom prst="roundRect">
            <a:avLst>
              <a:gd name="adj" fmla="val 8000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3108960" y="2350008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✘  BAD PATTERN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108960" y="2606040"/>
            <a:ext cx="21488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Curved or funnel shape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suggests non-linearity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Transformation required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65760" y="3493008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548640" y="3547872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A820"/>
                </a:solidFill>
              </a:rPr>
              <a:t>Decision Rule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48640" y="3785616"/>
            <a:ext cx="8046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</a:rPr>
              <a:t>Random horizontal scatter with no pattern  →  LINEARITY ASSUMPTION MET ✔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</a:rPr>
              <a:t>Curved, funnel or systematic pattern  →  LINEARITY ASSUMPTION VIOLATED ✘  (consider transformation or adding polynomial terms)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9728"/>
            <a:ext cx="2194560" cy="292608"/>
          </a:xfrm>
          <a:prstGeom prst="roundRect">
            <a:avLst>
              <a:gd name="adj" fmla="val 15625"/>
            </a:avLst>
          </a:prstGeom>
          <a:solidFill>
            <a:srgbClr val="E8A82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B4B"/>
                </a:solidFill>
              </a:rPr>
              <a:t>TEST 4 OF 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0" y="109728"/>
            <a:ext cx="6126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Heteroscedasticity Test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743200" y="658368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9BD5"/>
                </a:solidFill>
              </a:rPr>
              <a:t>Glejser Test Method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24128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06984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Heteroscedasticity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12984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Occurs when the variance of residuals is not constant across all levels of the independent variable. This violates the OLS assumption of homoscedasticity and biases standard errors.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65760" y="1783080"/>
            <a:ext cx="4114800" cy="2286000"/>
          </a:xfrm>
          <a:prstGeom prst="roundRect">
            <a:avLst>
              <a:gd name="adj" fmla="val 3200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02920" y="184708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20"/>
                </a:solidFill>
              </a:rPr>
              <a:t>Glejser Test — Steps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2212848"/>
            <a:ext cx="3749040" cy="329184"/>
          </a:xfrm>
          <a:prstGeom prst="roundRect">
            <a:avLst>
              <a:gd name="adj" fmla="val 22222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30352" y="2231136"/>
            <a:ext cx="292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77824" y="2231136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Run the original OLS regression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02920" y="2596896"/>
            <a:ext cx="3749040" cy="329184"/>
          </a:xfrm>
          <a:prstGeom prst="roundRect">
            <a:avLst>
              <a:gd name="adj" fmla="val 22222"/>
            </a:avLst>
          </a:prstGeom>
          <a:solidFill>
            <a:srgbClr val="1A3A8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30352" y="2615184"/>
            <a:ext cx="292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77824" y="2615184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Save Unstandardized Residuals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2980944"/>
            <a:ext cx="3749040" cy="329184"/>
          </a:xfrm>
          <a:prstGeom prst="roundRect">
            <a:avLst>
              <a:gd name="adj" fmla="val 22222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30352" y="2999232"/>
            <a:ext cx="292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77824" y="2999232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Take absolute values  |e|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2920" y="3364992"/>
            <a:ext cx="3749040" cy="329184"/>
          </a:xfrm>
          <a:prstGeom prst="roundRect">
            <a:avLst>
              <a:gd name="adj" fmla="val 22222"/>
            </a:avLst>
          </a:prstGeom>
          <a:solidFill>
            <a:srgbClr val="1A3A8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30352" y="3383280"/>
            <a:ext cx="292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77824" y="338328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Regress |e| on independent variables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02920" y="3749040"/>
            <a:ext cx="3749040" cy="329184"/>
          </a:xfrm>
          <a:prstGeom prst="roundRect">
            <a:avLst>
              <a:gd name="adj" fmla="val 22222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30352" y="3767328"/>
            <a:ext cx="292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77824" y="3767328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Check significance of each predictor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663440" y="1783080"/>
            <a:ext cx="41148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800600" y="184708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Decision Criteria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800600" y="2212848"/>
            <a:ext cx="3749040" cy="731520"/>
          </a:xfrm>
          <a:prstGeom prst="roundRect">
            <a:avLst>
              <a:gd name="adj" fmla="val 10000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937760" y="2267712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A820"/>
                </a:solidFill>
              </a:rPr>
              <a:t>p-value &gt; 0.05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937760" y="2523744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No Heteroscedasticity ✔  (Homoscedastic)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00600" y="3035808"/>
            <a:ext cx="3749040" cy="731520"/>
          </a:xfrm>
          <a:prstGeom prst="roundRect">
            <a:avLst>
              <a:gd name="adj" fmla="val 10000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4937760" y="3090672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p-value &lt; 0.05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937760" y="3346704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Heteroscedasticity DETECTED ✘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4663440" y="3886200"/>
            <a:ext cx="4114800" cy="530352"/>
          </a:xfrm>
          <a:prstGeom prst="roundRect">
            <a:avLst>
              <a:gd name="adj" fmla="val 13793"/>
            </a:avLst>
          </a:prstGeom>
          <a:solidFill>
            <a:srgbClr val="FDE9A0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4800600" y="392277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B4B"/>
                </a:solidFill>
              </a:rPr>
              <a:t>H₀: Variance of residuals is constant (Homoscedastic)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0D1B4B"/>
                </a:solidFill>
              </a:rPr>
              <a:t>H₁: Variance of residuals is NOT constant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9728"/>
            <a:ext cx="2194560" cy="292608"/>
          </a:xfrm>
          <a:prstGeom prst="roundRect">
            <a:avLst>
              <a:gd name="adj" fmla="val 15625"/>
            </a:avLst>
          </a:prstGeom>
          <a:solidFill>
            <a:srgbClr val="E8A82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B4B"/>
                </a:solidFill>
              </a:rPr>
              <a:t>TEST 5 OF 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0" y="109728"/>
            <a:ext cx="6126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Autocorrelation Test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743200" y="658368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8A820"/>
                </a:solidFill>
              </a:rPr>
              <a:t>Durbin-Watson Statistic  |  Threshold: 1.5 – 2.5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24128"/>
            <a:ext cx="841248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06984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What is Autocorrelation?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12984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Autocorrelation occurs when residuals from a regression model are correlated with each other. Common in time-series or longitudinal data. Detected using the Durbin-Watson (D-W) statistic.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65760" y="1719072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48640" y="177393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A820"/>
                </a:solidFill>
              </a:rPr>
              <a:t>Durbin-Watson Decision Scale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0080" y="2176272"/>
            <a:ext cx="2948940" cy="347472"/>
          </a:xfrm>
          <a:prstGeom prst="roundRect">
            <a:avLst>
              <a:gd name="adj" fmla="val 21053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89020" y="2176272"/>
            <a:ext cx="1965960" cy="347472"/>
          </a:xfrm>
          <a:prstGeom prst="roundRect">
            <a:avLst>
              <a:gd name="adj" fmla="val 21053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554980" y="2176272"/>
            <a:ext cx="2948940" cy="347472"/>
          </a:xfrm>
          <a:prstGeom prst="roundRect">
            <a:avLst>
              <a:gd name="adj" fmla="val 21053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40080" y="2523744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2D2D"/>
                </a:solidFill>
              </a:rPr>
              <a:t>0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451860" y="2523744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2D2D"/>
                </a:solidFill>
              </a:rPr>
              <a:t>1.5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434840" y="2523744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2D2D"/>
                </a:solidFill>
              </a:rPr>
              <a:t>2.0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17820" y="2523744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2D2D"/>
                </a:solidFill>
              </a:rPr>
              <a:t>2.5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366760" y="2523744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2D2D"/>
                </a:solidFill>
              </a:rPr>
              <a:t>4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40080" y="2176272"/>
            <a:ext cx="29489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POSITIVE AUTOCORRELATION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3589020" y="2176272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✔  NO AUTOCORRELATION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554980" y="2176272"/>
            <a:ext cx="29489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NEGATIVE AUTOCORRELATION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65760" y="2926080"/>
            <a:ext cx="2697480" cy="1645920"/>
          </a:xfrm>
          <a:prstGeom prst="roundRect">
            <a:avLst>
              <a:gd name="adj" fmla="val 4444"/>
            </a:avLst>
          </a:prstGeom>
          <a:solidFill>
            <a:srgbClr val="1A3A8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02920" y="2980944"/>
            <a:ext cx="24231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Positive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Autocorrelation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02920" y="3474720"/>
            <a:ext cx="2423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D-W &lt; 1.5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Residuals positively correlated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Understated standard errors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t-statistics inflated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291840" y="2926080"/>
            <a:ext cx="2697480" cy="1645920"/>
          </a:xfrm>
          <a:prstGeom prst="roundRect">
            <a:avLst>
              <a:gd name="adj" fmla="val 4444"/>
            </a:avLst>
          </a:prstGeom>
          <a:solidFill>
            <a:srgbClr val="2458C8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3429000" y="2980944"/>
            <a:ext cx="24231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No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Autocorrelation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29000" y="3474720"/>
            <a:ext cx="2423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1.5 ≤ D-W ≤ 2.5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Residuals are independent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Assumption satisfied ✔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Model results are valid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217920" y="2926080"/>
            <a:ext cx="2697480" cy="1645920"/>
          </a:xfrm>
          <a:prstGeom prst="roundRect">
            <a:avLst>
              <a:gd name="adj" fmla="val 4444"/>
            </a:avLst>
          </a:prstGeom>
          <a:solidFill>
            <a:srgbClr val="C0392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355080" y="2980944"/>
            <a:ext cx="24231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Negative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E8A820"/>
                </a:solidFill>
              </a:rPr>
              <a:t>Autocorrelation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355080" y="3474720"/>
            <a:ext cx="2423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D-W &gt; 2.5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Residuals negatively correlated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Overstated standard errors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Test statistics deflated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4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Reading SPSS Output — Quick Reference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024128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0D1B4B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10607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A820"/>
                </a:solidFill>
              </a:rPr>
              <a:t>Diagnostic Test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231136" y="106070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A820"/>
                </a:solidFill>
              </a:rPr>
              <a:t>Where in SPSS Output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44568" y="1060704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A820"/>
                </a:solidFill>
              </a:rPr>
              <a:t>What to Look At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656832" y="1060704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A820"/>
                </a:solidFill>
              </a:rPr>
              <a:t>Decision Rule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40817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760" y="146304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Normality (K-S)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231136" y="146304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Tests of Normality table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544568" y="146304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Sig. column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656832" y="146304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p &gt; 0.05 → Normal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191109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0F4FA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65760" y="196596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Normality (S-W)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231136" y="196596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Tests of Normality table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544568" y="196596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Shapiro-Wilk Sig.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656832" y="196596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p &gt; 0.05 → Normal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74320" y="241401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65760" y="246888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Multicollinearity (VIF)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231136" y="246888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Coefficients table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544568" y="246888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Collinearity Statistics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656832" y="246888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VIF &lt; 5 (or 10)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291693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0F4FA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65760" y="297180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Multicollinearity (TOL)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2231136" y="297180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Coefficients table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544568" y="297180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Tolerance column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656832" y="297180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TOL &gt; 0.2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74320" y="341985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365760" y="347472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Linearity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2231136" y="347472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Scatter Plot (ZRESID/ZPRED)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544568" y="347472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Pattern of dots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656832" y="347472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Random scatter → OK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274320" y="392277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0F4FA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365760" y="397764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Heteroscedasticity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2231136" y="397764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Coefficients table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544568" y="397764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Sig. of |residuals|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656832" y="397764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p &gt; 0.05 → OK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274320" y="4425696"/>
            <a:ext cx="8595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AABBCC">
                <a:alpha val="25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365760" y="448056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1B4B"/>
                </a:solidFill>
              </a:rPr>
              <a:t>Autocorrelation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2231136" y="4480560"/>
            <a:ext cx="2240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Model Summary table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544568" y="4480560"/>
            <a:ext cx="2057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2D2D"/>
                </a:solidFill>
              </a:rPr>
              <a:t>Durbin-Watson column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656832" y="448056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458C8"/>
                </a:solidFill>
              </a:rPr>
              <a:t>1.5 – 2.5 → No autocorrelation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5720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FA8"/>
                </a:solidFill>
              </a:rPr>
              <a:t>POSTGRADUATE SPSS TRAINING — JULY SERIES  |  Trainer: Cavine Omondi Walugu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57200" y="4828032"/>
            <a:ext cx="8229600" cy="0"/>
          </a:xfrm>
          <a:prstGeom prst="line">
            <a:avLst/>
          </a:prstGeom>
          <a:noFill/>
          <a:ln w="9525">
            <a:solidFill>
              <a:srgbClr val="5B9BD5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1312</Words>
  <Application>Microsoft Office PowerPoint</Application>
  <PresentationFormat>On-screen Show (16:9)</PresentationFormat>
  <Paragraphs>269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4</cp:revision>
  <dcterms:created xsi:type="dcterms:W3CDTF">2026-07-11T06:08:41Z</dcterms:created>
  <dcterms:modified xsi:type="dcterms:W3CDTF">2026-07-11T09:08:14Z</dcterms:modified>
</cp:coreProperties>
</file>