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0" d="100"/>
          <a:sy n="120" d="100"/>
        </p:scale>
        <p:origin x="32" y="-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68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-914400"/>
            <a:ext cx="2926080" cy="2926080"/>
          </a:xfrm>
          <a:prstGeom prst="ellipse">
            <a:avLst/>
          </a:prstGeom>
          <a:solidFill>
            <a:srgbClr val="028090">
              <a:alpha val="1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680960" y="3474720"/>
            <a:ext cx="1828800" cy="1828800"/>
          </a:xfrm>
          <a:prstGeom prst="ellipse">
            <a:avLst/>
          </a:prstGeom>
          <a:solidFill>
            <a:srgbClr val="F4A300">
              <a:alpha val="2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1920240"/>
            <a:ext cx="7132320" cy="64008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572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00A896"/>
                </a:solidFill>
              </a:rPr>
              <a:t>THESIS WRITING MASTERCLASS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896112"/>
            <a:ext cx="77724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Chapter 4: Data Analysis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&amp;  Report Writing 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640080" y="235915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0C4D8"/>
                </a:solidFill>
              </a:rPr>
              <a:t>Primary &amp; Secondary Source Analysis  |  Regression Types  |  Statistical Tests  |  Software Tools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4480560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Duration: 2 Hours  |  Graduate &amp; Doctoral Level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BINARY LOGISTIC &amp; PROBIT REGRESSION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206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411480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74980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Binary Logistic Regression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261872"/>
            <a:ext cx="3931920" cy="45720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26187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4A300"/>
                </a:solidFill>
              </a:rPr>
              <a:t>log(p/1-p) = α + β₁X₁ + β₂X₂ + ...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18105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DV is binary (0/1, Yes/No, Success/Fail, Default/No Default)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21284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D94F4F"/>
                </a:solidFill>
              </a:rPr>
              <a:t>Link: Logit link function (sigmoid S-curve)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523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94F4F"/>
                </a:solidFill>
              </a:rPr>
              <a:t>Key Output: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11480" y="2779776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F4F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Odds Ratio (OR = eᵝ): OR &gt; 1 = increased odds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11480" y="30175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F4F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Wald statistic &amp; p-value per predictor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3255264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F4F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Nagelkerke R² (pseudo R²)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3493008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F4F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Hosmer-Lemeshow goodness-of-fit test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11480" y="373075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F4F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Overall model % correct classification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11480" y="4059936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6480"/>
                </a:solidFill>
              </a:rPr>
              <a:t>Software: SPSS (Binary Logistic), Stata (logit), R (glm family=binomial)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749808"/>
            <a:ext cx="4114800" cy="4206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749808"/>
            <a:ext cx="4114800" cy="41148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74980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Probit Regression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00600" y="1261872"/>
            <a:ext cx="3931920" cy="45720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22" name="Text 20"/>
          <p:cNvSpPr/>
          <p:nvPr/>
        </p:nvSpPr>
        <p:spPr>
          <a:xfrm>
            <a:off x="4800600" y="126187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4A300"/>
                </a:solidFill>
              </a:rPr>
              <a:t>Φ⁻¹(p) = α + β₁X₁ + β₂X₂ + ...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18105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Also for binary DV — assumes normal distribution of latent variable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46320" y="221284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E4B8B"/>
                </a:solidFill>
              </a:rPr>
              <a:t>Link: Probit link function (normal CDF)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2523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Key Output: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46320" y="2779776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E4B8B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Marginal effects (not odds ratios)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846320" y="30175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E4B8B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z-statistic &amp; p-value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46320" y="3255264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E4B8B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Pseudo R² (McFadden, McKelvey-Zavoina)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846320" y="3493008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E4B8B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Average Marginal Effects (AME)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846320" y="373075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E4B8B"/>
                </a:solidFill>
              </a:rPr>
              <a:t>• </a:t>
            </a:r>
            <a:r>
              <a:rPr lang="en-US" sz="950" dirty="0">
                <a:solidFill>
                  <a:srgbClr val="1E2D3D"/>
                </a:solidFill>
              </a:rPr>
              <a:t>Predicted probabilities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846320" y="4059936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6480"/>
                </a:solidFill>
              </a:rPr>
              <a:t>Software: Stata (probit), R (glm family=binomial, link=probit)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3"/>
                </a:solidFill>
              </a:rPr>
              <a:t>ORDINAL REGRESSION — When Your DV is Ordered Categories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749808"/>
          </a:xfrm>
          <a:prstGeom prst="rect">
            <a:avLst/>
          </a:prstGeom>
          <a:solidFill>
            <a:srgbClr val="0B1F33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A300"/>
                </a:solidFill>
              </a:rPr>
              <a:t>Used when: </a:t>
            </a:r>
            <a:r>
              <a:rPr lang="en-US" sz="1250" dirty="0">
                <a:solidFill>
                  <a:srgbClr val="FFFFFF"/>
                </a:solidFill>
              </a:rPr>
              <a:t>DV has 3+ ordered categories (e.g. Low/Medium/High satisfaction; Never/Sometimes/Always; Strongly Disagree to Strongly Agree as a single composite). It respects order but does not assume equal intervals.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627632"/>
            <a:ext cx="8595360" cy="150876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627632"/>
            <a:ext cx="109728" cy="150876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700784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Proportional Odds Model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(Cumulative Logit)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2103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Most common. Assumes the effect of each IV is the same across all category thresholds (parallel lines).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297680" y="1737360"/>
            <a:ext cx="4572000" cy="475488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11" name="Text 9"/>
          <p:cNvSpPr/>
          <p:nvPr/>
        </p:nvSpPr>
        <p:spPr>
          <a:xfrm>
            <a:off x="4343400" y="1737360"/>
            <a:ext cx="4480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4A300"/>
                </a:solidFill>
              </a:rPr>
              <a:t>log[P(Y≤j) / P(Y&gt;j)] = αⱼ − (β₁X₁ + β₂X₂ + ...)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297680" y="2313432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Output: Cumulative odds ratios; Test of Parallel Lines (p &gt; .05 = assumption met)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297680" y="272491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Software: SPSS (Ordinal regression), Stata (ologit), R (polr in MASS)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319272"/>
            <a:ext cx="8595360" cy="150876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319272"/>
            <a:ext cx="109728" cy="1508760"/>
          </a:xfrm>
          <a:prstGeom prst="rect">
            <a:avLst/>
          </a:prstGeom>
          <a:solidFill>
            <a:srgbClr val="E07B00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3392424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00"/>
                </a:solidFill>
              </a:rPr>
              <a:t>Adjacent-Category Logit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07B00"/>
                </a:solidFill>
              </a:rPr>
              <a:t>(Non-Proportional Odds)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794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Each threshold gets its own coefficient. Use when Parallel Lines test is violated.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297680" y="3429000"/>
            <a:ext cx="4572000" cy="475488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19" name="Text 17"/>
          <p:cNvSpPr/>
          <p:nvPr/>
        </p:nvSpPr>
        <p:spPr>
          <a:xfrm>
            <a:off x="4343400" y="3429000"/>
            <a:ext cx="4480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4A300"/>
                </a:solidFill>
              </a:rPr>
              <a:t>log[P(Y=j) / P(Y=j+1)] = αⱼ + βⱼX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297680" y="4005072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Output: Category-specific odds ratios; BIC model comparison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297680" y="441655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Software: Stata (gologit2), R (VGAM package)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23" name="Text 21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B1F33"/>
                </a:solidFill>
              </a:rPr>
              <a:t>Kenyan thesis example: Satisfaction level (Low/Med/High) regressed on service quality dimensions using ordinal logistic.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7F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PANEL DATA REGRESSION — Cross-Sectional + Longitudinal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685800"/>
          </a:xfrm>
          <a:prstGeom prst="rect">
            <a:avLst/>
          </a:prstGeom>
          <a:solidFill>
            <a:srgbClr val="0B1F33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A300"/>
                </a:solidFill>
              </a:rPr>
              <a:t>Panel Data: </a:t>
            </a:r>
            <a:r>
              <a:rPr lang="en-US" sz="1250" dirty="0">
                <a:solidFill>
                  <a:srgbClr val="FFFFFF"/>
                </a:solidFill>
              </a:rPr>
              <a:t>Multiple entities (firms, countries, individuals) observed across multiple time periods. Combines cross-sectional breadth with time-series depth. Common in Finance, Economics, and Management research.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572768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572768"/>
            <a:ext cx="1371600" cy="713232"/>
          </a:xfrm>
          <a:prstGeom prst="rect">
            <a:avLst/>
          </a:prstGeom>
          <a:solidFill>
            <a:srgbClr val="4A6480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77393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Pooled OLS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783080" y="162763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Ignores panel structure; baseline; use only if entity/time effects negligible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783080" y="1993392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Output: Same as OLS; F-test to check if FE needed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035040" y="175564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Biased if unobserved heterogeneity exists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2395728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395728"/>
            <a:ext cx="1371600" cy="713232"/>
          </a:xfrm>
          <a:prstGeom prst="rect">
            <a:avLst/>
          </a:prstGeom>
          <a:solidFill>
            <a:srgbClr val="1A7F4B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259689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Fixed Effects (FE)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1783080" y="245059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Control for all time-invariant unobserved differences between entities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783080" y="2816352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F4B"/>
                </a:solidFill>
              </a:rPr>
              <a:t>Output: Within estimator β; F-test for FE significance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035040" y="257860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Cannot estimate time-invariant variable coefficients (e.g. gender)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218688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218688"/>
            <a:ext cx="1371600" cy="713232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" y="341985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Random Effects (RE)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1783080" y="32735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Entity-specific effects assumed uncorrelated with IVs; efficient if assumption holds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783080" y="3639312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A896"/>
                </a:solidFill>
              </a:rPr>
              <a:t>Output: GLS estimator β; Breusch-Pagan LM test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035040" y="34015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Hausman test must confirm RE consistent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4041648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4041648"/>
            <a:ext cx="1371600" cy="713232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" y="424281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Dynamic Panel (GMM)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1783080" y="409651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When: DV lagged as predictor; endogeneity; Arellano-Bond/Blundell-Bond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783080" y="4462272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8090"/>
                </a:solidFill>
              </a:rPr>
              <a:t>Output: Diff-GMM or Sys-GMM β; Sargan/Hansen test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035040" y="422452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Requires instrument validity; complex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7F4B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Model Choice: Run Hausman test → p &lt; .05 → use Fixed Effects. p ≥ .05 → Random Effects is efficient.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TIME-SERIES ANALYSIS — When Data Has a Temporal Structure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47548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0467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D3D"/>
                </a:solidFill>
              </a:rPr>
              <a:t>Common in: Finance (stock prices, exchange rates), Economics (GDP, inflation), Banking (NPL ratios, interest rates), Public Health (disease trends)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74320" y="1353312"/>
            <a:ext cx="4114800" cy="166420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353312"/>
            <a:ext cx="4114800" cy="384048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35331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ARIMA — Autoregressive Integrated Moving Average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" y="181051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Use: Univariate forecasting; stationary or differenced series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84048" y="2157984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B4FA0"/>
                </a:solidFill>
              </a:rPr>
              <a:t>Parameters: p (AR order), d (differencing), q (MA order)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84048" y="2523744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480"/>
                </a:solidFill>
              </a:rPr>
              <a:t>Output: Forecasts, AIC/BIC model fit, residual diagnostics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709160" y="1353312"/>
            <a:ext cx="4114800" cy="166420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353312"/>
            <a:ext cx="4114800" cy="38404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135331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VAR — Vector Autoregression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18888" y="181051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Use: Multiple time series; joint modelling; impulse response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18888" y="2157984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8090"/>
                </a:solidFill>
              </a:rPr>
              <a:t>Parameters: Optimal lag (AIC/BIC), Granger causality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18888" y="2523744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480"/>
                </a:solidFill>
              </a:rPr>
              <a:t>Output: IRF charts, Forecast Error Variance Decomposition (FEVD)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163824"/>
            <a:ext cx="4114800" cy="166420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163824"/>
            <a:ext cx="4114800" cy="384048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3163824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VECM — Vector Error Correction Model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84048" y="3621024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Use: Non-stationary series that are cointegrated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84048" y="3968496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A896"/>
                </a:solidFill>
              </a:rPr>
              <a:t>Parameters: Johansen cointegration rank test first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84048" y="4334256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480"/>
                </a:solidFill>
              </a:rPr>
              <a:t>Output: Short-run &amp; long-run coefficients; adjustment speed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709160" y="3163824"/>
            <a:ext cx="4114800" cy="166420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3163824"/>
            <a:ext cx="4114800" cy="384048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26" name="Text 24"/>
          <p:cNvSpPr/>
          <p:nvPr/>
        </p:nvSpPr>
        <p:spPr>
          <a:xfrm>
            <a:off x="4800600" y="3163824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GARCH — Generalised Autoregressive Conditional Heteroskedasticity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818888" y="3621024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Use: Volatility modelling (finance, exchange rates)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18888" y="3968496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94F4F"/>
                </a:solidFill>
              </a:rPr>
              <a:t>Parameters: GARCH(1,1) most common; ARCH LM test first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18888" y="4334256"/>
            <a:ext cx="3886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480"/>
                </a:solidFill>
              </a:rPr>
              <a:t>Output: Conditional variance estimates; volatility clusters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Always test stationarity first: ADF test | KPSS test | PP test. Non-stationary series → difference or cointegrate before modelling.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E07B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SECONDARY SOURCE DATA ANALYSIS IN CHAPTER 4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658368"/>
          </a:xfrm>
          <a:prstGeom prst="rect">
            <a:avLst/>
          </a:prstGeom>
          <a:solidFill>
            <a:srgbClr val="0B1F33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4A300"/>
                </a:solidFill>
              </a:rPr>
              <a:t>Secondary Analysis: </a:t>
            </a:r>
            <a:r>
              <a:rPr lang="en-US" sz="1250" dirty="0">
                <a:solidFill>
                  <a:srgbClr val="FFFFFF"/>
                </a:solidFill>
              </a:rPr>
              <a:t>Re-analysing existing data (annual reports, audited accounts, government databases, Orbis, Bloomberg, KNBS) to answer your research questions. Data was collected by others; your analysis is original.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554480"/>
            <a:ext cx="1645920" cy="713232"/>
          </a:xfrm>
          <a:prstGeom prst="rect">
            <a:avLst/>
          </a:prstGeom>
          <a:solidFill>
            <a:srgbClr val="E07B00"/>
          </a:solidFill>
          <a:ln/>
        </p:spPr>
      </p:sp>
      <p:sp>
        <p:nvSpPr>
          <p:cNvPr id="8" name="Text 6"/>
          <p:cNvSpPr/>
          <p:nvPr/>
        </p:nvSpPr>
        <p:spPr>
          <a:xfrm>
            <a:off x="347472" y="1755648"/>
            <a:ext cx="1508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Archival / Firm-Level Data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057400" y="1609344"/>
            <a:ext cx="6675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Sources: Annual reports, CBK data, Orbis Bureau van Dijk, NSE filings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057400" y="1865376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Methods: Ratio analysis, trend analysis, OLS/panel regression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057400" y="2029968"/>
            <a:ext cx="6675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Variables: ROA, ROE, NIM, NPL ratio, firm size, leverage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2386584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386584"/>
            <a:ext cx="1645920" cy="713232"/>
          </a:xfrm>
          <a:prstGeom prst="rect">
            <a:avLst/>
          </a:prstGeom>
          <a:solidFill>
            <a:srgbClr val="1A7F4B"/>
          </a:solidFill>
          <a:ln/>
        </p:spPr>
      </p:sp>
      <p:sp>
        <p:nvSpPr>
          <p:cNvPr id="14" name="Text 12"/>
          <p:cNvSpPr/>
          <p:nvPr/>
        </p:nvSpPr>
        <p:spPr>
          <a:xfrm>
            <a:off x="347472" y="2587752"/>
            <a:ext cx="1508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Macroeconomic / Govt Data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057400" y="2441448"/>
            <a:ext cx="6675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Sources: KNBS, World Bank, IMF, CBK statistical bulletins, UNDP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057400" y="269748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Methods: Time-series: ARIMA, VAR, VECM, Granger causality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057400" y="2862072"/>
            <a:ext cx="6675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Variables: GDP, CPI, exchange rate, unemployment, trade balance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218688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218688"/>
            <a:ext cx="1645920" cy="713232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20" name="Text 18"/>
          <p:cNvSpPr/>
          <p:nvPr/>
        </p:nvSpPr>
        <p:spPr>
          <a:xfrm>
            <a:off x="347472" y="3419856"/>
            <a:ext cx="1508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Content / Documentary Analysis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057400" y="3273552"/>
            <a:ext cx="6675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Sources: Policy documents, strategy papers, legislation, court records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057400" y="3529584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Methods: Thematic content analysis, discourse analysis, coding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057400" y="3694176"/>
            <a:ext cx="6675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Variables: Frequency of themes, policy provisions, compliance items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4050792"/>
            <a:ext cx="85953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4050792"/>
            <a:ext cx="1645920" cy="713232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26" name="Text 24"/>
          <p:cNvSpPr/>
          <p:nvPr/>
        </p:nvSpPr>
        <p:spPr>
          <a:xfrm>
            <a:off x="347472" y="4251960"/>
            <a:ext cx="1508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Meta-Analysis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057400" y="4105656"/>
            <a:ext cx="6675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Sources: Prior published studies on same topic (30+ studies minimum)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2057400" y="4361688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Methods: Effect size calculation (Cohen's d, r), forest plots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057400" y="4526280"/>
            <a:ext cx="6675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Variables: Pooled effect sizes across studies by moderator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MODERATION &amp; MEDIATION ANALYSIS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2062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41148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74980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MODERATION (Interaction Effect)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28016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What it tests: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011680" y="1280160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Does the effect of X on Y CHANGE depending on the level of Z (moderator)?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1554480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64208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Model: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011680" y="166420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Y = α + β₁X + β₂Z + β₃(X×Z) + ε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938528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04825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Significant if: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011680" y="2048256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Interaction term (X×Z) has p &lt; .05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322576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432304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Method: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011680" y="2432304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Hierarchical Moderated Regression; Baron &amp; Kenny approach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706624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81635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Visualise: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2011680" y="2816352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Simple slopes plot — low/mean/high moderator levels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090672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20040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SPSS tool: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011680" y="3200400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PROCESS macro (Hayes, 2018) — Model 1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3474720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584448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Stata: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011680" y="358444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margins, marginsplot after regress with interaction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858768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396849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4B8B"/>
                </a:solidFill>
              </a:rPr>
              <a:t>R: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2011680" y="3968496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lm() with interaction; ggplot2 for simple slopes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749808"/>
            <a:ext cx="4114800" cy="42062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749808"/>
            <a:ext cx="4114800" cy="41148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32" name="Text 30"/>
          <p:cNvSpPr/>
          <p:nvPr/>
        </p:nvSpPr>
        <p:spPr>
          <a:xfrm>
            <a:off x="4892040" y="74980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MEDIATION (Indirect Effect)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937760" y="128016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What it tests: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492240" y="1280160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Does X affect Y THROUGH an intermediary variable M?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937760" y="1554480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7760" y="1664208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Path model: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6492240" y="166420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X → M → Y (indirect path: a × b)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937760" y="1938528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7760" y="204825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Full mediation: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492240" y="2048256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X→Y becomes non-sig. when M is added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937760" y="2322576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7760" y="2432304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Partial mediation: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6492240" y="2432304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X→Y weakens but stays significant with M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937760" y="2706624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7760" y="281635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Method: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6492240" y="2816352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Baron &amp; Kenny 4 steps; Sobel test (less preferred)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937760" y="3090672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37760" y="320040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Best practice:</a:t>
            </a:r>
            <a:endParaRPr lang="en-US" sz="1050" dirty="0"/>
          </a:p>
        </p:txBody>
      </p:sp>
      <p:sp>
        <p:nvSpPr>
          <p:cNvPr id="49" name="Text 47"/>
          <p:cNvSpPr/>
          <p:nvPr/>
        </p:nvSpPr>
        <p:spPr>
          <a:xfrm>
            <a:off x="6492240" y="3200400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Bootstrapping via PROCESS (Hayes) — Model 4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937760" y="3474720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937760" y="3584448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Report: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6492240" y="3584448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Indirect effect (a×b) + 95% CI [LL, UL] not containing 0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937760" y="3858768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7760" y="396849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B4FA0"/>
                </a:solidFill>
              </a:rPr>
              <a:t>R: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6492240" y="3968496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lavaan (SEM); mediation package; PROCESS in R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4A300"/>
                </a:solidFill>
              </a:rPr>
              <a:t>STATISTICAL SOFTWARE — Which Tool for Which Analysis?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2743200" cy="4206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2743200" cy="47548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74980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SPSS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1024128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CEEEE"/>
                </a:solidFill>
              </a:rPr>
              <a:t>IBM SPSS Statistics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Descriptive statistics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70078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Cronbach's alpha &amp; Factor Analysis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084832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Pearson/Spearman correlation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468880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OLS regression (Simple, Multiple, Hierarchical)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852928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ANOVA, t-tests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23697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Binary &amp; Ordinal Logistic Regression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62102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PROCESS macro (Hayes) for mediation/moderation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4133088"/>
            <a:ext cx="2560320" cy="6400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417880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No native panel/time-series; expensive licence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0" y="749808"/>
            <a:ext cx="2743200" cy="4206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0" y="749808"/>
            <a:ext cx="2743200" cy="475488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19" name="Text 17"/>
          <p:cNvSpPr/>
          <p:nvPr/>
        </p:nvSpPr>
        <p:spPr>
          <a:xfrm>
            <a:off x="3291840" y="74980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Stata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3291840" y="1024128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CEEEE"/>
                </a:solidFill>
              </a:rPr>
              <a:t>Stata/MP or Stata/BE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337560" y="131673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Panel data (xtreg, FE, RE, GMM)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37560" y="170078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Time-series (ARIMA, VAR, VECM)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37560" y="2084832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Probit, Tobit, Ordinal (ologit, gologit2)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37560" y="2468880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Instrumental Variables (ivregress)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337560" y="2852928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Survival analysis (stcox)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337560" y="323697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Difference-in-differences (diff)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337560" y="362102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Marginal effects (margins)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91840" y="4133088"/>
            <a:ext cx="2560320" cy="6400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29" name="Text 27"/>
          <p:cNvSpPr/>
          <p:nvPr/>
        </p:nvSpPr>
        <p:spPr>
          <a:xfrm>
            <a:off x="3337560" y="417880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Steeper learning curve; paid licence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126480" y="749808"/>
            <a:ext cx="2743200" cy="4206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26480" y="749808"/>
            <a:ext cx="2743200" cy="475488"/>
          </a:xfrm>
          <a:prstGeom prst="rect">
            <a:avLst/>
          </a:prstGeom>
          <a:solidFill>
            <a:srgbClr val="1A7F4B"/>
          </a:solidFill>
          <a:ln/>
        </p:spPr>
      </p:sp>
      <p:sp>
        <p:nvSpPr>
          <p:cNvPr id="32" name="Text 30"/>
          <p:cNvSpPr/>
          <p:nvPr/>
        </p:nvSpPr>
        <p:spPr>
          <a:xfrm>
            <a:off x="6217920" y="74980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R (Free)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217920" y="1024128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CEEEE"/>
                </a:solidFill>
              </a:rPr>
              <a:t>R + RStudio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263640" y="131673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All regression types (lm, glm, plm, polr)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263640" y="170078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SEM &amp; CFA (lavaan)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63640" y="2084832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PROCESS equivalent (mediation, moderated)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263640" y="2468880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Time-series (forecast, vars, tseries)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263640" y="2852928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Visualisation (ggplot2)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263640" y="3236976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Meta-analysis (meta, metafor)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263640" y="3621024"/>
            <a:ext cx="2514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F4B"/>
                </a:solidFill>
              </a:rPr>
              <a:t>✓ </a:t>
            </a:r>
            <a:r>
              <a:rPr lang="en-US" sz="1000" dirty="0">
                <a:solidFill>
                  <a:srgbClr val="1E2D3D"/>
                </a:solidFill>
              </a:rPr>
              <a:t>Machine learning (caret, tidymodels)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217920" y="4133088"/>
            <a:ext cx="2560320" cy="640080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42" name="Text 40"/>
          <p:cNvSpPr/>
          <p:nvPr/>
        </p:nvSpPr>
        <p:spPr>
          <a:xfrm>
            <a:off x="6263640" y="417880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D94F4F"/>
                </a:solidFill>
              </a:rPr>
              <a:t>⚠ Steep initial learning; syntax-based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4A300"/>
                </a:solidFill>
              </a:rPr>
              <a:t>MORE ANALYTICAL TOOLS — Python, EViews, NVivo, Amos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202996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4114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749808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Python  (Free)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337560" y="841248"/>
            <a:ext cx="960120" cy="256032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364992" y="859536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Best for: Big data, automation, ML integration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11480" y="12344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statsmodels — OLS, GLM, ARIMA, panel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49047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scipy.stats — correlation, t-tests, ANOVA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174650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sklearn — ML, dimensionality reduction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00253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pandas — data wrangling &amp; time-series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225856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pingouin — quick stats tests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51460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linearmodels — panel data (FE/RE/GMM)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09160" y="749808"/>
            <a:ext cx="4114800" cy="202996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09160" y="749808"/>
            <a:ext cx="4114800" cy="411480"/>
          </a:xfrm>
          <a:prstGeom prst="rect">
            <a:avLst/>
          </a:prstGeom>
          <a:solidFill>
            <a:srgbClr val="E07B00"/>
          </a:solidFill>
          <a:ln/>
        </p:spPr>
      </p:sp>
      <p:sp>
        <p:nvSpPr>
          <p:cNvPr id="17" name="Text 15"/>
          <p:cNvSpPr/>
          <p:nvPr/>
        </p:nvSpPr>
        <p:spPr>
          <a:xfrm>
            <a:off x="4800600" y="749808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EViews  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772400" y="841248"/>
            <a:ext cx="960120" cy="256032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799832" y="859536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Best for: Finance &amp; Economics dissertations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846320" y="12344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Industry standard for time-series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46320" y="149047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ARIMA, VAR, VECM, GARCH models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46320" y="174650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Johansen cointegration testing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00253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ADF, KPSS, PP unit root tests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46320" y="225856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Forecasting with confidence bands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251460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0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Structural break tests (Chow, Bai-Perron)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74320" y="2926080"/>
            <a:ext cx="4114800" cy="202996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74320" y="2926080"/>
            <a:ext cx="4114800" cy="41148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28" name="Text 26"/>
          <p:cNvSpPr/>
          <p:nvPr/>
        </p:nvSpPr>
        <p:spPr>
          <a:xfrm>
            <a:off x="365760" y="29260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NVivo  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3337560" y="3017520"/>
            <a:ext cx="960120" cy="256032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3364992" y="303580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Best for: Qualitative &amp; mixed-methods studies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11480" y="341071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Qualitative data analysis only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11480" y="3666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Import interviews, focus groups, docs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11480" y="392277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Open coding, thematic coding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11480" y="417880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Word frequency queries &amp; word clouds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" y="44348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Matrix coding queries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11480" y="469087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Mixed-methods data integration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709160" y="2926080"/>
            <a:ext cx="4114800" cy="2029968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2926080"/>
            <a:ext cx="4114800" cy="4114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9" name="Text 37"/>
          <p:cNvSpPr/>
          <p:nvPr/>
        </p:nvSpPr>
        <p:spPr>
          <a:xfrm>
            <a:off x="4800600" y="29260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Amos / LISREL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/ SmartPLS  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7772400" y="3017520"/>
            <a:ext cx="960120" cy="256032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7799832" y="303580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Best for: Complex theoretical model testing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846320" y="341071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Structural Equation Modelling (SEM)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846320" y="3666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Confirmatory Factor Analysis (CFA)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846320" y="392277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Path analysis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846320" y="417880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Latent variable modelling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846320" y="44348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SmartPLS: PLS-SEM (small N, formative)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846320" y="469087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▸ </a:t>
            </a:r>
            <a:r>
              <a:rPr lang="en-US" sz="1000" dirty="0">
                <a:solidFill>
                  <a:srgbClr val="1E2D3D"/>
                </a:solidFill>
              </a:rPr>
              <a:t>Convergent &amp; discriminant validity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REGRESSION RESULTS TABLE — How to Build, Present &amp; Interpret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74320" y="713232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i="1" dirty="0">
                <a:solidFill>
                  <a:srgbClr val="1E2D3D"/>
                </a:solidFill>
              </a:rPr>
              <a:t>Table 4.5: Hierarchical Multiple Regression — Predictors of Employee Productivity (N = 284)</a:t>
            </a:r>
            <a:endParaRPr lang="en-US" sz="115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24128"/>
          <a:ext cx="8229600" cy="2852928"/>
        </p:xfrm>
        <a:graphic>
          <a:graphicData uri="http://schemas.openxmlformats.org/drawingml/2006/table">
            <a:tbl>
              <a:tblPr/>
              <a:tblGrid>
                <a:gridCol w="233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Variable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Model 1 β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Model 2 β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B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 B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t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p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VIF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Constant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—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0.841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0.841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0.215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3.912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94F4F"/>
                          </a:solidFill>
                        </a:rPr>
                        <a:t>.000***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—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Ethical Leadership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28090"/>
                          </a:solidFill>
                        </a:rPr>
                        <a:t>.311*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28090"/>
                          </a:solidFill>
                        </a:rPr>
                        <a:t>.371***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0.312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0.051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6.118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94F4F"/>
                          </a:solidFill>
                        </a:rPr>
                        <a:t>.000***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1.423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Servant Leadership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A896"/>
                          </a:solidFill>
                        </a:rPr>
                        <a:t>.198*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A896"/>
                          </a:solidFill>
                        </a:rPr>
                        <a:t>.221**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0.198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0.063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3.143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94F4F"/>
                          </a:solidFill>
                        </a:rPr>
                        <a:t>.002**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1.367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Employee Engagement (M2 only)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—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4A300"/>
                          </a:solidFill>
                        </a:rPr>
                        <a:t>.189**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0.165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0.055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3.000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94F4F"/>
                          </a:solidFill>
                        </a:rPr>
                        <a:t>.003**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1.512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 gridSpan="8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28090"/>
                          </a:solidFill>
                        </a:rPr>
                        <a:t>Model 1: R²=.412, F(2,281)=98.5, p&lt;.001  |  Model 2: R²=.487, ΔR²=.075, F change=44.1, p&lt;.001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8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274320" y="3730752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Note: ***p &lt; .001, **p &lt; .01, *p &lt; .05.  β = standardised coefficient.  VIF &lt; 10 = no multicollinearity.  SE B = standard error of unstandardised coefficient.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74320" y="4069080"/>
            <a:ext cx="8595360" cy="8686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74320" y="4069080"/>
            <a:ext cx="109728" cy="8686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9" name="Text 6"/>
          <p:cNvSpPr/>
          <p:nvPr/>
        </p:nvSpPr>
        <p:spPr>
          <a:xfrm>
            <a:off x="502920" y="413308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How to Write This Up: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02920" y="440740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E2D3D"/>
                </a:solidFill>
              </a:rPr>
              <a:t>"A hierarchical regression was conducted. Model 1 (β_EL=.371, β_SL=.221, R²=.412) explained 41.2% of variance in productivity. Adding Employee Engagement in Model 2 improved R² by 7.5% (ΔR²=.075, F change=44.1, p&lt;.001), confirming partial mediation."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DIAGNOSTIC TESTS — Validating Your Analysis</a:t>
            </a:r>
            <a:endParaRPr lang="en-US" sz="18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749808"/>
          <a:ext cx="8595360" cy="3968496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Diagnostic Test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Statistic Used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Decision Rule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Remedy if Violated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Applies To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028090"/>
                          </a:solidFill>
                        </a:rPr>
                        <a:t>Multicollinearity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VIF (Variance Inflation Factor)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VIF &lt; 5 ideal; &lt; 10 acceptable; &gt; 10 = problem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Remove or combine correlated predictors; ridge regression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All regression models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D94F4F"/>
                          </a:solidFill>
                        </a:rPr>
                        <a:t>Heteroskedasticity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Breusch-Pagan / White test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p &gt; .05 = homoscedasticity (good); p &lt; .05 = problem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Robust standard errors (Stata: robust; R: sandwich)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OLS regression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4A300"/>
                          </a:solidFill>
                        </a:rPr>
                        <a:t>Autocorrelation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Durbin-Watson statistic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d ≈ 2.0 = no autocorrelation; d &lt; 1.5 or &gt; 2.5 = concern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HAC standard errors; ARIMA modelling; lagged IVs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OLS with time component, time-series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5E4B8B"/>
                          </a:solidFill>
                        </a:rPr>
                        <a:t>Normality of Residuals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Shapiro-Wilk; histogram + Q-Q plot of residuals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p &gt; .05 = normality; visual: points on diagonal line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Transform DV (log, sqrt); non-parametric alternatives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OLS regression; ANOVA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B4FA0"/>
                          </a:solidFill>
                        </a:rPr>
                        <a:t>Endogeneity / Omitted Variable Bias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Hausman test; Wu-Hausman; Durbin-Wu-Hausman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p &lt; .05 = endogeneity present; use IV or FE model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Instrumental Variables (2SLS); Fixed Effects; GMM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Panel data; OLS when causality assumed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A7F4B"/>
                          </a:solidFill>
                        </a:rPr>
                        <a:t>Stationarity (Time-Series)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ADF, KPSS, Phillips-Perron tests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ADF p &lt; .05 = stationary; KPSS p &gt; .05 = stationary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</a:rPr>
                        <a:t>First difference; log transform; VECM for cointegrated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i="1" dirty="0">
                          <a:solidFill>
                            <a:srgbClr val="4A6480"/>
                          </a:solidFill>
                        </a:rPr>
                        <a:t>ARIMA, VAR, VECM models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SESSION ROADMAP — Chapter 4 Only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109728" cy="60350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896112"/>
            <a:ext cx="347472" cy="34747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89611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80467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0:00–0:20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1005840" y="1051560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Chapter 4 Structure &amp; Purpose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1472184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472184"/>
            <a:ext cx="109728" cy="603504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2" name="Shape 10"/>
          <p:cNvSpPr/>
          <p:nvPr/>
        </p:nvSpPr>
        <p:spPr>
          <a:xfrm>
            <a:off x="502920" y="1618488"/>
            <a:ext cx="347472" cy="347472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16184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05840" y="1527048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0:20–0:40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1005840" y="1773936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Primary Source Analysis (Questionnaires, Interviews, Observations)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4320" y="2194560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194560"/>
            <a:ext cx="109728" cy="603504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18" name="Shape 16"/>
          <p:cNvSpPr/>
          <p:nvPr/>
        </p:nvSpPr>
        <p:spPr>
          <a:xfrm>
            <a:off x="502920" y="2340864"/>
            <a:ext cx="347472" cy="347472"/>
          </a:xfrm>
          <a:prstGeom prst="ellipse">
            <a:avLst/>
          </a:prstGeom>
          <a:solidFill>
            <a:srgbClr val="F4A300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234086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5840" y="2249424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0:40–1:05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1005840" y="2496312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Secondary Source Analysis (Archival, Panel, Time-Series)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74320" y="2916936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2916936"/>
            <a:ext cx="109728" cy="603504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24" name="Shape 22"/>
          <p:cNvSpPr/>
          <p:nvPr/>
        </p:nvSpPr>
        <p:spPr>
          <a:xfrm>
            <a:off x="502920" y="3063240"/>
            <a:ext cx="347472" cy="347472"/>
          </a:xfrm>
          <a:prstGeom prst="ellipse">
            <a:avLst/>
          </a:prstGeom>
          <a:solidFill>
            <a:srgbClr val="5E4B8B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30632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05840" y="297180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1:05–1:35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005840" y="3218688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Regression Types — OLS, Logistic, Ordinal, Probit, Panel, Time-Series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274320" y="3639312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" y="3639312"/>
            <a:ext cx="109728" cy="603504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30" name="Shape 28"/>
          <p:cNvSpPr/>
          <p:nvPr/>
        </p:nvSpPr>
        <p:spPr>
          <a:xfrm>
            <a:off x="502920" y="3785616"/>
            <a:ext cx="347472" cy="347472"/>
          </a:xfrm>
          <a:prstGeom prst="ellipse">
            <a:avLst/>
          </a:prstGeom>
          <a:solidFill>
            <a:srgbClr val="D94F4F"/>
          </a:solidFill>
          <a:ln/>
        </p:spPr>
      </p:sp>
      <p:sp>
        <p:nvSpPr>
          <p:cNvPr id="31" name="Text 29"/>
          <p:cNvSpPr/>
          <p:nvPr/>
        </p:nvSpPr>
        <p:spPr>
          <a:xfrm>
            <a:off x="502920" y="378561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005840" y="3694176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1:35–1:50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005840" y="3941064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Statistical Software Tools (SPSS, R, Stata, Python, Eviews, NVivo)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74320" y="4361688"/>
            <a:ext cx="859536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74320" y="4361688"/>
            <a:ext cx="109728" cy="603504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36" name="Shape 34"/>
          <p:cNvSpPr/>
          <p:nvPr/>
        </p:nvSpPr>
        <p:spPr>
          <a:xfrm>
            <a:off x="502920" y="4507992"/>
            <a:ext cx="347472" cy="347472"/>
          </a:xfrm>
          <a:prstGeom prst="ellipse">
            <a:avLst/>
          </a:prstGeom>
          <a:solidFill>
            <a:srgbClr val="1E2D3D"/>
          </a:solidFill>
          <a:ln/>
        </p:spPr>
      </p:sp>
      <p:sp>
        <p:nvSpPr>
          <p:cNvPr id="37" name="Text 35"/>
          <p:cNvSpPr/>
          <p:nvPr/>
        </p:nvSpPr>
        <p:spPr>
          <a:xfrm>
            <a:off x="502920" y="45079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005840" y="441655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1:50–2:00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1005840" y="4663440"/>
            <a:ext cx="7589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3D"/>
                </a:solidFill>
              </a:rPr>
              <a:t>Hands-On Activity &amp; Wrap-Up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1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1F33"/>
                </a:solidFill>
              </a:rPr>
              <a:t>HANDS-ON ACTIVITY + KEY TAKEAWAYS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5303520" cy="3154680"/>
          </a:xfrm>
          <a:prstGeom prst="rect">
            <a:avLst/>
          </a:prstGeom>
          <a:solidFill>
            <a:srgbClr val="132034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5303520" cy="384048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749808"/>
            <a:ext cx="5120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F33"/>
                </a:solidFill>
              </a:rPr>
              <a:t>GROUP ACTIVITY — 15 Minutes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380744"/>
            <a:ext cx="384048" cy="384048"/>
          </a:xfrm>
          <a:prstGeom prst="ellipse">
            <a:avLst/>
          </a:prstGeom>
          <a:solidFill>
            <a:srgbClr val="F4A30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38074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3"/>
                </a:solidFill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87552" y="1289304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Given a DV of 'Credit Risk Level (Low / Medium / High)', which regression type do you use and why?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892040" y="1417320"/>
            <a:ext cx="594360" cy="256032"/>
          </a:xfrm>
          <a:prstGeom prst="rect">
            <a:avLst/>
          </a:prstGeom>
          <a:solidFill>
            <a:srgbClr val="028090">
              <a:alpha val="7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1417320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 min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384048" cy="384048"/>
          </a:xfrm>
          <a:prstGeom prst="ellipse">
            <a:avLst/>
          </a:prstGeom>
          <a:solidFill>
            <a:srgbClr val="F4A300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0574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3"/>
                </a:solidFill>
              </a:rPr>
              <a:t>02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87552" y="19659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Your panel dataset has 40 commercial banks observed over 10 years. Outline the 3 regression models you would run and the order of decisions.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892040" y="2093976"/>
            <a:ext cx="594360" cy="256032"/>
          </a:xfrm>
          <a:prstGeom prst="rect">
            <a:avLst/>
          </a:prstGeom>
          <a:solidFill>
            <a:srgbClr val="028090">
              <a:alpha val="7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2093976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 min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" y="2734056"/>
            <a:ext cx="384048" cy="384048"/>
          </a:xfrm>
          <a:prstGeom prst="ellipse">
            <a:avLst/>
          </a:prstGeom>
          <a:solidFill>
            <a:srgbClr val="F4A300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273405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3"/>
                </a:solidFill>
              </a:rPr>
              <a:t>03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87552" y="2642616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Your OLS Durbin-Watson = 1.1 and Breusch-Pagan p = .018. What are the problems and what do you do?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892040" y="2770632"/>
            <a:ext cx="594360" cy="256032"/>
          </a:xfrm>
          <a:prstGeom prst="rect">
            <a:avLst/>
          </a:prstGeom>
          <a:solidFill>
            <a:srgbClr val="028090">
              <a:alpha val="7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4892040" y="2770632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 min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3410712"/>
            <a:ext cx="384048" cy="384048"/>
          </a:xfrm>
          <a:prstGeom prst="ellipse">
            <a:avLst/>
          </a:prstGeom>
          <a:solidFill>
            <a:srgbClr val="F4A300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410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F33"/>
                </a:solidFill>
              </a:rPr>
              <a:t>04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87552" y="3319272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Which software would you use to run: (a) Probit regression, (b) VECM, (c) Thematic analysis?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92040" y="3447288"/>
            <a:ext cx="594360" cy="256032"/>
          </a:xfrm>
          <a:prstGeom prst="rect">
            <a:avLst/>
          </a:prstGeom>
          <a:solidFill>
            <a:srgbClr val="028090">
              <a:alpha val="7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4892040" y="3447288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 min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806440" y="749808"/>
            <a:ext cx="3063240" cy="3154680"/>
          </a:xfrm>
          <a:prstGeom prst="rect">
            <a:avLst/>
          </a:prstGeom>
          <a:solidFill>
            <a:srgbClr val="132034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806440" y="749808"/>
            <a:ext cx="3063240" cy="38404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0" y="749808"/>
            <a:ext cx="2834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KEY TAKEAWAYS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943600" y="1234440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1. </a:t>
            </a:r>
            <a:r>
              <a:rPr lang="en-US" sz="1000" dirty="0">
                <a:solidFill>
                  <a:srgbClr val="FFFFFF"/>
                </a:solidFill>
              </a:rPr>
              <a:t>DV type drives regression choice — always start there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943600" y="1609344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2. </a:t>
            </a:r>
            <a:r>
              <a:rPr lang="en-US" sz="1000" dirty="0">
                <a:solidFill>
                  <a:srgbClr val="FFFFFF"/>
                </a:solidFill>
              </a:rPr>
              <a:t>Panel data needs Hausman test before choosing FE vs RE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943600" y="19842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3. </a:t>
            </a:r>
            <a:r>
              <a:rPr lang="en-US" sz="1000" dirty="0">
                <a:solidFill>
                  <a:srgbClr val="FFFFFF"/>
                </a:solidFill>
              </a:rPr>
              <a:t>Time-series: test stationarity FIRST (ADF/KPSS)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943600" y="2359152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4. </a:t>
            </a:r>
            <a:r>
              <a:rPr lang="en-US" sz="1000" dirty="0">
                <a:solidFill>
                  <a:srgbClr val="FFFFFF"/>
                </a:solidFill>
              </a:rPr>
              <a:t>Probit &amp; Logit give same predictions; Probit uses normal CDF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943600" y="2734056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5. </a:t>
            </a:r>
            <a:r>
              <a:rPr lang="en-US" sz="1000" dirty="0">
                <a:solidFill>
                  <a:srgbClr val="FFFFFF"/>
                </a:solidFill>
              </a:rPr>
              <a:t>Report diagnostics: VIF, DW, BP-test — every time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943600" y="3108960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6. </a:t>
            </a:r>
            <a:r>
              <a:rPr lang="en-US" sz="1000" dirty="0">
                <a:solidFill>
                  <a:srgbClr val="FFFFFF"/>
                </a:solidFill>
              </a:rPr>
              <a:t>SPSS for questionnaire data; Stata/Python for panel &amp; TS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943600" y="3483864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7. </a:t>
            </a:r>
            <a:r>
              <a:rPr lang="en-US" sz="1000" dirty="0">
                <a:solidFill>
                  <a:srgbClr val="FFFFFF"/>
                </a:solidFill>
              </a:rPr>
              <a:t>Primary = YOUR data; Secondary = re-analysed existing data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0" y="4005072"/>
            <a:ext cx="9144000" cy="113842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8" name="Text 36"/>
          <p:cNvSpPr/>
          <p:nvPr/>
        </p:nvSpPr>
        <p:spPr>
          <a:xfrm>
            <a:off x="457200" y="4069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4A300"/>
                </a:solidFill>
              </a:rPr>
              <a:t>The Researcher's Mantra: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57200" y="4407408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FFFFFF"/>
                </a:solidFill>
              </a:rPr>
              <a:t>"Know your data type. Choose the right test. Report it fully. Interpret it clearly."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WHAT IS CHAPTER 4? — Anatomy &amp; Golden Rules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804672"/>
          </a:xfrm>
          <a:prstGeom prst="rect">
            <a:avLst/>
          </a:prstGeom>
          <a:solidFill>
            <a:srgbClr val="0B1F33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8229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Purpose: </a:t>
            </a:r>
            <a:r>
              <a:rPr lang="en-US" sz="1300" dirty="0">
                <a:solidFill>
                  <a:srgbClr val="FFFFFF"/>
                </a:solidFill>
              </a:rPr>
              <a:t>Chapter 4 presents, analyses, and interprets the data you collected. It answers your research objectives/hypotheses systematically — no new literature, no methodology explanation. Just: What did the data show?</a:t>
            </a:r>
            <a:endParaRPr lang="en-US" sz="13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664208"/>
          <a:ext cx="8595360" cy="36576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Section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Title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Content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Source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Introduction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Overview of chapter; restate objectives/hypotheses to be tested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5E4B8B"/>
                          </a:solidFill>
                        </a:rPr>
                        <a:t>Both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Demographic/Profile Analysis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Respondent characteristics — frequency tables, pie/bar charts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Primary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4.3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Descriptive Statistics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Mean, SD, Min, Max, Skewness, Kurtosis for all variables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Primary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Reliability &amp; Validity Tests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Cronbach's α; Factor Analysis (EFA/CFA); AVE; HTMT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Primary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4.5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Inferential Analysis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Correlation, Regression, ANOVA, t-tests — hypothesis testing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Primary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4.6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Secondary Data Analysis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Trend analysis, panel regression, archival data findings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4A300"/>
                          </a:solidFill>
                        </a:rPr>
                        <a:t>Secondary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4.7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Summary of Findings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Concise table/bullets answering each objective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5E4B8B"/>
                          </a:solidFill>
                        </a:rPr>
                        <a:t>Both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PRIMARY SOURCE ANALYSIS — The Full Picture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4114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7498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Quantitative Primary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2527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Questionnaire/Survey data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59105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Structured interview responses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92938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Experimental results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26771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Physical measurements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63440" y="749808"/>
            <a:ext cx="411480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749808"/>
            <a:ext cx="4114800" cy="4114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3" name="Text 11"/>
          <p:cNvSpPr/>
          <p:nvPr/>
        </p:nvSpPr>
        <p:spPr>
          <a:xfrm>
            <a:off x="4800600" y="7498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Qualitative Primary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46320" y="12527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In-depth interview transcripts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0" y="159105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Focus group recordings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192938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Observation field notes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46320" y="226771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</a:rPr>
              <a:t>▸  </a:t>
            </a:r>
            <a:r>
              <a:rPr lang="en-US" sz="1200" dirty="0">
                <a:solidFill>
                  <a:srgbClr val="1E2D3D"/>
                </a:solidFill>
              </a:rPr>
              <a:t>Document analysis (content)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2788920"/>
            <a:ext cx="8595360" cy="347472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278892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QUANTITATIVE ANALYSIS METHODS FOR PRIMARY DATA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274320" y="3246120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246120"/>
            <a:ext cx="91440" cy="685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2" name="Text 20"/>
          <p:cNvSpPr/>
          <p:nvPr/>
        </p:nvSpPr>
        <p:spPr>
          <a:xfrm>
            <a:off x="475488" y="330098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</a:rPr>
              <a:t>Descriptive Stats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5488" y="359359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R, Stata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108960" y="3246120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08960" y="3246120"/>
            <a:ext cx="91440" cy="6858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26" name="Text 24"/>
          <p:cNvSpPr/>
          <p:nvPr/>
        </p:nvSpPr>
        <p:spPr>
          <a:xfrm>
            <a:off x="3310128" y="330098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</a:rPr>
              <a:t>Reliability (α)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10128" y="359359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R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943600" y="3246120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943600" y="3246120"/>
            <a:ext cx="91440" cy="68580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30" name="Text 28"/>
          <p:cNvSpPr/>
          <p:nvPr/>
        </p:nvSpPr>
        <p:spPr>
          <a:xfrm>
            <a:off x="6144768" y="330098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4A300"/>
                </a:solidFill>
              </a:rPr>
              <a:t>Correlation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144768" y="359359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Stata, 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274320" y="4050792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4050792"/>
            <a:ext cx="91440" cy="68580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34" name="Text 32"/>
          <p:cNvSpPr/>
          <p:nvPr/>
        </p:nvSpPr>
        <p:spPr>
          <a:xfrm>
            <a:off x="475488" y="410565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E4B8B"/>
                </a:solidFill>
              </a:rPr>
              <a:t>Regression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75488" y="439826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R, Stata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108960" y="4050792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108960" y="4050792"/>
            <a:ext cx="91440" cy="685800"/>
          </a:xfrm>
          <a:prstGeom prst="rect">
            <a:avLst/>
          </a:prstGeom>
          <a:solidFill>
            <a:srgbClr val="D94F4F"/>
          </a:solidFill>
          <a:ln/>
        </p:spPr>
      </p:sp>
      <p:sp>
        <p:nvSpPr>
          <p:cNvPr id="38" name="Text 36"/>
          <p:cNvSpPr/>
          <p:nvPr/>
        </p:nvSpPr>
        <p:spPr>
          <a:xfrm>
            <a:off x="3310128" y="410565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94F4F"/>
                </a:solidFill>
              </a:rPr>
              <a:t>ANOVA / t-test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3310128" y="439826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R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943600" y="4050792"/>
            <a:ext cx="2651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5943600" y="4050792"/>
            <a:ext cx="91440" cy="68580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42" name="Text 40"/>
          <p:cNvSpPr/>
          <p:nvPr/>
        </p:nvSpPr>
        <p:spPr>
          <a:xfrm>
            <a:off x="6144768" y="410565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B4FA0"/>
                </a:solidFill>
              </a:rPr>
              <a:t>Factor Analysis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144768" y="439826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480"/>
                </a:solidFill>
              </a:rPr>
              <a:t>Tools: SPSS, R, Amos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QUALITATIVE PRIMARY DATA ANALYSIS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201168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384048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749808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Thematic Analysis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4048" y="120700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1. </a:t>
            </a:r>
            <a:r>
              <a:rPr lang="en-US" sz="1000" dirty="0">
                <a:solidFill>
                  <a:srgbClr val="1E2D3D"/>
                </a:solidFill>
              </a:rPr>
              <a:t>Familiarise with data (read transcripts)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84048" y="1463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2. </a:t>
            </a:r>
            <a:r>
              <a:rPr lang="en-US" sz="1000" dirty="0">
                <a:solidFill>
                  <a:srgbClr val="1E2D3D"/>
                </a:solidFill>
              </a:rPr>
              <a:t>Generate initial codes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84048" y="17190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3. </a:t>
            </a:r>
            <a:r>
              <a:rPr lang="en-US" sz="1000" dirty="0">
                <a:solidFill>
                  <a:srgbClr val="1E2D3D"/>
                </a:solidFill>
              </a:rPr>
              <a:t>Search for themes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84048" y="1975104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4. </a:t>
            </a:r>
            <a:r>
              <a:rPr lang="en-US" sz="1000" dirty="0">
                <a:solidFill>
                  <a:srgbClr val="1E2D3D"/>
                </a:solidFill>
              </a:rPr>
              <a:t>Review &amp; define themes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84048" y="2231136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5. </a:t>
            </a:r>
            <a:r>
              <a:rPr lang="en-US" sz="1000" dirty="0">
                <a:solidFill>
                  <a:srgbClr val="1E2D3D"/>
                </a:solidFill>
              </a:rPr>
              <a:t>Write-up with verbatim quotes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063240" y="1225296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A896"/>
                </a:solidFill>
              </a:rPr>
              <a:t>When: 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063240" y="1426464"/>
            <a:ext cx="1234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D3D"/>
                </a:solidFill>
              </a:rPr>
              <a:t>Interviews, focus groups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063240" y="1984248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A896"/>
                </a:solidFill>
              </a:rPr>
              <a:t>Software: 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063240" y="2185416"/>
            <a:ext cx="1234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480"/>
                </a:solidFill>
              </a:rPr>
              <a:t>NVivo, Atlas.ti, MAXQDA, manual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709160" y="749808"/>
            <a:ext cx="4114800" cy="201168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749808"/>
            <a:ext cx="4114800" cy="38404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8" name="Text 16"/>
          <p:cNvSpPr/>
          <p:nvPr/>
        </p:nvSpPr>
        <p:spPr>
          <a:xfrm>
            <a:off x="4818888" y="749808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Content Analysis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18888" y="120700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1. </a:t>
            </a:r>
            <a:r>
              <a:rPr lang="en-US" sz="1000" dirty="0">
                <a:solidFill>
                  <a:srgbClr val="1E2D3D"/>
                </a:solidFill>
              </a:rPr>
              <a:t>Define units of analysis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18888" y="1463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2. </a:t>
            </a:r>
            <a:r>
              <a:rPr lang="en-US" sz="1000" dirty="0">
                <a:solidFill>
                  <a:srgbClr val="1E2D3D"/>
                </a:solidFill>
              </a:rPr>
              <a:t>Develop coding scheme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18888" y="17190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3. </a:t>
            </a:r>
            <a:r>
              <a:rPr lang="en-US" sz="1000" dirty="0">
                <a:solidFill>
                  <a:srgbClr val="1E2D3D"/>
                </a:solidFill>
              </a:rPr>
              <a:t>Code all data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18888" y="1975104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4. </a:t>
            </a:r>
            <a:r>
              <a:rPr lang="en-US" sz="1000" dirty="0">
                <a:solidFill>
                  <a:srgbClr val="1E2D3D"/>
                </a:solidFill>
              </a:rPr>
              <a:t>Quantify frequencies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18888" y="2231136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5. </a:t>
            </a:r>
            <a:r>
              <a:rPr lang="en-US" sz="1000" dirty="0">
                <a:solidFill>
                  <a:srgbClr val="1E2D3D"/>
                </a:solidFill>
              </a:rPr>
              <a:t>Interpret patterns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498080" y="1225296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When: 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498080" y="1426464"/>
            <a:ext cx="1234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D3D"/>
                </a:solidFill>
              </a:rPr>
              <a:t>Documents, media, archival text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498080" y="1984248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Software: 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498080" y="2185416"/>
            <a:ext cx="1234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480"/>
                </a:solidFill>
              </a:rPr>
              <a:t>NVivo, MAXQDA, LIWC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938548" y="3227832"/>
            <a:ext cx="4114800" cy="201168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" y="2898648"/>
            <a:ext cx="4114800" cy="384048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30" name="Text 28"/>
          <p:cNvSpPr/>
          <p:nvPr/>
        </p:nvSpPr>
        <p:spPr>
          <a:xfrm>
            <a:off x="384048" y="2898648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Grounded Theory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84048" y="335584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1. </a:t>
            </a:r>
            <a:r>
              <a:rPr lang="en-US" sz="1000" dirty="0">
                <a:solidFill>
                  <a:srgbClr val="1E2D3D"/>
                </a:solidFill>
              </a:rPr>
              <a:t>Open coding — line by line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84048" y="361188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2. </a:t>
            </a:r>
            <a:r>
              <a:rPr lang="en-US" sz="1000" dirty="0">
                <a:solidFill>
                  <a:srgbClr val="1E2D3D"/>
                </a:solidFill>
              </a:rPr>
              <a:t>Axial coding — categories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84048" y="386791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3. </a:t>
            </a:r>
            <a:r>
              <a:rPr lang="en-US" sz="1000" dirty="0">
                <a:solidFill>
                  <a:srgbClr val="1E2D3D"/>
                </a:solidFill>
              </a:rPr>
              <a:t>Selective coding — core category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384048" y="4123944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4. </a:t>
            </a:r>
            <a:r>
              <a:rPr lang="en-US" sz="1000" dirty="0">
                <a:solidFill>
                  <a:srgbClr val="1E2D3D"/>
                </a:solidFill>
              </a:rPr>
              <a:t>Constant comparison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84048" y="4379976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E4B8B"/>
                </a:solidFill>
              </a:rPr>
              <a:t>5. </a:t>
            </a:r>
            <a:r>
              <a:rPr lang="en-US" sz="1000" dirty="0">
                <a:solidFill>
                  <a:srgbClr val="1E2D3D"/>
                </a:solidFill>
              </a:rPr>
              <a:t>Theory generation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063240" y="3374136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E4B8B"/>
                </a:solidFill>
              </a:rPr>
              <a:t>When: 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3063240" y="3575304"/>
            <a:ext cx="1234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D3D"/>
                </a:solidFill>
              </a:rPr>
              <a:t>Exploratory, no prior theory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063240" y="4133088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E4B8B"/>
                </a:solidFill>
              </a:rPr>
              <a:t>Software: 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3063240" y="4334256"/>
            <a:ext cx="1234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480"/>
                </a:solidFill>
              </a:rPr>
              <a:t>NVivo, Atlas.ti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709160" y="2898648"/>
            <a:ext cx="4114800" cy="201168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709160" y="2898648"/>
            <a:ext cx="4114800" cy="384048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42" name="Text 40"/>
          <p:cNvSpPr/>
          <p:nvPr/>
        </p:nvSpPr>
        <p:spPr>
          <a:xfrm>
            <a:off x="4818888" y="2898648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Discourse Analysis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4818888" y="335584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1. </a:t>
            </a:r>
            <a:r>
              <a:rPr lang="en-US" sz="1000" dirty="0">
                <a:solidFill>
                  <a:srgbClr val="1E2D3D"/>
                </a:solidFill>
              </a:rPr>
              <a:t>Examine language in context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818888" y="361188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2. </a:t>
            </a:r>
            <a:r>
              <a:rPr lang="en-US" sz="1000" dirty="0">
                <a:solidFill>
                  <a:srgbClr val="1E2D3D"/>
                </a:solidFill>
              </a:rPr>
              <a:t>Identify power relations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818888" y="386791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3. </a:t>
            </a:r>
            <a:r>
              <a:rPr lang="en-US" sz="1000" dirty="0">
                <a:solidFill>
                  <a:srgbClr val="1E2D3D"/>
                </a:solidFill>
              </a:rPr>
              <a:t>Analyse rhetoric/framing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818888" y="4123944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4. </a:t>
            </a:r>
            <a:r>
              <a:rPr lang="en-US" sz="1000" dirty="0">
                <a:solidFill>
                  <a:srgbClr val="1E2D3D"/>
                </a:solidFill>
              </a:rPr>
              <a:t>Social constructivist lens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818888" y="4379976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4FA0"/>
                </a:solidFill>
              </a:rPr>
              <a:t>5. </a:t>
            </a:r>
            <a:r>
              <a:rPr lang="en-US" sz="1000" dirty="0">
                <a:solidFill>
                  <a:srgbClr val="1E2D3D"/>
                </a:solidFill>
              </a:rPr>
              <a:t>Contextual interpretation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7498080" y="3374136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B4FA0"/>
                </a:solidFill>
              </a:rPr>
              <a:t>When: 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7498080" y="3575304"/>
            <a:ext cx="1234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D3D"/>
                </a:solidFill>
              </a:rPr>
              <a:t>Policy docs, speeches, narratives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7498080" y="4133088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B4FA0"/>
                </a:solidFill>
              </a:rPr>
              <a:t>Software: </a:t>
            </a:r>
            <a:endParaRPr lang="en-US" sz="950" dirty="0"/>
          </a:p>
        </p:txBody>
      </p:sp>
      <p:sp>
        <p:nvSpPr>
          <p:cNvPr id="51" name="Text 49"/>
          <p:cNvSpPr/>
          <p:nvPr/>
        </p:nvSpPr>
        <p:spPr>
          <a:xfrm>
            <a:off x="7498080" y="4334256"/>
            <a:ext cx="1234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480"/>
                </a:solidFill>
              </a:rPr>
              <a:t>MAXQDA, AntConc, manual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DESCRIPTIVE STATISTICS — Writing Up in Chapter 4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160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4114800" cy="38404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749808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What to Compute &amp; Report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243584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N (valid)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286000" y="1243584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Confirms sample usable per variable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1517904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36776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Mean (M)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86000" y="1636776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Average score — compare to scale midpoint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1911096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02996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Std Dev (SD)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86000" y="2029968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Spread; high SD = diverse opinions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7200" y="2304288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423160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Minimum / Maximum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286000" y="2423160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Range of responses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" y="2697480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816352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Skewness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286000" y="2816352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±2 = acceptable normality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" y="3090672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209544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Kurtosis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286000" y="3209544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±7 = acceptable for parametric tests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3483864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602736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Variance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286000" y="3602736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SD² — used in ANOVA/Levene's test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57200" y="3877056"/>
            <a:ext cx="365760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399592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Coefficient of Variation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286000" y="3995928"/>
            <a:ext cx="1965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SD/Mean × 100 — relative variability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663440" y="749808"/>
            <a:ext cx="4206240" cy="20848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63440" y="749808"/>
            <a:ext cx="4206240" cy="384048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32" name="Text 30"/>
          <p:cNvSpPr/>
          <p:nvPr/>
        </p:nvSpPr>
        <p:spPr>
          <a:xfrm>
            <a:off x="4800600" y="74980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Sample Write-Up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00600" y="1207008"/>
            <a:ext cx="3931920" cy="1481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E2D3D"/>
                </a:solidFill>
              </a:rPr>
              <a:t>"Table 4.3 presents descriptive statistics. Ethical Leadership recorded the highest mean (M = 3.87, SD = 0.74), suggesting respondents largely agreed ethical conduct was exhibited. Employee Productivity had M = 3.65 (SD = 0.81). All skewness values fell within ±2 and kurtosis within ±7, confirming normality assumptions for parametric tests."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63440" y="2944368"/>
            <a:ext cx="4206240" cy="1965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2944368"/>
            <a:ext cx="4206240" cy="384048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36" name="Text 34"/>
          <p:cNvSpPr/>
          <p:nvPr/>
        </p:nvSpPr>
        <p:spPr>
          <a:xfrm>
            <a:off x="4800600" y="294436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Normality Tests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4800600" y="3438144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00"/>
                </a:solidFill>
              </a:rPr>
              <a:t>Kolmogorov-Smirnov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6903720" y="3438144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N &gt; 50; p &gt; .05 = normal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800600" y="382219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00"/>
                </a:solidFill>
              </a:rPr>
              <a:t>Shapiro-Wilk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903720" y="382219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N &lt; 50; preferred for small samples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800600" y="420624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00"/>
                </a:solidFill>
              </a:rPr>
              <a:t>Histogram + Q-Q plot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6903720" y="4206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Visual normality confirmation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800600" y="4590288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00"/>
                </a:solidFill>
              </a:rPr>
              <a:t>Skewness/Kurtosis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903720" y="45902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D3D"/>
                </a:solidFill>
              </a:rPr>
              <a:t>Quickest check for large samples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CORRELATION ANALYSIS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91440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1463040" cy="9144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02412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Pearson (r)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920240" y="804672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Assumption: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246120" y="804672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D3D"/>
                </a:solidFill>
              </a:rPr>
              <a:t>Both variables continuous &amp; normally distributed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920240" y="107899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Output: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46120" y="1078992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</a:rPr>
              <a:t>r (−1 to +1), p-value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20240" y="134416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Interpret: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246120" y="1344168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r &lt; .3 = weak | .3–.5 = moderate | &gt; .5 = strong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035040" y="120700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Use when: Most quantitative thesis studies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819656"/>
            <a:ext cx="8595360" cy="91440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1819656"/>
            <a:ext cx="1463040" cy="9144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6" name="Text 14"/>
          <p:cNvSpPr/>
          <p:nvPr/>
        </p:nvSpPr>
        <p:spPr>
          <a:xfrm>
            <a:off x="320040" y="2093976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Spearman (ρ)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920240" y="1874520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Assumption: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246120" y="1874520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D3D"/>
                </a:solidFill>
              </a:rPr>
              <a:t>Ordinal data or non-normal continuous data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920240" y="2148840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Output: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246120" y="214884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A896"/>
                </a:solidFill>
              </a:rPr>
              <a:t>ρ (rho), p-value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920240" y="241401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Interpret: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246120" y="2414016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Same strength benchmarks as Pearson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035040" y="2276856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Use when: Ordinal Likert-only, ranked data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2889504"/>
            <a:ext cx="8595360" cy="91440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2889504"/>
            <a:ext cx="1463040" cy="91440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" y="3163824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Kendall's τ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920240" y="2944368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Assumption: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246120" y="2944368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D3D"/>
                </a:solidFill>
              </a:rPr>
              <a:t>Small samples; many tied ranks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920240" y="321868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Output: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246120" y="32186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4A300"/>
                </a:solidFill>
              </a:rPr>
              <a:t>τ (tau), p-value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920240" y="3483864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Interpret: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246120" y="3483864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Values generally lower than Spearman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035040" y="3346704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Use when: Small N, many ties in ordinal data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74320" y="3959352"/>
            <a:ext cx="8595360" cy="91440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74320" y="3959352"/>
            <a:ext cx="1463040" cy="91440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36" name="Text 34"/>
          <p:cNvSpPr/>
          <p:nvPr/>
        </p:nvSpPr>
        <p:spPr>
          <a:xfrm>
            <a:off x="320040" y="4233672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Point-Biserial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1920240" y="4014216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Assumption: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3246120" y="4014216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D3D"/>
                </a:solidFill>
              </a:rPr>
              <a:t>One continuous + one dichotomous variable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1920240" y="428853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Output: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3246120" y="4288536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E4B8B"/>
                </a:solidFill>
              </a:rPr>
              <a:t>rpb, p-value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1920240" y="455371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6480"/>
                </a:solidFill>
              </a:rPr>
              <a:t>Interpret: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3246120" y="4553712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Same direction rules apply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6035040" y="4416552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480"/>
                </a:solidFill>
              </a:rPr>
              <a:t>Use when: Gender vs. score, Yes/No vs. rating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3B4FA0"/>
          </a:solidFill>
          <a:ln/>
        </p:spPr>
      </p:sp>
      <p:sp>
        <p:nvSpPr>
          <p:cNvPr id="45" name="Text 4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</a:rPr>
              <a:t>Correlation ≠ Causation. Always qualify: 'A significant positive correlation was found (r = .612, p &lt; .001), suggesting a strong relationship.'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5E4B8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REGRESSION ANALYSIS — Types Overview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685800"/>
          </a:xfrm>
          <a:prstGeom prst="rect">
            <a:avLst/>
          </a:prstGeom>
          <a:solidFill>
            <a:srgbClr val="0B1F33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4124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300"/>
                </a:solidFill>
              </a:rPr>
              <a:t>Key Question: </a:t>
            </a:r>
            <a:r>
              <a:rPr lang="en-US" sz="1300" dirty="0">
                <a:solidFill>
                  <a:srgbClr val="FFFFFF"/>
                </a:solidFill>
              </a:rPr>
              <a:t>What TYPE of dependent variable (DV) do you have? This determines which regression model to use.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536192"/>
          <a:ext cx="8595360" cy="3785616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Regression Type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Dependent Variable (DV)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Independent Variables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Key Output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D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28090"/>
                          </a:solidFill>
                        </a:rPr>
                        <a:t>OLS Linear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Continuous (income, score, age)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Continuous and/or categorical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28090"/>
                          </a:solidFill>
                        </a:rPr>
                        <a:t>β, R², F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A896"/>
                          </a:solidFill>
                        </a:rPr>
                        <a:t>Binary Logistic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Dichotomous (Yes/No, 0/1)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A896"/>
                          </a:solidFill>
                        </a:rPr>
                        <a:t>Odds Ratio, Wald, Nagelkerke R²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4A300"/>
                          </a:solidFill>
                        </a:rPr>
                        <a:t>Ordinal Logistic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Ordered categories (Low/Med/High)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F4A300"/>
                          </a:solidFill>
                        </a:rPr>
                        <a:t>Cumulative odds ratio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D94F4F"/>
                          </a:solidFill>
                        </a:rPr>
                        <a:t>Multinomial Logistic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3+ unordered categories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D94F4F"/>
                          </a:solidFill>
                        </a:rPr>
                        <a:t>Relative Risk Ratio (RRR)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5E4B8B"/>
                          </a:solidFill>
                        </a:rPr>
                        <a:t>Probit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Binary (like logit, different link)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5E4B8B"/>
                          </a:solidFill>
                        </a:rPr>
                        <a:t>Marginal effects, z-scores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3B4FA0"/>
                          </a:solidFill>
                        </a:rPr>
                        <a:t>Tobit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Censored/truncated continuous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B4FA0"/>
                          </a:solidFill>
                        </a:rPr>
                        <a:t>β, truncation point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E07B00"/>
                          </a:solidFill>
                        </a:rPr>
                        <a:t>Poisson / NegBin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Count data (# events, # visits)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E07B00"/>
                          </a:solidFill>
                        </a:rPr>
                        <a:t>Incidence Rate Ratio (IRR)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7F4B"/>
                          </a:solidFill>
                        </a:rPr>
                        <a:t>Panel / Fixed-Random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Continuous (repeated observations)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Any type, time-varying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7F4B"/>
                          </a:solidFill>
                        </a:rPr>
                        <a:t>β within/between estimators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OLS LINEAR REGRESSION — Simple, Multiple &amp; Hierarchical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2743200" cy="42062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49808"/>
            <a:ext cx="2743200" cy="4114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74980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Simple Linear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261872"/>
            <a:ext cx="2560320" cy="59436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2618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F4A300"/>
                </a:solidFill>
              </a:rPr>
              <a:t>Y = α + β₁X₁ + ε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201168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When to use: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267712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One IV predicts one DV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11480" y="278892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Key output: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304495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28090"/>
                </a:solidFill>
              </a:rPr>
              <a:t>R, R², F, β, p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3401568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A6480"/>
                </a:solidFill>
              </a:rPr>
              <a:t>Example: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63931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E2D3D"/>
                </a:solidFill>
              </a:rPr>
              <a:t>Does training frequency predict performance?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182112" y="749808"/>
            <a:ext cx="2743200" cy="42062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182112" y="749808"/>
            <a:ext cx="2743200" cy="4114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7" name="Text 15"/>
          <p:cNvSpPr/>
          <p:nvPr/>
        </p:nvSpPr>
        <p:spPr>
          <a:xfrm>
            <a:off x="3273552" y="74980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Multiple Linear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273552" y="1261872"/>
            <a:ext cx="2560320" cy="59436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19" name="Text 17"/>
          <p:cNvSpPr/>
          <p:nvPr/>
        </p:nvSpPr>
        <p:spPr>
          <a:xfrm>
            <a:off x="3273552" y="12618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F4A300"/>
                </a:solidFill>
              </a:rPr>
              <a:t>Y = α + β₁X₁ + β₂X₂ + ... + βₙXₙ + ε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19272" y="201168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When to use: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19272" y="2267712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2+ IVs predict one DV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319272" y="278892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Key output: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19272" y="304495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28090"/>
                </a:solidFill>
              </a:rPr>
              <a:t>R², ΔR², β per IV, VIF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319272" y="3401568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A6480"/>
                </a:solidFill>
              </a:rPr>
              <a:t>Example: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319272" y="363931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E2D3D"/>
                </a:solidFill>
              </a:rPr>
              <a:t>Do motivation, training, &amp; pay predict productivity?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089904" y="749808"/>
            <a:ext cx="2743200" cy="42062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089904" y="749808"/>
            <a:ext cx="2743200" cy="411480"/>
          </a:xfrm>
          <a:prstGeom prst="rect">
            <a:avLst/>
          </a:prstGeom>
          <a:solidFill>
            <a:srgbClr val="F4A300"/>
          </a:solidFill>
          <a:ln/>
        </p:spPr>
      </p:sp>
      <p:sp>
        <p:nvSpPr>
          <p:cNvPr id="28" name="Text 26"/>
          <p:cNvSpPr/>
          <p:nvPr/>
        </p:nvSpPr>
        <p:spPr>
          <a:xfrm>
            <a:off x="6181344" y="74980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Hierarchical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181344" y="1261872"/>
            <a:ext cx="2560320" cy="594360"/>
          </a:xfrm>
          <a:prstGeom prst="rect">
            <a:avLst/>
          </a:prstGeom>
          <a:solidFill>
            <a:srgbClr val="0B1F33"/>
          </a:solidFill>
          <a:ln/>
        </p:spPr>
      </p:sp>
      <p:sp>
        <p:nvSpPr>
          <p:cNvPr id="30" name="Text 28"/>
          <p:cNvSpPr/>
          <p:nvPr/>
        </p:nvSpPr>
        <p:spPr>
          <a:xfrm>
            <a:off x="6181344" y="12618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F4A300"/>
                </a:solidFill>
              </a:rPr>
              <a:t>Block 1 → Block 2 → Block 3 (sequential)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27064" y="201168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When to use: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27064" y="2267712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D3D"/>
                </a:solidFill>
              </a:rPr>
              <a:t>Test incremental contribution of predictor sets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227064" y="2788920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300"/>
                </a:solidFill>
              </a:rPr>
              <a:t>Key output: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27064" y="304495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28090"/>
                </a:solidFill>
              </a:rPr>
              <a:t>R² Change, F Change, ΔR²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227064" y="3401568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A6480"/>
                </a:solidFill>
              </a:rPr>
              <a:t>Example: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27064" y="363931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E2D3D"/>
                </a:solidFill>
              </a:rPr>
              <a:t>Does adding leadership style explain more than controls?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E2D3D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4A300"/>
                </a:solidFill>
              </a:rPr>
              <a:t>OLS Assumptions: Linearity | Independence | Homoscedasticity | Normality of residuals | No perfect multicollinearity (VIF &lt; 10)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3732</Words>
  <Application>Microsoft Office PowerPoint</Application>
  <PresentationFormat>On-screen Show (16:9)</PresentationFormat>
  <Paragraphs>570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Data Analysis Masterclass</dc:title>
  <dc:subject>PptxGenJS Presentation</dc:subject>
  <dc:creator>PptxGenJS</dc:creator>
  <cp:lastModifiedBy>User</cp:lastModifiedBy>
  <cp:revision>3</cp:revision>
  <dcterms:created xsi:type="dcterms:W3CDTF">2026-05-30T06:24:27Z</dcterms:created>
  <dcterms:modified xsi:type="dcterms:W3CDTF">2026-05-30T09:41:01Z</dcterms:modified>
</cp:coreProperties>
</file>