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733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0" y="2743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 smtClean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&amp; THESIS </a:t>
            </a:r>
            <a:r>
              <a:rPr lang="en-US" sz="10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TRAINING SERIES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FIVE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Summary, Conclusions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Recommendations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36118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INFLUENCE OF RISK MANAGEMENT PRACTICES ON THE SUSTAINABILITY OF NON-GOVERNMENTAL ORGANIZATIONS (NGOs) IN KENYA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57200" y="47091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 OVERVIEW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8869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5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228600" y="914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91440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7899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65760" y="14630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81051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and structure of the chapter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46120" y="914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91440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83280" y="107899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383280" y="14630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of Findings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83280" y="181051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paragraph per objective — what the data showed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263640" y="914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63640" y="91440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107899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400800" y="14630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181051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Definitive statements derived from findings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28600" y="283464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28600" y="283464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299923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65760" y="33832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65760" y="373075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· Practice · Theory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46120" y="283464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46120" y="283464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83280" y="299923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383280" y="33832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83280" y="373075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Constraints encountered during the study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263640" y="283464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63640" y="2834640"/>
            <a:ext cx="278892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0" y="2999232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5.6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6400800" y="33832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Further Research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400800" y="373075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Directions for future scholarly inquiry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 SUMMARY OF FINDINGS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8869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5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228600" y="841248"/>
            <a:ext cx="1051560" cy="2926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841248"/>
            <a:ext cx="1051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1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371600" y="822960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Identification → NGO Sustainability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8600" y="1152144"/>
            <a:ext cx="7132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identification was the strongest predictor of sustainability. Organizations with maintained risk registers, stakeholder consultations, and environmental scanning showed stronger financial viability, programme continuity, and institutional legitimacy.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498080" y="1170432"/>
            <a:ext cx="1417320" cy="29260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0" y="1170432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H01 Rejected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228600" y="1874520"/>
            <a:ext cx="1051560" cy="2926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" y="1874520"/>
            <a:ext cx="1051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2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371600" y="1856232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 → NGO Sustainability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28600" y="2185416"/>
            <a:ext cx="7132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assessment through likelihood-impact matrices and financial modelling significantly improved resource allocation and reduced cost overruns. Organizations relying on ad hoc approaches recorded weaker sustainability outcomes.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498080" y="2203704"/>
            <a:ext cx="1417320" cy="29260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98080" y="2203704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H02 Rejected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28600" y="2907792"/>
            <a:ext cx="1051560" cy="2926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8600" y="2907792"/>
            <a:ext cx="1051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3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1371600" y="2889504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Control → NGO Sustainability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28600" y="3218688"/>
            <a:ext cx="7132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response plans and effective internal financial controls were significant predictors of sustainability. Weak financial oversight was the primary driver of audit queries and donor confidence erosion.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498080" y="3236976"/>
            <a:ext cx="1417320" cy="29260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98080" y="3236976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H03 Rejected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228600" y="3941064"/>
            <a:ext cx="1051560" cy="2926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28600" y="3941064"/>
            <a:ext cx="1051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4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1371600" y="3922776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Monitoring → NGO Sustainability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28600" y="4251960"/>
            <a:ext cx="7132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risk review cycles and structured board reporting enabled early detection of threats. Quality of risk reporting to governance structures was especially linked to institutional sustainability.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498080" y="4270248"/>
            <a:ext cx="1417320" cy="29260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4270248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H04 Rejected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 CONCLUSIONS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8869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8686800" cy="347472"/>
          </a:xfrm>
          <a:prstGeom prst="rect">
            <a:avLst/>
          </a:prstGeom>
          <a:solidFill>
            <a:srgbClr val="FFF3F3"/>
          </a:solidFill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Key Distinction: A conclusion states what the study established. A recommendation states what should be done. Never confuse the two.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28600" y="1261872"/>
            <a:ext cx="73152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2801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Identification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53619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identification practices have a significant positive influence on NGO sustainability. Institutionalizing systematic identification is the single most impactful governance investment an NGO can make.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28600" y="2176272"/>
            <a:ext cx="73152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1945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45059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 practices have a significant positive influence on NGO sustainability. Widespread reliance on informal methods constitutes a structural vulnerability that perpetuates the sector's sustainability gaps.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28600" y="3090672"/>
            <a:ext cx="73152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31089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Control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36499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control practices have a significant positive influence on NGO sustainability. Weak internal financial controls are the most consequential control failure, driving audit exceptions and donor confidence erosion.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28600" y="4005072"/>
            <a:ext cx="73152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40233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Monitoring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427939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monitoring practices have a significant positive influence on NGO sustainability. Quality of board-level risk reporting is especially critical for institutional sustainability and governance effectiveness.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  RECOMMENDATIONS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8869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5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86868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1463040" cy="12801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01752" y="896112"/>
            <a:ext cx="1325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5.4.1 POLICY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74320" y="1335024"/>
            <a:ext cx="13898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 Coordination Board · PBOA · Bilateral Donors · Regulators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828800" y="91440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minimum risk management standards into NGO registration and annual compliance renewal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1828800" y="128016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Donors to incorporate risk management maturity benchmarks into due diligence and grant assessment criteria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1828800" y="164592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sector-specific risk governance guidelines under the Public Benefits Organizations Act, adapting ISO 31000:2018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28600" y="2221992"/>
            <a:ext cx="86868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28600" y="2221992"/>
            <a:ext cx="1463040" cy="1280160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1752" y="2313432"/>
            <a:ext cx="1325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5.4.2 PRACTICE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74320" y="2752344"/>
            <a:ext cx="13898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 Managers · Boards · Programme Officers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828800" y="233172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live risk registers reviewed quarterly and at every major project milestone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1828800" y="269748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Ring-fence contingency reserves at minimum 10% of project value within all project budgets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1828800" y="306324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internal audit to conduct risk-focused reviews with findings tracked to resolution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28600" y="3639312"/>
            <a:ext cx="86868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28600" y="3639312"/>
            <a:ext cx="1463040" cy="1280160"/>
          </a:xfrm>
          <a:prstGeom prst="rect">
            <a:avLst/>
          </a:prstGeom>
          <a:solidFill>
            <a:srgbClr val="6B3A1A"/>
          </a:solidFill>
          <a:ln w="12700">
            <a:solidFill>
              <a:srgbClr val="6B3A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01752" y="3730752"/>
            <a:ext cx="1325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5.4.3 THEORY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74320" y="4169664"/>
            <a:ext cx="13898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Community · Future Researchers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1828800" y="374904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the conceptual framework using Resource Dependence Theory and Agency Theory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828800" y="411480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organizational size, funding diversification, and leadership tenure as moderating variables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1828800" y="448056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 studies profiling high-sustainability NGOs to surface contextual mechanisms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  LIMITATIONS OF THE STUDY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8869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5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228600" y="868680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68680"/>
            <a:ext cx="822960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868680"/>
            <a:ext cx="8229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88720" y="100584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Bias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88720" y="1325880"/>
            <a:ext cx="7498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on risk governance touched on sensitive organizational weaknesses. Despite anonymity assurances, some respondents may have understated deficiencies in their risk systems, potentially inflating reported practice levels.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28600" y="2240280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28600" y="2240280"/>
            <a:ext cx="822960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" y="2240280"/>
            <a:ext cx="8229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188720" y="237744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Diversity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188720" y="2697480"/>
            <a:ext cx="7498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Kenyan NGO sector varies considerably in size, funding base, and operational mandate. Findings from Nairobi-headquartered organizations may not fully generalize to smaller, rural-based, or community organizations despite stratified sampling.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28600" y="3611880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28600" y="3611880"/>
            <a:ext cx="822960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8600" y="3611880"/>
            <a:ext cx="8229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1188720" y="374904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Cross-Sectional Design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188720" y="4069080"/>
            <a:ext cx="7498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study captured a snapshot of risk management practices and sustainability outcomes at a single point in time. Causal inferences about long-term effects of risk governance on organizational sustainability cannot be drawn from this design.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5.6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28346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SUGGESTIONS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FURTHER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365760" y="2834640"/>
            <a:ext cx="28346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Directions for future scholarly inquiry arising from study gaps and design constraints.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703320" y="228600"/>
            <a:ext cx="521208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703320" y="228600"/>
            <a:ext cx="457200" cy="10789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03320" y="228600"/>
            <a:ext cx="457200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251960" y="32004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 Study Design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51960" y="59436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cohorts of NGOs over 3–5 years to establish causal relationships between risk management maturity and sustainability beyond this cross-sectional evidence.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703320" y="1417320"/>
            <a:ext cx="521208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703320" y="1417320"/>
            <a:ext cx="457200" cy="10789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03320" y="1417320"/>
            <a:ext cx="457200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251960" y="150876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Comparative Study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251960" y="178308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 whether findings hold across Kenya, Uganda, and Tanzania under different regulatory environments and donor ecosystems to generate regionally generalisable propositions.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703320" y="2606040"/>
            <a:ext cx="521208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03320" y="2606040"/>
            <a:ext cx="457200" cy="10789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2606040"/>
            <a:ext cx="457200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251960" y="269748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Moderating Variables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251960" y="297180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organizational size, funding source diversification, and leadership tenure as moderators of the risk management-sustainability relationship.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703320" y="3794760"/>
            <a:ext cx="521208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03320" y="3794760"/>
            <a:ext cx="457200" cy="10789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03320" y="3794760"/>
            <a:ext cx="457200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251960" y="388620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 Case Studies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251960" y="416052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 NGOs with exceptional sustainability despite resource constraints to surface the contextual mechanisms through which risk governance translates into resilience.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830</Words>
  <Application>Microsoft Office PowerPoint</Application>
  <PresentationFormat>On-screen Show (16:9)</PresentationFormat>
  <Paragraphs>108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– Summary, Conclusions and Recommendations</dc:title>
  <dc:subject>PptxGenJS Presentation</dc:subject>
  <dc:creator>PptxGenJS</dc:creator>
  <cp:lastModifiedBy>Stratford Journals</cp:lastModifiedBy>
  <cp:revision>2</cp:revision>
  <dcterms:created xsi:type="dcterms:W3CDTF">2026-05-30T07:30:55Z</dcterms:created>
  <dcterms:modified xsi:type="dcterms:W3CDTF">2026-05-30T07:37:40Z</dcterms:modified>
</cp:coreProperties>
</file>