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4342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297680"/>
            <a:ext cx="9144000" cy="84582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502919"/>
            <a:ext cx="8229600" cy="74577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INFLUENCE OF RISK MANAGEMENT PRACTICES ON </a:t>
            </a:r>
            <a:r>
              <a:rPr lang="en-US" sz="1600" b="1" kern="0" spc="500" dirty="0" smtClean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SUSTAINABILITY OF</a:t>
            </a:r>
            <a:endParaRPr lang="en-US" sz="1600" b="1" kern="0" spc="500" dirty="0">
              <a:solidFill>
                <a:srgbClr val="E8A02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en-US" sz="16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NON-GOVERNMENTAL ORGANIZATIONS (NGOs) IN KENYA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Methodology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Comprehensive Training Guide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388620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Covering: Philosophy • Design • Sampling • Instruments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Testing • Reliability • Data Analysis • Reporting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514350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645920"/>
            <a:ext cx="8046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Testing &amp; Validity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834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 — Ensuring Instrument Quality Before Full Deployment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Validity Testing: Content, Construct &amp; Face Validity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914400"/>
            <a:ext cx="8686800" cy="41148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5" name="Text 3"/>
          <p:cNvSpPr/>
          <p:nvPr/>
        </p:nvSpPr>
        <p:spPr>
          <a:xfrm>
            <a:off x="228600" y="914400"/>
            <a:ext cx="8686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Validity = Does the instrument measure what it is intended to measure?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417320"/>
            <a:ext cx="2743200" cy="347472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4173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Validity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274320" y="1764792"/>
            <a:ext cx="2743200" cy="289864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801368"/>
            <a:ext cx="25603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Assesses the degree to which the instrument covers all dimensions of the construct it aims to measure.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38328" y="2505456"/>
            <a:ext cx="2615184" cy="1828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" y="254203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Test: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" y="2788920"/>
            <a:ext cx="25603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Content Validity Index (CVI) or Ratio (CVR)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Panel of experts (≥5) rates each item (1–4 scale)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CVI ≥ 0.80 is acceptable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Items below threshold are revised or dropped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Ensures comprehensive domain coverage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127248" y="1417320"/>
            <a:ext cx="2743200" cy="347472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4" name="Text 12"/>
          <p:cNvSpPr/>
          <p:nvPr/>
        </p:nvSpPr>
        <p:spPr>
          <a:xfrm>
            <a:off x="3127248" y="14173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Validity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3127248" y="1764792"/>
            <a:ext cx="2743200" cy="289864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218688" y="1801368"/>
            <a:ext cx="25603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Examines whether the instrument truly measures the theoretical construct it purports to measure.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191256" y="2505456"/>
            <a:ext cx="2615184" cy="18288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8" name="Text 16"/>
          <p:cNvSpPr/>
          <p:nvPr/>
        </p:nvSpPr>
        <p:spPr>
          <a:xfrm>
            <a:off x="3218688" y="254203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Test: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18688" y="2788920"/>
            <a:ext cx="25603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 Analysis (Exploratory/Confirmatory)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Convergent validity: high correlation with related scales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Discriminant validity: low correlation with unrelated scales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Known-groups technique: compare groups expected to differ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Assessed post-pilot with statistical software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980176" y="1417320"/>
            <a:ext cx="2743200" cy="34747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21" name="Text 19"/>
          <p:cNvSpPr/>
          <p:nvPr/>
        </p:nvSpPr>
        <p:spPr>
          <a:xfrm>
            <a:off x="5980176" y="14173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 Validity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5980176" y="1764792"/>
            <a:ext cx="2743200" cy="289864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071616" y="1801368"/>
            <a:ext cx="25603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Subjective judgment of whether the instrument appears to measure what it is supposed to, at face value.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044184" y="2505456"/>
            <a:ext cx="2615184" cy="1828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25" name="Text 23"/>
          <p:cNvSpPr/>
          <p:nvPr/>
        </p:nvSpPr>
        <p:spPr>
          <a:xfrm>
            <a:off x="6071616" y="254203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Test: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071616" y="2788920"/>
            <a:ext cx="25603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by subject matter experts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by target respondents (pre-test)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Items should be clear, relevant, and appropriate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Language, layout, and sequencing assessed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Easiest and most basic form of validity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 Testing: Cronbach's Alpha (α)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914400"/>
            <a:ext cx="8686800" cy="749808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20040" y="950976"/>
            <a:ext cx="850392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 measures the consistency of an instrument: does it produce stable, repeatable results over time or across observers? Cronbach's Alpha is the most widely used internal consistency reliability coefficient.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28600" y="1783080"/>
            <a:ext cx="4160520" cy="1417320"/>
          </a:xfrm>
          <a:prstGeom prst="rect">
            <a:avLst/>
          </a:prstGeom>
          <a:solidFill>
            <a:srgbClr val="EEF4FB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4320" y="1783080"/>
            <a:ext cx="406908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Cronbach's Alpha Formula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74320" y="2084832"/>
            <a:ext cx="4069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= (k / k−1) × [1 − (Σσ²ᵢ / σ²ₓ)]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274320" y="2578608"/>
            <a:ext cx="4069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 = number of items    σ²ᵢ = variance of each item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σ²ₓ = total test score variance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0" y="1783080"/>
            <a:ext cx="43434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1783080"/>
            <a:ext cx="425196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Interpretation of α Values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617720" y="2121408"/>
            <a:ext cx="4251960" cy="192024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13" name="Text 11"/>
          <p:cNvSpPr/>
          <p:nvPr/>
        </p:nvSpPr>
        <p:spPr>
          <a:xfrm>
            <a:off x="4663440" y="2121408"/>
            <a:ext cx="210312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≥ 0.90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766560" y="2121408"/>
            <a:ext cx="205740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Excellent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617720" y="2322576"/>
            <a:ext cx="4251960" cy="1920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4663440" y="2322576"/>
            <a:ext cx="210312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68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= 0.80–0.89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766560" y="2322576"/>
            <a:ext cx="205740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68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617720" y="2523744"/>
            <a:ext cx="4251960" cy="192024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19" name="Text 17"/>
          <p:cNvSpPr/>
          <p:nvPr/>
        </p:nvSpPr>
        <p:spPr>
          <a:xfrm>
            <a:off x="4663440" y="2523744"/>
            <a:ext cx="210312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= 0.70–0.79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6766560" y="2523744"/>
            <a:ext cx="205740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Acceptable ✓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617720" y="2724912"/>
            <a:ext cx="4251960" cy="1920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Text 20"/>
          <p:cNvSpPr/>
          <p:nvPr/>
        </p:nvSpPr>
        <p:spPr>
          <a:xfrm>
            <a:off x="4663440" y="2724912"/>
            <a:ext cx="210312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DC6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= 0.60–0.69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6766560" y="2724912"/>
            <a:ext cx="205740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DC6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Questionable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17720" y="2926080"/>
            <a:ext cx="4251960" cy="192024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25" name="Text 23"/>
          <p:cNvSpPr/>
          <p:nvPr/>
        </p:nvSpPr>
        <p:spPr>
          <a:xfrm>
            <a:off x="4663440" y="2926080"/>
            <a:ext cx="210312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&lt; 0.60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766560" y="2926080"/>
            <a:ext cx="2057400" cy="192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Unacceptable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228600" y="3291840"/>
            <a:ext cx="8686800" cy="320040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28" name="Text 26"/>
          <p:cNvSpPr/>
          <p:nvPr/>
        </p:nvSpPr>
        <p:spPr>
          <a:xfrm>
            <a:off x="228600" y="3291840"/>
            <a:ext cx="8686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to Conduct Cronbach's Alpha Reliability Test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20040" y="3639312"/>
            <a:ext cx="85039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Administer instrument to pilot sample (10–30 subjects similar to study population)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Enter data into SPSS / Excel / R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Select: Analyze → Scale → Reliability Analysis → Choose Alpha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Interpret α value — target ≥ 0.70 for social science research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Remove items with low 'Alpha if item deleted' scores to improve reliability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Re-test after modifications; report final α in methodology section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Collection Procedures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1031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457200" cy="11887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344168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960120"/>
            <a:ext cx="155448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Ethical Clearance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777240" y="1325880"/>
            <a:ext cx="15544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Obtain IRB/ERC approval. Secure informed consent. Ensure anonymity and confidentiality of participants.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441448" y="960120"/>
            <a:ext cx="21031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41448" y="960120"/>
            <a:ext cx="457200" cy="1188720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1" name="Text 9"/>
          <p:cNvSpPr/>
          <p:nvPr/>
        </p:nvSpPr>
        <p:spPr>
          <a:xfrm>
            <a:off x="2441448" y="1344168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944368" y="960120"/>
            <a:ext cx="155448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Assistants Training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944368" y="1325880"/>
            <a:ext cx="15544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enumerators on instrument use, interview techniques, probing, data recording, and ethical conduct.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08576" y="960120"/>
            <a:ext cx="21031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08576" y="960120"/>
            <a:ext cx="457200" cy="118872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6" name="Text 14"/>
          <p:cNvSpPr/>
          <p:nvPr/>
        </p:nvSpPr>
        <p:spPr>
          <a:xfrm>
            <a:off x="4608576" y="1344168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111496" y="960120"/>
            <a:ext cx="155448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Pre-field Preparation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111496" y="1325880"/>
            <a:ext cx="15544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instruments, prepare IDs, plan logistics, secure introductory letters, map field routes.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775704" y="960120"/>
            <a:ext cx="21031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775704" y="960120"/>
            <a:ext cx="457200" cy="118872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21" name="Text 19"/>
          <p:cNvSpPr/>
          <p:nvPr/>
        </p:nvSpPr>
        <p:spPr>
          <a:xfrm>
            <a:off x="6775704" y="1344168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278624" y="960120"/>
            <a:ext cx="155448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Testing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7278624" y="1325880"/>
            <a:ext cx="15544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 a pre-test with 5–10% of sample. Assess clarity, timing, and instrument validity/reliability.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2221992"/>
            <a:ext cx="21031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2221992"/>
            <a:ext cx="457200" cy="118872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6" name="Text 24"/>
          <p:cNvSpPr/>
          <p:nvPr/>
        </p:nvSpPr>
        <p:spPr>
          <a:xfrm>
            <a:off x="274320" y="2606040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77240" y="2221992"/>
            <a:ext cx="155448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 Data Collection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777240" y="2587752"/>
            <a:ext cx="15544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instruments per schedule. Monitor response rates. Handle refusals and replacements.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441448" y="2221992"/>
            <a:ext cx="21031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441448" y="2221992"/>
            <a:ext cx="457200" cy="118872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1" name="Text 29"/>
          <p:cNvSpPr/>
          <p:nvPr/>
        </p:nvSpPr>
        <p:spPr>
          <a:xfrm>
            <a:off x="2441448" y="2606040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2944368" y="2221992"/>
            <a:ext cx="155448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Quality Control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2944368" y="2587752"/>
            <a:ext cx="15544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review of completed forms. Check for completeness, consistency, and accuracy in the field.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608576" y="2221992"/>
            <a:ext cx="21031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08576" y="2221992"/>
            <a:ext cx="457200" cy="11887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6" name="Text 34"/>
          <p:cNvSpPr/>
          <p:nvPr/>
        </p:nvSpPr>
        <p:spPr>
          <a:xfrm>
            <a:off x="4608576" y="2606040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111496" y="2221992"/>
            <a:ext cx="155448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Receipt &amp; Logging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5111496" y="2587752"/>
            <a:ext cx="15544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questionnaires, log entry points, and store original instruments securely.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6775704" y="2221992"/>
            <a:ext cx="21031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775704" y="2221992"/>
            <a:ext cx="457200" cy="1188720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41" name="Text 39"/>
          <p:cNvSpPr/>
          <p:nvPr/>
        </p:nvSpPr>
        <p:spPr>
          <a:xfrm>
            <a:off x="6775704" y="2606040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7278624" y="2221992"/>
            <a:ext cx="155448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Closure &amp; Follow-up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7278624" y="2587752"/>
            <a:ext cx="15544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up non-respondents. Confirm target sample achieved. Finalize field documentation.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514350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645920"/>
            <a:ext cx="8046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Analysis Techniques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834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9 — From Raw Data to Meaningful Findings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Preparation: Cleaning, Coding &amp; Entry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2697480" cy="38404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914400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Cleaning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298448"/>
            <a:ext cx="2697480" cy="336499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1353312"/>
            <a:ext cx="251460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completeness of returned instruments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and handle missing values (deletion, mean imputation, multiple imputation)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 and address outliers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data entry errors and inconsistencies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skip patterns and logic checks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all cleaning decisions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063240" y="914400"/>
            <a:ext cx="2697480" cy="384048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9" name="Text 7"/>
          <p:cNvSpPr/>
          <p:nvPr/>
        </p:nvSpPr>
        <p:spPr>
          <a:xfrm>
            <a:off x="3063240" y="914400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Coding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063240" y="1298448"/>
            <a:ext cx="2697480" cy="336499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154680" y="1353312"/>
            <a:ext cx="251460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numerical codes to categorical variables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codebook documenting all variables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open-ended responses (thematic coding for qualitative)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Label all variable values (e.g., 1=Male, 2=Female)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 'other' responses through content analysis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consistent coding conventions throughout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852160" y="914400"/>
            <a:ext cx="2697480" cy="38404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3" name="Text 11"/>
          <p:cNvSpPr/>
          <p:nvPr/>
        </p:nvSpPr>
        <p:spPr>
          <a:xfrm>
            <a:off x="5852160" y="914400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Entry &amp; Management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852160" y="1298448"/>
            <a:ext cx="2697480" cy="336499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943600" y="1353312"/>
            <a:ext cx="251460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data into SPSS, Excel, STATA, or R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data entry for critical quantitative studies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secure backups of raw data files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 frequency checks to detect entry errors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 variables as needed (reverse coding, indices)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analysis datasets separate from raw files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Descriptive Statistics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914400"/>
            <a:ext cx="8686800" cy="47548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932688"/>
            <a:ext cx="8595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Descriptive statistics summarize and describe the basic features of data — they tell us WHAT the data looks like without drawing causal conclusions.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46888" y="1444752"/>
            <a:ext cx="271576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7" name="Text 5"/>
          <p:cNvSpPr/>
          <p:nvPr/>
        </p:nvSpPr>
        <p:spPr>
          <a:xfrm>
            <a:off x="246888" y="1444752"/>
            <a:ext cx="2715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of Central Tendency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46888" y="1764792"/>
            <a:ext cx="2715768" cy="11247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0040" y="1792224"/>
            <a:ext cx="2569464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Mean: arithmetic average of all values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Median: middle value when ordered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Mode: most frequently occurring value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mean for interval/ratio data, median for skewed data, mode for nominal data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026664" y="1444752"/>
            <a:ext cx="2715768" cy="320040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1" name="Text 9"/>
          <p:cNvSpPr/>
          <p:nvPr/>
        </p:nvSpPr>
        <p:spPr>
          <a:xfrm>
            <a:off x="3026664" y="1444752"/>
            <a:ext cx="2715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of Dispersion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026664" y="1764792"/>
            <a:ext cx="2715768" cy="11247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099816" y="1792224"/>
            <a:ext cx="2569464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Range: difference between max and min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Variance: average squared deviation from mean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Deviation: square root of variance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Coefficient of Variation (CV): SD/Mean × 100%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806440" y="1444752"/>
            <a:ext cx="2715768" cy="32004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5" name="Text 13"/>
          <p:cNvSpPr/>
          <p:nvPr/>
        </p:nvSpPr>
        <p:spPr>
          <a:xfrm>
            <a:off x="5806440" y="1444752"/>
            <a:ext cx="2715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of Distribution Shape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806440" y="1764792"/>
            <a:ext cx="2715768" cy="11247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879592" y="1792224"/>
            <a:ext cx="2569464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Skewness: asymmetry of distribution (±2 acceptable)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Kurtosis: peakedness of distribution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 distribution: skewness ≈ 0, kurtosis ≈ 3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Histograms and Q-Q plots for visual assessment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46888" y="2953512"/>
            <a:ext cx="2715768" cy="32004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9" name="Text 17"/>
          <p:cNvSpPr/>
          <p:nvPr/>
        </p:nvSpPr>
        <p:spPr>
          <a:xfrm>
            <a:off x="246888" y="2953512"/>
            <a:ext cx="2715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 &amp; Cross-tabulations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46888" y="3273552"/>
            <a:ext cx="2715768" cy="11247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20040" y="3300984"/>
            <a:ext cx="2569464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 distributions for categorical variables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Percentages and cumulative frequencies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Cross-tabs for bivariate descriptive analysis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Chi-square test for independence of categories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026664" y="2953512"/>
            <a:ext cx="2715768" cy="32004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23" name="Text 21"/>
          <p:cNvSpPr/>
          <p:nvPr/>
        </p:nvSpPr>
        <p:spPr>
          <a:xfrm>
            <a:off x="3026664" y="2953512"/>
            <a:ext cx="2715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Percentiles &amp; Quartiles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026664" y="3273552"/>
            <a:ext cx="2715768" cy="11247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3099816" y="3300984"/>
            <a:ext cx="2569464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Quartiles: Q1 (25th), Q2 (50th), Q3 (75th) percentile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IQR = Q3 − Q1 (resistant to outliers)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 plots for visual representation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for comparing subgroup distributions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806440" y="2953512"/>
            <a:ext cx="2715768" cy="3200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7" name="Text 25"/>
          <p:cNvSpPr/>
          <p:nvPr/>
        </p:nvSpPr>
        <p:spPr>
          <a:xfrm>
            <a:off x="5806440" y="2953512"/>
            <a:ext cx="2715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Standards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5806440" y="3273552"/>
            <a:ext cx="2715768" cy="11247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879592" y="3300984"/>
            <a:ext cx="2569464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in tables with M, SD, n, %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APA 7th edition format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both frequency (n) and percentage (%)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Accompany with appropriate graphs/charts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Correlation &amp; Regression Analysis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914400"/>
            <a:ext cx="4160520" cy="3977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28600" y="914400"/>
            <a:ext cx="4160520" cy="38404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914400"/>
            <a:ext cx="4160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Correlation Analysis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20040" y="1353312"/>
            <a:ext cx="3977640" cy="3429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the strength &amp; direction of relationship between two variables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Pearson r: for continuous, normally distributed variables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Spearman ρ: for ordinal or non-normal distributions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Point-Biserial: one dichotomous, one continuous variable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±1.00: perfect; ±0.70–0.99: strong; ±0.40–0.69: moderate; ±0.10–0.39: weak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Reports: r value, p-value, 95% CI, and sample size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imply causation — correlation ≠ causation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Visualize with scatter plots and correlation matrices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0" y="914400"/>
            <a:ext cx="4343400" cy="3977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0" y="914400"/>
            <a:ext cx="4343400" cy="384048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0" y="914400"/>
            <a:ext cx="4343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📈  Regression Analysis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17720" y="1371600"/>
            <a:ext cx="4251960" cy="256032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2" name="Text 10"/>
          <p:cNvSpPr/>
          <p:nvPr/>
        </p:nvSpPr>
        <p:spPr>
          <a:xfrm>
            <a:off x="4645152" y="1371600"/>
            <a:ext cx="4206240" cy="2560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Linear Regression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663440" y="1645920"/>
            <a:ext cx="41605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= β₀ + β₁X + ε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predictor, one outcome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 R², F-statistic, β coefficient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17720" y="2505456"/>
            <a:ext cx="4251960" cy="256032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5" name="Text 13"/>
          <p:cNvSpPr/>
          <p:nvPr/>
        </p:nvSpPr>
        <p:spPr>
          <a:xfrm>
            <a:off x="4645152" y="2505456"/>
            <a:ext cx="4206240" cy="2560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Linear Regression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663440" y="2779776"/>
            <a:ext cx="41605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= β₀ + β₁X₁ + β₂X₂ … + ε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predictors simultaneously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multicollinearity (VIF &lt; 10)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17720" y="3639312"/>
            <a:ext cx="4251960" cy="25603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8" name="Text 16"/>
          <p:cNvSpPr/>
          <p:nvPr/>
        </p:nvSpPr>
        <p:spPr>
          <a:xfrm>
            <a:off x="4645152" y="3639312"/>
            <a:ext cx="4206240" cy="2560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 Regression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663440" y="3913632"/>
            <a:ext cx="41605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dichotomous outcomes (0/1)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Odds Ratios (OR)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Hosmer-Lemeshow test for fit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45152" y="466344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outputs to report: R², Adjusted R², β coefficients, SE, t-statistics, p-values, and 95% Confidence Intervals for each predictor.</a:t>
            </a:r>
            <a:endParaRPr lang="en-US" sz="10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of Research Findings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46888" y="932688"/>
            <a:ext cx="2715768" cy="14813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46888" y="932688"/>
            <a:ext cx="365760" cy="148132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6" name="Text 4"/>
          <p:cNvSpPr/>
          <p:nvPr/>
        </p:nvSpPr>
        <p:spPr>
          <a:xfrm>
            <a:off x="658368" y="932688"/>
            <a:ext cx="2258568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" y="1335024"/>
            <a:ext cx="2258568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precise numerical values. Use for frequency distributions, cross-tabulations, regression outputs, and comparative data. Follow APA table formatting guidelines.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026664" y="932688"/>
            <a:ext cx="2715768" cy="14813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026664" y="932688"/>
            <a:ext cx="365760" cy="1481328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0" name="Text 8"/>
          <p:cNvSpPr/>
          <p:nvPr/>
        </p:nvSpPr>
        <p:spPr>
          <a:xfrm>
            <a:off x="3438144" y="932688"/>
            <a:ext cx="2258568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&amp; Column Charts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438144" y="1335024"/>
            <a:ext cx="2258568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comparing categories or groups. Use grouped bars for subgroup comparisons. Ensure axes are labelled clearly with units.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806440" y="932688"/>
            <a:ext cx="2715768" cy="14813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806440" y="932688"/>
            <a:ext cx="365760" cy="148132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4" name="Text 12"/>
          <p:cNvSpPr/>
          <p:nvPr/>
        </p:nvSpPr>
        <p:spPr>
          <a:xfrm>
            <a:off x="6217920" y="932688"/>
            <a:ext cx="2258568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Pie/Doughnut Charts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17920" y="1335024"/>
            <a:ext cx="2258568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 proportions and percentages of a whole. Best limited to 5–6 segments. Label each segment with % value.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46888" y="2478024"/>
            <a:ext cx="2715768" cy="14813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46888" y="2478024"/>
            <a:ext cx="365760" cy="148132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" y="2478024"/>
            <a:ext cx="2258568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Graphs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58368" y="2880360"/>
            <a:ext cx="2258568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trends over time or continuous change. Effective for longitudinal data. Include confidence interval bands where applicable.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026664" y="2478024"/>
            <a:ext cx="2715768" cy="14813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026664" y="2478024"/>
            <a:ext cx="365760" cy="148132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2" name="Text 20"/>
          <p:cNvSpPr/>
          <p:nvPr/>
        </p:nvSpPr>
        <p:spPr>
          <a:xfrm>
            <a:off x="3438144" y="2478024"/>
            <a:ext cx="2258568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 Plots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438144" y="2880360"/>
            <a:ext cx="2258568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Visualize distribution, median, quartiles, and outliers simultaneously. Useful for comparing distributions between groups.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806440" y="2478024"/>
            <a:ext cx="2715768" cy="14813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806440" y="2478024"/>
            <a:ext cx="365760" cy="148132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6" name="Text 24"/>
          <p:cNvSpPr/>
          <p:nvPr/>
        </p:nvSpPr>
        <p:spPr>
          <a:xfrm>
            <a:off x="6217920" y="2478024"/>
            <a:ext cx="2258568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Narrative Description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17920" y="2880360"/>
            <a:ext cx="2258568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interpretation of all data presented. Explain what figures mean in context. Directly answer research questions and objectives.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46888" y="4005072"/>
            <a:ext cx="8650224" cy="1005840"/>
          </a:xfrm>
          <a:prstGeom prst="rect">
            <a:avLst/>
          </a:prstGeom>
          <a:solidFill>
            <a:srgbClr val="EEF4FB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0040" y="4005072"/>
            <a:ext cx="182880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Reporting Checklist: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20040" y="4352544"/>
            <a:ext cx="8503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each objective → Sequence logically → Distinguish findings from interpretation → Use present tense → Refer to all figures/tables in text → Report effect sizes &amp; significance levels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Appendices: Research Instruments &amp; Supporting Documents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56032" y="932688"/>
            <a:ext cx="2057400" cy="237744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5" name="Text 3"/>
          <p:cNvSpPr/>
          <p:nvPr/>
        </p:nvSpPr>
        <p:spPr>
          <a:xfrm>
            <a:off x="256032" y="932688"/>
            <a:ext cx="2057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A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256032" y="1170432"/>
            <a:ext cx="2057400" cy="347472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7" name="Text 5"/>
          <p:cNvSpPr/>
          <p:nvPr/>
        </p:nvSpPr>
        <p:spPr>
          <a:xfrm>
            <a:off x="256032" y="1170432"/>
            <a:ext cx="205740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Informed Consent Form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56032" y="1517904"/>
            <a:ext cx="2057400" cy="2962656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9184" y="1554480"/>
            <a:ext cx="1911096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title and principal investigator details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Purpose, objectives, and methodology explained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Voluntary participation and right to withdraw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Confidentiality and anonymity assurances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and risks to participant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 signature + date + witness line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for queries (researcher + IRB)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377440" y="932688"/>
            <a:ext cx="2057400" cy="237744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1" name="Text 9"/>
          <p:cNvSpPr/>
          <p:nvPr/>
        </p:nvSpPr>
        <p:spPr>
          <a:xfrm>
            <a:off x="2377440" y="932688"/>
            <a:ext cx="2057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B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377440" y="1170432"/>
            <a:ext cx="2057400" cy="347472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3" name="Text 11"/>
          <p:cNvSpPr/>
          <p:nvPr/>
        </p:nvSpPr>
        <p:spPr>
          <a:xfrm>
            <a:off x="2377440" y="1170432"/>
            <a:ext cx="205740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Questionnaire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377440" y="1517904"/>
            <a:ext cx="2057400" cy="2962656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2450592" y="1554480"/>
            <a:ext cx="1911096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 page: study purpose and instructions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A: Socio-demographic information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B–D: Study-specific variable scales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Likert scale: 1 (Strongly Disagree) – 5 (Strongly Agree)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instructions per section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for open-ended responses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message at end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498848" y="932688"/>
            <a:ext cx="2057400" cy="237744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7" name="Text 15"/>
          <p:cNvSpPr/>
          <p:nvPr/>
        </p:nvSpPr>
        <p:spPr>
          <a:xfrm>
            <a:off x="4498848" y="932688"/>
            <a:ext cx="2057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C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498848" y="1170432"/>
            <a:ext cx="2057400" cy="3474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9" name="Text 17"/>
          <p:cNvSpPr/>
          <p:nvPr/>
        </p:nvSpPr>
        <p:spPr>
          <a:xfrm>
            <a:off x="4498848" y="1170432"/>
            <a:ext cx="205740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Informant Interview (KII) Guide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498848" y="1517904"/>
            <a:ext cx="2057400" cy="2962656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572000" y="1554480"/>
            <a:ext cx="1911096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 and rapport-building script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5–10 broad open-ended questions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Probing sub-questions for depth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Focus: policies, experiences, expert opinions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45–90 minutes per session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permission to record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Closing: summary, thank you, follow-up plan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620256" y="932688"/>
            <a:ext cx="2057400" cy="23774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3" name="Text 21"/>
          <p:cNvSpPr/>
          <p:nvPr/>
        </p:nvSpPr>
        <p:spPr>
          <a:xfrm>
            <a:off x="6620256" y="932688"/>
            <a:ext cx="2057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D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620256" y="1170432"/>
            <a:ext cx="2057400" cy="34747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5" name="Text 23"/>
          <p:cNvSpPr/>
          <p:nvPr/>
        </p:nvSpPr>
        <p:spPr>
          <a:xfrm>
            <a:off x="6620256" y="1170432"/>
            <a:ext cx="205740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 Checklist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6620256" y="1517904"/>
            <a:ext cx="2057400" cy="2962656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693408" y="1554480"/>
            <a:ext cx="1911096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Date, time, location, observer ID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list of observable behaviors/attributes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(Yes/No) or frequency rating columns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for field notes and contextual remarks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Environmental/setting description field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Checklist review and completeness sign-off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Double-observer inter-rater reliability protocol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3: Overview &amp; Structure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1627632" cy="804672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74320" y="1005840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" y="1234440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Philosophy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1956816" y="960120"/>
            <a:ext cx="1627632" cy="804672"/>
          </a:xfrm>
          <a:prstGeom prst="rect">
            <a:avLst/>
          </a:prstGeom>
          <a:solidFill>
            <a:srgbClr val="1B7A8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956816" y="1005840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956816" y="1234440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Design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3639312" y="960120"/>
            <a:ext cx="1627632" cy="804672"/>
          </a:xfrm>
          <a:prstGeom prst="rect">
            <a:avLst/>
          </a:prstGeom>
          <a:solidFill>
            <a:srgbClr val="16A3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639312" y="1005840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39312" y="1234440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Population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321808" y="960120"/>
            <a:ext cx="1627632" cy="804672"/>
          </a:xfrm>
          <a:prstGeom prst="rect">
            <a:avLst/>
          </a:prstGeom>
          <a:solidFill>
            <a:srgbClr val="E8A02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321808" y="1005840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321808" y="1234440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Sampling Techniques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7004304" y="960120"/>
            <a:ext cx="1627632" cy="804672"/>
          </a:xfrm>
          <a:prstGeom prst="rect">
            <a:avLst/>
          </a:prstGeom>
          <a:solidFill>
            <a:srgbClr val="7C3AED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004304" y="1005840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004304" y="1234440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Instruments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274320" y="1819656"/>
            <a:ext cx="1627632" cy="804672"/>
          </a:xfrm>
          <a:prstGeom prst="rect">
            <a:avLst/>
          </a:prstGeom>
          <a:solidFill>
            <a:srgbClr val="DC2626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274320" y="18653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74320" y="2093976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Testing &amp; Validity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1956816" y="1819656"/>
            <a:ext cx="1627632" cy="804672"/>
          </a:xfrm>
          <a:prstGeom prst="rect">
            <a:avLst/>
          </a:prstGeom>
          <a:solidFill>
            <a:srgbClr val="1B7A8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956816" y="18653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956816" y="2093976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 (Cronbach α)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3639312" y="1819656"/>
            <a:ext cx="1627632" cy="804672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639312" y="18653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39312" y="2093976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Collection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5321808" y="1819656"/>
            <a:ext cx="1627632" cy="804672"/>
          </a:xfrm>
          <a:prstGeom prst="rect">
            <a:avLst/>
          </a:prstGeom>
          <a:solidFill>
            <a:srgbClr val="16A3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321808" y="18653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321808" y="2093976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Analysis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7004304" y="1819656"/>
            <a:ext cx="1627632" cy="804672"/>
          </a:xfrm>
          <a:prstGeom prst="rect">
            <a:avLst/>
          </a:prstGeom>
          <a:solidFill>
            <a:srgbClr val="E8A02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7004304" y="18653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004304" y="2093976"/>
            <a:ext cx="1627632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Appendices &amp; Budget</a:t>
            </a:r>
            <a:endParaRPr lang="en-US" sz="12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Work Plan / Activity Schedule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914400"/>
            <a:ext cx="8595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well-structured work plan ensures timely completion of all research activities. Activities are typically organized in a Gantt chart format by months.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28600" y="1371600"/>
            <a:ext cx="2743200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13716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971800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8" name="Text 6"/>
          <p:cNvSpPr/>
          <p:nvPr/>
        </p:nvSpPr>
        <p:spPr>
          <a:xfrm>
            <a:off x="2971800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538728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0" name="Text 8"/>
          <p:cNvSpPr/>
          <p:nvPr/>
        </p:nvSpPr>
        <p:spPr>
          <a:xfrm>
            <a:off x="3538728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105656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2" name="Text 10"/>
          <p:cNvSpPr/>
          <p:nvPr/>
        </p:nvSpPr>
        <p:spPr>
          <a:xfrm>
            <a:off x="4105656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672584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4" name="Text 12"/>
          <p:cNvSpPr/>
          <p:nvPr/>
        </p:nvSpPr>
        <p:spPr>
          <a:xfrm>
            <a:off x="4672584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5239512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6" name="Text 14"/>
          <p:cNvSpPr/>
          <p:nvPr/>
        </p:nvSpPr>
        <p:spPr>
          <a:xfrm>
            <a:off x="5239512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M5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5806440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8" name="Text 16"/>
          <p:cNvSpPr/>
          <p:nvPr/>
        </p:nvSpPr>
        <p:spPr>
          <a:xfrm>
            <a:off x="5806440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373368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20" name="Text 18"/>
          <p:cNvSpPr/>
          <p:nvPr/>
        </p:nvSpPr>
        <p:spPr>
          <a:xfrm>
            <a:off x="6373368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M7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6940296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22" name="Text 20"/>
          <p:cNvSpPr/>
          <p:nvPr/>
        </p:nvSpPr>
        <p:spPr>
          <a:xfrm>
            <a:off x="6940296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M8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7507224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24" name="Text 22"/>
          <p:cNvSpPr/>
          <p:nvPr/>
        </p:nvSpPr>
        <p:spPr>
          <a:xfrm>
            <a:off x="7507224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M9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8074152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26" name="Text 24"/>
          <p:cNvSpPr/>
          <p:nvPr/>
        </p:nvSpPr>
        <p:spPr>
          <a:xfrm>
            <a:off x="8074152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M10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8641080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28" name="Text 26"/>
          <p:cNvSpPr/>
          <p:nvPr/>
        </p:nvSpPr>
        <p:spPr>
          <a:xfrm>
            <a:off x="8641080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M11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9208008" y="1371600"/>
            <a:ext cx="566928" cy="32004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0" name="Text 28"/>
          <p:cNvSpPr/>
          <p:nvPr/>
        </p:nvSpPr>
        <p:spPr>
          <a:xfrm>
            <a:off x="9208008" y="1371600"/>
            <a:ext cx="566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M12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228600" y="1719072"/>
            <a:ext cx="2743200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32" name="Text 30"/>
          <p:cNvSpPr/>
          <p:nvPr/>
        </p:nvSpPr>
        <p:spPr>
          <a:xfrm>
            <a:off x="274320" y="171907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Proposal Development &amp; Approval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971800" y="171907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34" name="Text 32"/>
          <p:cNvSpPr/>
          <p:nvPr/>
        </p:nvSpPr>
        <p:spPr>
          <a:xfrm>
            <a:off x="2971800" y="171907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538728" y="171907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36" name="Text 34"/>
          <p:cNvSpPr/>
          <p:nvPr/>
        </p:nvSpPr>
        <p:spPr>
          <a:xfrm>
            <a:off x="3538728" y="171907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105656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38" name="Shape 36"/>
          <p:cNvSpPr/>
          <p:nvPr/>
        </p:nvSpPr>
        <p:spPr>
          <a:xfrm>
            <a:off x="4672584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39" name="Shape 37"/>
          <p:cNvSpPr/>
          <p:nvPr/>
        </p:nvSpPr>
        <p:spPr>
          <a:xfrm>
            <a:off x="5239512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0" name="Shape 38"/>
          <p:cNvSpPr/>
          <p:nvPr/>
        </p:nvSpPr>
        <p:spPr>
          <a:xfrm>
            <a:off x="5806440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1" name="Shape 39"/>
          <p:cNvSpPr/>
          <p:nvPr/>
        </p:nvSpPr>
        <p:spPr>
          <a:xfrm>
            <a:off x="6373368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2" name="Shape 40"/>
          <p:cNvSpPr/>
          <p:nvPr/>
        </p:nvSpPr>
        <p:spPr>
          <a:xfrm>
            <a:off x="6940296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3" name="Shape 41"/>
          <p:cNvSpPr/>
          <p:nvPr/>
        </p:nvSpPr>
        <p:spPr>
          <a:xfrm>
            <a:off x="7507224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4" name="Shape 42"/>
          <p:cNvSpPr/>
          <p:nvPr/>
        </p:nvSpPr>
        <p:spPr>
          <a:xfrm>
            <a:off x="8074152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5" name="Shape 43"/>
          <p:cNvSpPr/>
          <p:nvPr/>
        </p:nvSpPr>
        <p:spPr>
          <a:xfrm>
            <a:off x="8641080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6" name="Shape 44"/>
          <p:cNvSpPr/>
          <p:nvPr/>
        </p:nvSpPr>
        <p:spPr>
          <a:xfrm>
            <a:off x="9208008" y="171907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7" name="Shape 45"/>
          <p:cNvSpPr/>
          <p:nvPr/>
        </p:nvSpPr>
        <p:spPr>
          <a:xfrm>
            <a:off x="228600" y="2039112"/>
            <a:ext cx="2743200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8" name="Text 46"/>
          <p:cNvSpPr/>
          <p:nvPr/>
        </p:nvSpPr>
        <p:spPr>
          <a:xfrm>
            <a:off x="274320" y="203911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Ethical Clearance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2971800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0" name="Shape 48"/>
          <p:cNvSpPr/>
          <p:nvPr/>
        </p:nvSpPr>
        <p:spPr>
          <a:xfrm>
            <a:off x="3538728" y="203911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51" name="Text 49"/>
          <p:cNvSpPr/>
          <p:nvPr/>
        </p:nvSpPr>
        <p:spPr>
          <a:xfrm>
            <a:off x="3538728" y="203911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4105656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3" name="Shape 51"/>
          <p:cNvSpPr/>
          <p:nvPr/>
        </p:nvSpPr>
        <p:spPr>
          <a:xfrm>
            <a:off x="4672584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4" name="Shape 52"/>
          <p:cNvSpPr/>
          <p:nvPr/>
        </p:nvSpPr>
        <p:spPr>
          <a:xfrm>
            <a:off x="5239512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5" name="Shape 53"/>
          <p:cNvSpPr/>
          <p:nvPr/>
        </p:nvSpPr>
        <p:spPr>
          <a:xfrm>
            <a:off x="5806440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6" name="Shape 54"/>
          <p:cNvSpPr/>
          <p:nvPr/>
        </p:nvSpPr>
        <p:spPr>
          <a:xfrm>
            <a:off x="6373368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7" name="Shape 55"/>
          <p:cNvSpPr/>
          <p:nvPr/>
        </p:nvSpPr>
        <p:spPr>
          <a:xfrm>
            <a:off x="6940296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8" name="Shape 56"/>
          <p:cNvSpPr/>
          <p:nvPr/>
        </p:nvSpPr>
        <p:spPr>
          <a:xfrm>
            <a:off x="7507224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9" name="Shape 57"/>
          <p:cNvSpPr/>
          <p:nvPr/>
        </p:nvSpPr>
        <p:spPr>
          <a:xfrm>
            <a:off x="8074152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0" name="Shape 58"/>
          <p:cNvSpPr/>
          <p:nvPr/>
        </p:nvSpPr>
        <p:spPr>
          <a:xfrm>
            <a:off x="8641080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1" name="Shape 59"/>
          <p:cNvSpPr/>
          <p:nvPr/>
        </p:nvSpPr>
        <p:spPr>
          <a:xfrm>
            <a:off x="9208008" y="203911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2" name="Shape 60"/>
          <p:cNvSpPr/>
          <p:nvPr/>
        </p:nvSpPr>
        <p:spPr>
          <a:xfrm>
            <a:off x="228600" y="2359152"/>
            <a:ext cx="2743200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63" name="Text 61"/>
          <p:cNvSpPr/>
          <p:nvPr/>
        </p:nvSpPr>
        <p:spPr>
          <a:xfrm>
            <a:off x="274320" y="235915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 Development &amp; Pilot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2971800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65" name="Shape 63"/>
          <p:cNvSpPr/>
          <p:nvPr/>
        </p:nvSpPr>
        <p:spPr>
          <a:xfrm>
            <a:off x="3538728" y="235915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66" name="Text 64"/>
          <p:cNvSpPr/>
          <p:nvPr/>
        </p:nvSpPr>
        <p:spPr>
          <a:xfrm>
            <a:off x="3538728" y="235915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105656" y="235915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68" name="Text 66"/>
          <p:cNvSpPr/>
          <p:nvPr/>
        </p:nvSpPr>
        <p:spPr>
          <a:xfrm>
            <a:off x="4105656" y="235915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4672584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0" name="Shape 68"/>
          <p:cNvSpPr/>
          <p:nvPr/>
        </p:nvSpPr>
        <p:spPr>
          <a:xfrm>
            <a:off x="5239512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1" name="Shape 69"/>
          <p:cNvSpPr/>
          <p:nvPr/>
        </p:nvSpPr>
        <p:spPr>
          <a:xfrm>
            <a:off x="5806440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2" name="Shape 70"/>
          <p:cNvSpPr/>
          <p:nvPr/>
        </p:nvSpPr>
        <p:spPr>
          <a:xfrm>
            <a:off x="6373368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3" name="Shape 71"/>
          <p:cNvSpPr/>
          <p:nvPr/>
        </p:nvSpPr>
        <p:spPr>
          <a:xfrm>
            <a:off x="6940296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4" name="Shape 72"/>
          <p:cNvSpPr/>
          <p:nvPr/>
        </p:nvSpPr>
        <p:spPr>
          <a:xfrm>
            <a:off x="7507224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5" name="Shape 73"/>
          <p:cNvSpPr/>
          <p:nvPr/>
        </p:nvSpPr>
        <p:spPr>
          <a:xfrm>
            <a:off x="8074152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6" name="Shape 74"/>
          <p:cNvSpPr/>
          <p:nvPr/>
        </p:nvSpPr>
        <p:spPr>
          <a:xfrm>
            <a:off x="8641080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7" name="Shape 75"/>
          <p:cNvSpPr/>
          <p:nvPr/>
        </p:nvSpPr>
        <p:spPr>
          <a:xfrm>
            <a:off x="9208008" y="235915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8" name="Shape 76"/>
          <p:cNvSpPr/>
          <p:nvPr/>
        </p:nvSpPr>
        <p:spPr>
          <a:xfrm>
            <a:off x="228600" y="2679192"/>
            <a:ext cx="2743200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9" name="Text 77"/>
          <p:cNvSpPr/>
          <p:nvPr/>
        </p:nvSpPr>
        <p:spPr>
          <a:xfrm>
            <a:off x="274320" y="267919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 Recruitment &amp; Training</a:t>
            </a:r>
            <a:endParaRPr lang="en-US" sz="1000" dirty="0"/>
          </a:p>
        </p:txBody>
      </p:sp>
      <p:sp>
        <p:nvSpPr>
          <p:cNvPr id="80" name="Shape 78"/>
          <p:cNvSpPr/>
          <p:nvPr/>
        </p:nvSpPr>
        <p:spPr>
          <a:xfrm>
            <a:off x="2971800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1" name="Shape 79"/>
          <p:cNvSpPr/>
          <p:nvPr/>
        </p:nvSpPr>
        <p:spPr>
          <a:xfrm>
            <a:off x="3538728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2" name="Shape 80"/>
          <p:cNvSpPr/>
          <p:nvPr/>
        </p:nvSpPr>
        <p:spPr>
          <a:xfrm>
            <a:off x="4105656" y="267919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83" name="Text 81"/>
          <p:cNvSpPr/>
          <p:nvPr/>
        </p:nvSpPr>
        <p:spPr>
          <a:xfrm>
            <a:off x="4105656" y="267919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84" name="Shape 82"/>
          <p:cNvSpPr/>
          <p:nvPr/>
        </p:nvSpPr>
        <p:spPr>
          <a:xfrm>
            <a:off x="4672584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5" name="Shape 83"/>
          <p:cNvSpPr/>
          <p:nvPr/>
        </p:nvSpPr>
        <p:spPr>
          <a:xfrm>
            <a:off x="5239512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6" name="Shape 84"/>
          <p:cNvSpPr/>
          <p:nvPr/>
        </p:nvSpPr>
        <p:spPr>
          <a:xfrm>
            <a:off x="5806440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7" name="Shape 85"/>
          <p:cNvSpPr/>
          <p:nvPr/>
        </p:nvSpPr>
        <p:spPr>
          <a:xfrm>
            <a:off x="6373368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8" name="Shape 86"/>
          <p:cNvSpPr/>
          <p:nvPr/>
        </p:nvSpPr>
        <p:spPr>
          <a:xfrm>
            <a:off x="6940296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9" name="Shape 87"/>
          <p:cNvSpPr/>
          <p:nvPr/>
        </p:nvSpPr>
        <p:spPr>
          <a:xfrm>
            <a:off x="7507224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0" name="Shape 88"/>
          <p:cNvSpPr/>
          <p:nvPr/>
        </p:nvSpPr>
        <p:spPr>
          <a:xfrm>
            <a:off x="8074152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1" name="Shape 89"/>
          <p:cNvSpPr/>
          <p:nvPr/>
        </p:nvSpPr>
        <p:spPr>
          <a:xfrm>
            <a:off x="8641080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2" name="Shape 90"/>
          <p:cNvSpPr/>
          <p:nvPr/>
        </p:nvSpPr>
        <p:spPr>
          <a:xfrm>
            <a:off x="9208008" y="267919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3" name="Shape 91"/>
          <p:cNvSpPr/>
          <p:nvPr/>
        </p:nvSpPr>
        <p:spPr>
          <a:xfrm>
            <a:off x="228600" y="2999232"/>
            <a:ext cx="2743200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4" name="Text 92"/>
          <p:cNvSpPr/>
          <p:nvPr/>
        </p:nvSpPr>
        <p:spPr>
          <a:xfrm>
            <a:off x="274320" y="299923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Collection</a:t>
            </a:r>
            <a:endParaRPr lang="en-US" sz="1000" dirty="0"/>
          </a:p>
        </p:txBody>
      </p:sp>
      <p:sp>
        <p:nvSpPr>
          <p:cNvPr id="95" name="Shape 93"/>
          <p:cNvSpPr/>
          <p:nvPr/>
        </p:nvSpPr>
        <p:spPr>
          <a:xfrm>
            <a:off x="2971800" y="299923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6" name="Shape 94"/>
          <p:cNvSpPr/>
          <p:nvPr/>
        </p:nvSpPr>
        <p:spPr>
          <a:xfrm>
            <a:off x="3538728" y="299923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7" name="Shape 95"/>
          <p:cNvSpPr/>
          <p:nvPr/>
        </p:nvSpPr>
        <p:spPr>
          <a:xfrm>
            <a:off x="4105656" y="299923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8" name="Shape 96"/>
          <p:cNvSpPr/>
          <p:nvPr/>
        </p:nvSpPr>
        <p:spPr>
          <a:xfrm>
            <a:off x="4672584" y="299923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99" name="Text 97"/>
          <p:cNvSpPr/>
          <p:nvPr/>
        </p:nvSpPr>
        <p:spPr>
          <a:xfrm>
            <a:off x="4672584" y="299923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00" name="Shape 98"/>
          <p:cNvSpPr/>
          <p:nvPr/>
        </p:nvSpPr>
        <p:spPr>
          <a:xfrm>
            <a:off x="5239512" y="299923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01" name="Text 99"/>
          <p:cNvSpPr/>
          <p:nvPr/>
        </p:nvSpPr>
        <p:spPr>
          <a:xfrm>
            <a:off x="5239512" y="299923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02" name="Shape 100"/>
          <p:cNvSpPr/>
          <p:nvPr/>
        </p:nvSpPr>
        <p:spPr>
          <a:xfrm>
            <a:off x="5806440" y="299923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03" name="Text 101"/>
          <p:cNvSpPr/>
          <p:nvPr/>
        </p:nvSpPr>
        <p:spPr>
          <a:xfrm>
            <a:off x="5806440" y="299923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04" name="Shape 102"/>
          <p:cNvSpPr/>
          <p:nvPr/>
        </p:nvSpPr>
        <p:spPr>
          <a:xfrm>
            <a:off x="6373368" y="299923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05" name="Shape 103"/>
          <p:cNvSpPr/>
          <p:nvPr/>
        </p:nvSpPr>
        <p:spPr>
          <a:xfrm>
            <a:off x="6940296" y="299923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06" name="Shape 104"/>
          <p:cNvSpPr/>
          <p:nvPr/>
        </p:nvSpPr>
        <p:spPr>
          <a:xfrm>
            <a:off x="7507224" y="299923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07" name="Shape 105"/>
          <p:cNvSpPr/>
          <p:nvPr/>
        </p:nvSpPr>
        <p:spPr>
          <a:xfrm>
            <a:off x="8074152" y="299923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08" name="Shape 106"/>
          <p:cNvSpPr/>
          <p:nvPr/>
        </p:nvSpPr>
        <p:spPr>
          <a:xfrm>
            <a:off x="8641080" y="299923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09" name="Shape 107"/>
          <p:cNvSpPr/>
          <p:nvPr/>
        </p:nvSpPr>
        <p:spPr>
          <a:xfrm>
            <a:off x="9208008" y="299923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10" name="Shape 108"/>
          <p:cNvSpPr/>
          <p:nvPr/>
        </p:nvSpPr>
        <p:spPr>
          <a:xfrm>
            <a:off x="228600" y="3319272"/>
            <a:ext cx="2743200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1" name="Text 109"/>
          <p:cNvSpPr/>
          <p:nvPr/>
        </p:nvSpPr>
        <p:spPr>
          <a:xfrm>
            <a:off x="274320" y="331927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Entry &amp; Cleaning</a:t>
            </a:r>
            <a:endParaRPr lang="en-US" sz="1000" dirty="0"/>
          </a:p>
        </p:txBody>
      </p:sp>
      <p:sp>
        <p:nvSpPr>
          <p:cNvPr id="112" name="Shape 110"/>
          <p:cNvSpPr/>
          <p:nvPr/>
        </p:nvSpPr>
        <p:spPr>
          <a:xfrm>
            <a:off x="2971800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3" name="Shape 111"/>
          <p:cNvSpPr/>
          <p:nvPr/>
        </p:nvSpPr>
        <p:spPr>
          <a:xfrm>
            <a:off x="3538728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4" name="Shape 112"/>
          <p:cNvSpPr/>
          <p:nvPr/>
        </p:nvSpPr>
        <p:spPr>
          <a:xfrm>
            <a:off x="4105656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5" name="Shape 113"/>
          <p:cNvSpPr/>
          <p:nvPr/>
        </p:nvSpPr>
        <p:spPr>
          <a:xfrm>
            <a:off x="4672584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6" name="Shape 114"/>
          <p:cNvSpPr/>
          <p:nvPr/>
        </p:nvSpPr>
        <p:spPr>
          <a:xfrm>
            <a:off x="5239512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7" name="Shape 115"/>
          <p:cNvSpPr/>
          <p:nvPr/>
        </p:nvSpPr>
        <p:spPr>
          <a:xfrm>
            <a:off x="5806440" y="331927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18" name="Text 116"/>
          <p:cNvSpPr/>
          <p:nvPr/>
        </p:nvSpPr>
        <p:spPr>
          <a:xfrm>
            <a:off x="5806440" y="331927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19" name="Shape 117"/>
          <p:cNvSpPr/>
          <p:nvPr/>
        </p:nvSpPr>
        <p:spPr>
          <a:xfrm>
            <a:off x="6373368" y="331927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20" name="Text 118"/>
          <p:cNvSpPr/>
          <p:nvPr/>
        </p:nvSpPr>
        <p:spPr>
          <a:xfrm>
            <a:off x="6373368" y="331927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21" name="Shape 119"/>
          <p:cNvSpPr/>
          <p:nvPr/>
        </p:nvSpPr>
        <p:spPr>
          <a:xfrm>
            <a:off x="6940296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2" name="Shape 120"/>
          <p:cNvSpPr/>
          <p:nvPr/>
        </p:nvSpPr>
        <p:spPr>
          <a:xfrm>
            <a:off x="7507224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3" name="Shape 121"/>
          <p:cNvSpPr/>
          <p:nvPr/>
        </p:nvSpPr>
        <p:spPr>
          <a:xfrm>
            <a:off x="8074152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4" name="Shape 122"/>
          <p:cNvSpPr/>
          <p:nvPr/>
        </p:nvSpPr>
        <p:spPr>
          <a:xfrm>
            <a:off x="8641080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5" name="Shape 123"/>
          <p:cNvSpPr/>
          <p:nvPr/>
        </p:nvSpPr>
        <p:spPr>
          <a:xfrm>
            <a:off x="9208008" y="331927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6" name="Shape 124"/>
          <p:cNvSpPr/>
          <p:nvPr/>
        </p:nvSpPr>
        <p:spPr>
          <a:xfrm>
            <a:off x="228600" y="3639312"/>
            <a:ext cx="2743200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27" name="Text 125"/>
          <p:cNvSpPr/>
          <p:nvPr/>
        </p:nvSpPr>
        <p:spPr>
          <a:xfrm>
            <a:off x="274320" y="363931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Analysis</a:t>
            </a:r>
            <a:endParaRPr lang="en-US" sz="1000" dirty="0"/>
          </a:p>
        </p:txBody>
      </p:sp>
      <p:sp>
        <p:nvSpPr>
          <p:cNvPr id="128" name="Shape 126"/>
          <p:cNvSpPr/>
          <p:nvPr/>
        </p:nvSpPr>
        <p:spPr>
          <a:xfrm>
            <a:off x="2971800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29" name="Shape 127"/>
          <p:cNvSpPr/>
          <p:nvPr/>
        </p:nvSpPr>
        <p:spPr>
          <a:xfrm>
            <a:off x="3538728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30" name="Shape 128"/>
          <p:cNvSpPr/>
          <p:nvPr/>
        </p:nvSpPr>
        <p:spPr>
          <a:xfrm>
            <a:off x="4105656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31" name="Shape 129"/>
          <p:cNvSpPr/>
          <p:nvPr/>
        </p:nvSpPr>
        <p:spPr>
          <a:xfrm>
            <a:off x="4672584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32" name="Shape 130"/>
          <p:cNvSpPr/>
          <p:nvPr/>
        </p:nvSpPr>
        <p:spPr>
          <a:xfrm>
            <a:off x="5239512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33" name="Shape 131"/>
          <p:cNvSpPr/>
          <p:nvPr/>
        </p:nvSpPr>
        <p:spPr>
          <a:xfrm>
            <a:off x="5806440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34" name="Shape 132"/>
          <p:cNvSpPr/>
          <p:nvPr/>
        </p:nvSpPr>
        <p:spPr>
          <a:xfrm>
            <a:off x="6373368" y="363931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35" name="Text 133"/>
          <p:cNvSpPr/>
          <p:nvPr/>
        </p:nvSpPr>
        <p:spPr>
          <a:xfrm>
            <a:off x="6373368" y="363931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36" name="Shape 134"/>
          <p:cNvSpPr/>
          <p:nvPr/>
        </p:nvSpPr>
        <p:spPr>
          <a:xfrm>
            <a:off x="6940296" y="363931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37" name="Text 135"/>
          <p:cNvSpPr/>
          <p:nvPr/>
        </p:nvSpPr>
        <p:spPr>
          <a:xfrm>
            <a:off x="6940296" y="363931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38" name="Shape 136"/>
          <p:cNvSpPr/>
          <p:nvPr/>
        </p:nvSpPr>
        <p:spPr>
          <a:xfrm>
            <a:off x="7507224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39" name="Shape 137"/>
          <p:cNvSpPr/>
          <p:nvPr/>
        </p:nvSpPr>
        <p:spPr>
          <a:xfrm>
            <a:off x="8074152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40" name="Shape 138"/>
          <p:cNvSpPr/>
          <p:nvPr/>
        </p:nvSpPr>
        <p:spPr>
          <a:xfrm>
            <a:off x="8641080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41" name="Shape 139"/>
          <p:cNvSpPr/>
          <p:nvPr/>
        </p:nvSpPr>
        <p:spPr>
          <a:xfrm>
            <a:off x="9208008" y="363931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42" name="Shape 140"/>
          <p:cNvSpPr/>
          <p:nvPr/>
        </p:nvSpPr>
        <p:spPr>
          <a:xfrm>
            <a:off x="228600" y="3959352"/>
            <a:ext cx="2743200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3" name="Text 141"/>
          <p:cNvSpPr/>
          <p:nvPr/>
        </p:nvSpPr>
        <p:spPr>
          <a:xfrm>
            <a:off x="274320" y="395935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Writing (Draft)</a:t>
            </a:r>
            <a:endParaRPr lang="en-US" sz="1000" dirty="0"/>
          </a:p>
        </p:txBody>
      </p:sp>
      <p:sp>
        <p:nvSpPr>
          <p:cNvPr id="144" name="Shape 142"/>
          <p:cNvSpPr/>
          <p:nvPr/>
        </p:nvSpPr>
        <p:spPr>
          <a:xfrm>
            <a:off x="2971800" y="395935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5" name="Shape 143"/>
          <p:cNvSpPr/>
          <p:nvPr/>
        </p:nvSpPr>
        <p:spPr>
          <a:xfrm>
            <a:off x="3538728" y="395935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6" name="Shape 144"/>
          <p:cNvSpPr/>
          <p:nvPr/>
        </p:nvSpPr>
        <p:spPr>
          <a:xfrm>
            <a:off x="4105656" y="395935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7" name="Shape 145"/>
          <p:cNvSpPr/>
          <p:nvPr/>
        </p:nvSpPr>
        <p:spPr>
          <a:xfrm>
            <a:off x="4672584" y="395935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8" name="Shape 146"/>
          <p:cNvSpPr/>
          <p:nvPr/>
        </p:nvSpPr>
        <p:spPr>
          <a:xfrm>
            <a:off x="5239512" y="395935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9" name="Shape 147"/>
          <p:cNvSpPr/>
          <p:nvPr/>
        </p:nvSpPr>
        <p:spPr>
          <a:xfrm>
            <a:off x="5806440" y="395935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0" name="Shape 148"/>
          <p:cNvSpPr/>
          <p:nvPr/>
        </p:nvSpPr>
        <p:spPr>
          <a:xfrm>
            <a:off x="6373368" y="395935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1" name="Shape 149"/>
          <p:cNvSpPr/>
          <p:nvPr/>
        </p:nvSpPr>
        <p:spPr>
          <a:xfrm>
            <a:off x="6940296" y="395935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52" name="Text 150"/>
          <p:cNvSpPr/>
          <p:nvPr/>
        </p:nvSpPr>
        <p:spPr>
          <a:xfrm>
            <a:off x="6940296" y="395935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53" name="Shape 151"/>
          <p:cNvSpPr/>
          <p:nvPr/>
        </p:nvSpPr>
        <p:spPr>
          <a:xfrm>
            <a:off x="7507224" y="395935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54" name="Text 152"/>
          <p:cNvSpPr/>
          <p:nvPr/>
        </p:nvSpPr>
        <p:spPr>
          <a:xfrm>
            <a:off x="7507224" y="395935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55" name="Shape 153"/>
          <p:cNvSpPr/>
          <p:nvPr/>
        </p:nvSpPr>
        <p:spPr>
          <a:xfrm>
            <a:off x="8074152" y="395935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56" name="Text 154"/>
          <p:cNvSpPr/>
          <p:nvPr/>
        </p:nvSpPr>
        <p:spPr>
          <a:xfrm>
            <a:off x="8074152" y="395935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57" name="Shape 155"/>
          <p:cNvSpPr/>
          <p:nvPr/>
        </p:nvSpPr>
        <p:spPr>
          <a:xfrm>
            <a:off x="8641080" y="395935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8" name="Shape 156"/>
          <p:cNvSpPr/>
          <p:nvPr/>
        </p:nvSpPr>
        <p:spPr>
          <a:xfrm>
            <a:off x="9208008" y="395935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9" name="Shape 157"/>
          <p:cNvSpPr/>
          <p:nvPr/>
        </p:nvSpPr>
        <p:spPr>
          <a:xfrm>
            <a:off x="228600" y="4279392"/>
            <a:ext cx="2743200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60" name="Text 158"/>
          <p:cNvSpPr/>
          <p:nvPr/>
        </p:nvSpPr>
        <p:spPr>
          <a:xfrm>
            <a:off x="274320" y="427939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&amp; Revision</a:t>
            </a:r>
            <a:endParaRPr lang="en-US" sz="1000" dirty="0"/>
          </a:p>
        </p:txBody>
      </p:sp>
      <p:sp>
        <p:nvSpPr>
          <p:cNvPr id="161" name="Shape 159"/>
          <p:cNvSpPr/>
          <p:nvPr/>
        </p:nvSpPr>
        <p:spPr>
          <a:xfrm>
            <a:off x="2971800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62" name="Shape 160"/>
          <p:cNvSpPr/>
          <p:nvPr/>
        </p:nvSpPr>
        <p:spPr>
          <a:xfrm>
            <a:off x="3538728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63" name="Shape 161"/>
          <p:cNvSpPr/>
          <p:nvPr/>
        </p:nvSpPr>
        <p:spPr>
          <a:xfrm>
            <a:off x="4105656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64" name="Shape 162"/>
          <p:cNvSpPr/>
          <p:nvPr/>
        </p:nvSpPr>
        <p:spPr>
          <a:xfrm>
            <a:off x="4672584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65" name="Shape 163"/>
          <p:cNvSpPr/>
          <p:nvPr/>
        </p:nvSpPr>
        <p:spPr>
          <a:xfrm>
            <a:off x="5239512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66" name="Shape 164"/>
          <p:cNvSpPr/>
          <p:nvPr/>
        </p:nvSpPr>
        <p:spPr>
          <a:xfrm>
            <a:off x="5806440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67" name="Shape 165"/>
          <p:cNvSpPr/>
          <p:nvPr/>
        </p:nvSpPr>
        <p:spPr>
          <a:xfrm>
            <a:off x="6373368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68" name="Shape 166"/>
          <p:cNvSpPr/>
          <p:nvPr/>
        </p:nvSpPr>
        <p:spPr>
          <a:xfrm>
            <a:off x="6940296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69" name="Shape 167"/>
          <p:cNvSpPr/>
          <p:nvPr/>
        </p:nvSpPr>
        <p:spPr>
          <a:xfrm>
            <a:off x="7507224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70" name="Shape 168"/>
          <p:cNvSpPr/>
          <p:nvPr/>
        </p:nvSpPr>
        <p:spPr>
          <a:xfrm>
            <a:off x="8074152" y="427939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71" name="Text 169"/>
          <p:cNvSpPr/>
          <p:nvPr/>
        </p:nvSpPr>
        <p:spPr>
          <a:xfrm>
            <a:off x="8074152" y="427939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72" name="Shape 170"/>
          <p:cNvSpPr/>
          <p:nvPr/>
        </p:nvSpPr>
        <p:spPr>
          <a:xfrm>
            <a:off x="8641080" y="427939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73" name="Text 171"/>
          <p:cNvSpPr/>
          <p:nvPr/>
        </p:nvSpPr>
        <p:spPr>
          <a:xfrm>
            <a:off x="8641080" y="427939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74" name="Shape 172"/>
          <p:cNvSpPr/>
          <p:nvPr/>
        </p:nvSpPr>
        <p:spPr>
          <a:xfrm>
            <a:off x="9208008" y="4279392"/>
            <a:ext cx="566928" cy="310896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75" name="Shape 173"/>
          <p:cNvSpPr/>
          <p:nvPr/>
        </p:nvSpPr>
        <p:spPr>
          <a:xfrm>
            <a:off x="228600" y="4599432"/>
            <a:ext cx="2743200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6" name="Text 174"/>
          <p:cNvSpPr/>
          <p:nvPr/>
        </p:nvSpPr>
        <p:spPr>
          <a:xfrm>
            <a:off x="274320" y="4599432"/>
            <a:ext cx="2651760" cy="310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Submission &amp; Dissemination</a:t>
            </a:r>
            <a:endParaRPr lang="en-US" sz="1000" dirty="0"/>
          </a:p>
        </p:txBody>
      </p:sp>
      <p:sp>
        <p:nvSpPr>
          <p:cNvPr id="177" name="Shape 175"/>
          <p:cNvSpPr/>
          <p:nvPr/>
        </p:nvSpPr>
        <p:spPr>
          <a:xfrm>
            <a:off x="2971800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8" name="Shape 176"/>
          <p:cNvSpPr/>
          <p:nvPr/>
        </p:nvSpPr>
        <p:spPr>
          <a:xfrm>
            <a:off x="3538728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9" name="Shape 177"/>
          <p:cNvSpPr/>
          <p:nvPr/>
        </p:nvSpPr>
        <p:spPr>
          <a:xfrm>
            <a:off x="4105656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0" name="Shape 178"/>
          <p:cNvSpPr/>
          <p:nvPr/>
        </p:nvSpPr>
        <p:spPr>
          <a:xfrm>
            <a:off x="4672584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1" name="Shape 179"/>
          <p:cNvSpPr/>
          <p:nvPr/>
        </p:nvSpPr>
        <p:spPr>
          <a:xfrm>
            <a:off x="5239512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2" name="Shape 180"/>
          <p:cNvSpPr/>
          <p:nvPr/>
        </p:nvSpPr>
        <p:spPr>
          <a:xfrm>
            <a:off x="5806440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3" name="Shape 181"/>
          <p:cNvSpPr/>
          <p:nvPr/>
        </p:nvSpPr>
        <p:spPr>
          <a:xfrm>
            <a:off x="6373368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4" name="Shape 182"/>
          <p:cNvSpPr/>
          <p:nvPr/>
        </p:nvSpPr>
        <p:spPr>
          <a:xfrm>
            <a:off x="6940296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5" name="Shape 183"/>
          <p:cNvSpPr/>
          <p:nvPr/>
        </p:nvSpPr>
        <p:spPr>
          <a:xfrm>
            <a:off x="7507224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6" name="Shape 184"/>
          <p:cNvSpPr/>
          <p:nvPr/>
        </p:nvSpPr>
        <p:spPr>
          <a:xfrm>
            <a:off x="8074152" y="4599432"/>
            <a:ext cx="566928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7" name="Shape 185"/>
          <p:cNvSpPr/>
          <p:nvPr/>
        </p:nvSpPr>
        <p:spPr>
          <a:xfrm>
            <a:off x="8641080" y="459943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88" name="Text 186"/>
          <p:cNvSpPr/>
          <p:nvPr/>
        </p:nvSpPr>
        <p:spPr>
          <a:xfrm>
            <a:off x="8641080" y="459943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  <p:sp>
        <p:nvSpPr>
          <p:cNvPr id="189" name="Shape 187"/>
          <p:cNvSpPr/>
          <p:nvPr/>
        </p:nvSpPr>
        <p:spPr>
          <a:xfrm>
            <a:off x="9208008" y="4599432"/>
            <a:ext cx="566928" cy="310896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90" name="Text 188"/>
          <p:cNvSpPr/>
          <p:nvPr/>
        </p:nvSpPr>
        <p:spPr>
          <a:xfrm>
            <a:off x="9208008" y="4599432"/>
            <a:ext cx="5669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Budget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896112"/>
            <a:ext cx="8595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budget details all projected costs for conducting the study. Amounts should be justified and aligned with the work plan.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28600" y="1261872"/>
            <a:ext cx="365760" cy="29260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1261872"/>
            <a:ext cx="36576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94360" y="1261872"/>
            <a:ext cx="3291840" cy="29260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1261872"/>
            <a:ext cx="32918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Item / Activity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886200" y="1261872"/>
            <a:ext cx="1005840" cy="29260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0" name="Text 8"/>
          <p:cNvSpPr/>
          <p:nvPr/>
        </p:nvSpPr>
        <p:spPr>
          <a:xfrm>
            <a:off x="3886200" y="1261872"/>
            <a:ext cx="10058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892040" y="1261872"/>
            <a:ext cx="548640" cy="29260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2" name="Text 10"/>
          <p:cNvSpPr/>
          <p:nvPr/>
        </p:nvSpPr>
        <p:spPr>
          <a:xfrm>
            <a:off x="4892040" y="1261872"/>
            <a:ext cx="5486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Qty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40680" y="1261872"/>
            <a:ext cx="1371600" cy="29260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4" name="Text 12"/>
          <p:cNvSpPr/>
          <p:nvPr/>
        </p:nvSpPr>
        <p:spPr>
          <a:xfrm>
            <a:off x="5440680" y="1261872"/>
            <a:ext cx="137160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Cost (KES)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812280" y="1261872"/>
            <a:ext cx="1371600" cy="29260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6" name="Text 14"/>
          <p:cNvSpPr/>
          <p:nvPr/>
        </p:nvSpPr>
        <p:spPr>
          <a:xfrm>
            <a:off x="6812280" y="1261872"/>
            <a:ext cx="137160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Cost (KES)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28600" y="1554480"/>
            <a:ext cx="36576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8" name="Text 16"/>
          <p:cNvSpPr/>
          <p:nvPr/>
        </p:nvSpPr>
        <p:spPr>
          <a:xfrm>
            <a:off x="274320" y="1554480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94360" y="1554480"/>
            <a:ext cx="3291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1554480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Personnel: Research Assistants (daily rate)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886200" y="1554480"/>
            <a:ext cx="1005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22" name="Text 20"/>
          <p:cNvSpPr/>
          <p:nvPr/>
        </p:nvSpPr>
        <p:spPr>
          <a:xfrm>
            <a:off x="3931920" y="1554480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892040" y="1554480"/>
            <a:ext cx="5486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24" name="Text 22"/>
          <p:cNvSpPr/>
          <p:nvPr/>
        </p:nvSpPr>
        <p:spPr>
          <a:xfrm>
            <a:off x="4937760" y="1554480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440680" y="1554480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0" y="1554480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2,500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812280" y="1554480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28" name="Text 26"/>
          <p:cNvSpPr/>
          <p:nvPr/>
        </p:nvSpPr>
        <p:spPr>
          <a:xfrm>
            <a:off x="6858000" y="1554480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75,000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228600" y="1847088"/>
            <a:ext cx="36576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274320" y="1847088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1847088"/>
            <a:ext cx="3291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Text 30"/>
          <p:cNvSpPr/>
          <p:nvPr/>
        </p:nvSpPr>
        <p:spPr>
          <a:xfrm>
            <a:off x="640080" y="1847088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Printing &amp; Photocopying (instruments, consent forms)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886200" y="1847088"/>
            <a:ext cx="1005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4" name="Text 32"/>
          <p:cNvSpPr/>
          <p:nvPr/>
        </p:nvSpPr>
        <p:spPr>
          <a:xfrm>
            <a:off x="3931920" y="1847088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Pages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1847088"/>
            <a:ext cx="5486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6" name="Text 34"/>
          <p:cNvSpPr/>
          <p:nvPr/>
        </p:nvSpPr>
        <p:spPr>
          <a:xfrm>
            <a:off x="4937760" y="1847088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5440680" y="1847088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Text 36"/>
          <p:cNvSpPr/>
          <p:nvPr/>
        </p:nvSpPr>
        <p:spPr>
          <a:xfrm>
            <a:off x="5486400" y="1847088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6812280" y="1847088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0" name="Text 38"/>
          <p:cNvSpPr/>
          <p:nvPr/>
        </p:nvSpPr>
        <p:spPr>
          <a:xfrm>
            <a:off x="6858000" y="1847088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228600" y="2139696"/>
            <a:ext cx="36576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2" name="Text 40"/>
          <p:cNvSpPr/>
          <p:nvPr/>
        </p:nvSpPr>
        <p:spPr>
          <a:xfrm>
            <a:off x="274320" y="2139696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594360" y="2139696"/>
            <a:ext cx="3291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4" name="Text 42"/>
          <p:cNvSpPr/>
          <p:nvPr/>
        </p:nvSpPr>
        <p:spPr>
          <a:xfrm>
            <a:off x="640080" y="2139696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 &amp; Field Logistics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3886200" y="2139696"/>
            <a:ext cx="1005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6" name="Text 44"/>
          <p:cNvSpPr/>
          <p:nvPr/>
        </p:nvSpPr>
        <p:spPr>
          <a:xfrm>
            <a:off x="3931920" y="2139696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Trips</a:t>
            </a:r>
            <a:endParaRPr lang="en-US" sz="1050" dirty="0"/>
          </a:p>
        </p:txBody>
      </p:sp>
      <p:sp>
        <p:nvSpPr>
          <p:cNvPr id="47" name="Shape 45"/>
          <p:cNvSpPr/>
          <p:nvPr/>
        </p:nvSpPr>
        <p:spPr>
          <a:xfrm>
            <a:off x="4892040" y="2139696"/>
            <a:ext cx="5486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48" name="Text 46"/>
          <p:cNvSpPr/>
          <p:nvPr/>
        </p:nvSpPr>
        <p:spPr>
          <a:xfrm>
            <a:off x="4937760" y="2139696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5440680" y="2139696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50" name="Text 48"/>
          <p:cNvSpPr/>
          <p:nvPr/>
        </p:nvSpPr>
        <p:spPr>
          <a:xfrm>
            <a:off x="5486400" y="2139696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3,000</a:t>
            </a:r>
            <a:endParaRPr lang="en-US" sz="1050" dirty="0"/>
          </a:p>
        </p:txBody>
      </p:sp>
      <p:sp>
        <p:nvSpPr>
          <p:cNvPr id="51" name="Shape 49"/>
          <p:cNvSpPr/>
          <p:nvPr/>
        </p:nvSpPr>
        <p:spPr>
          <a:xfrm>
            <a:off x="6812280" y="2139696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52" name="Text 50"/>
          <p:cNvSpPr/>
          <p:nvPr/>
        </p:nvSpPr>
        <p:spPr>
          <a:xfrm>
            <a:off x="6858000" y="2139696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60,000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228600" y="2432304"/>
            <a:ext cx="36576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4" name="Text 52"/>
          <p:cNvSpPr/>
          <p:nvPr/>
        </p:nvSpPr>
        <p:spPr>
          <a:xfrm>
            <a:off x="274320" y="2432304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594360" y="2432304"/>
            <a:ext cx="3291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6" name="Text 54"/>
          <p:cNvSpPr/>
          <p:nvPr/>
        </p:nvSpPr>
        <p:spPr>
          <a:xfrm>
            <a:off x="640080" y="2432304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Entry &amp; Management (SPSS/software)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3886200" y="2432304"/>
            <a:ext cx="1005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8" name="Text 56"/>
          <p:cNvSpPr/>
          <p:nvPr/>
        </p:nvSpPr>
        <p:spPr>
          <a:xfrm>
            <a:off x="3931920" y="2432304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Lump sum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4892040" y="2432304"/>
            <a:ext cx="5486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0" name="Text 58"/>
          <p:cNvSpPr/>
          <p:nvPr/>
        </p:nvSpPr>
        <p:spPr>
          <a:xfrm>
            <a:off x="4937760" y="2432304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5440680" y="2432304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2" name="Text 60"/>
          <p:cNvSpPr/>
          <p:nvPr/>
        </p:nvSpPr>
        <p:spPr>
          <a:xfrm>
            <a:off x="5486400" y="2432304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15,000</a:t>
            </a:r>
            <a:endParaRPr lang="en-US" sz="1050" dirty="0"/>
          </a:p>
        </p:txBody>
      </p:sp>
      <p:sp>
        <p:nvSpPr>
          <p:cNvPr id="63" name="Shape 61"/>
          <p:cNvSpPr/>
          <p:nvPr/>
        </p:nvSpPr>
        <p:spPr>
          <a:xfrm>
            <a:off x="6812280" y="2432304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4" name="Text 62"/>
          <p:cNvSpPr/>
          <p:nvPr/>
        </p:nvSpPr>
        <p:spPr>
          <a:xfrm>
            <a:off x="6858000" y="2432304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15,000</a:t>
            </a:r>
            <a:endParaRPr lang="en-US" sz="1050" dirty="0"/>
          </a:p>
        </p:txBody>
      </p:sp>
      <p:sp>
        <p:nvSpPr>
          <p:cNvPr id="65" name="Shape 63"/>
          <p:cNvSpPr/>
          <p:nvPr/>
        </p:nvSpPr>
        <p:spPr>
          <a:xfrm>
            <a:off x="228600" y="2724912"/>
            <a:ext cx="36576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66" name="Text 64"/>
          <p:cNvSpPr/>
          <p:nvPr/>
        </p:nvSpPr>
        <p:spPr>
          <a:xfrm>
            <a:off x="274320" y="2724912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50" dirty="0"/>
          </a:p>
        </p:txBody>
      </p:sp>
      <p:sp>
        <p:nvSpPr>
          <p:cNvPr id="67" name="Shape 65"/>
          <p:cNvSpPr/>
          <p:nvPr/>
        </p:nvSpPr>
        <p:spPr>
          <a:xfrm>
            <a:off x="594360" y="2724912"/>
            <a:ext cx="3291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68" name="Text 66"/>
          <p:cNvSpPr/>
          <p:nvPr/>
        </p:nvSpPr>
        <p:spPr>
          <a:xfrm>
            <a:off x="640080" y="2724912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Stationery &amp; Office Supplies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3886200" y="2724912"/>
            <a:ext cx="1005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0" name="Text 68"/>
          <p:cNvSpPr/>
          <p:nvPr/>
        </p:nvSpPr>
        <p:spPr>
          <a:xfrm>
            <a:off x="3931920" y="2724912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Lump sum</a:t>
            </a:r>
            <a:endParaRPr lang="en-US" sz="1050" dirty="0"/>
          </a:p>
        </p:txBody>
      </p:sp>
      <p:sp>
        <p:nvSpPr>
          <p:cNvPr id="71" name="Shape 69"/>
          <p:cNvSpPr/>
          <p:nvPr/>
        </p:nvSpPr>
        <p:spPr>
          <a:xfrm>
            <a:off x="4892040" y="2724912"/>
            <a:ext cx="5486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2" name="Text 70"/>
          <p:cNvSpPr/>
          <p:nvPr/>
        </p:nvSpPr>
        <p:spPr>
          <a:xfrm>
            <a:off x="4937760" y="2724912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50" dirty="0"/>
          </a:p>
        </p:txBody>
      </p:sp>
      <p:sp>
        <p:nvSpPr>
          <p:cNvPr id="73" name="Shape 71"/>
          <p:cNvSpPr/>
          <p:nvPr/>
        </p:nvSpPr>
        <p:spPr>
          <a:xfrm>
            <a:off x="5440680" y="2724912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4" name="Text 72"/>
          <p:cNvSpPr/>
          <p:nvPr/>
        </p:nvSpPr>
        <p:spPr>
          <a:xfrm>
            <a:off x="5486400" y="2724912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8,000</a:t>
            </a:r>
            <a:endParaRPr lang="en-US" sz="1050" dirty="0"/>
          </a:p>
        </p:txBody>
      </p:sp>
      <p:sp>
        <p:nvSpPr>
          <p:cNvPr id="75" name="Shape 73"/>
          <p:cNvSpPr/>
          <p:nvPr/>
        </p:nvSpPr>
        <p:spPr>
          <a:xfrm>
            <a:off x="6812280" y="2724912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76" name="Text 74"/>
          <p:cNvSpPr/>
          <p:nvPr/>
        </p:nvSpPr>
        <p:spPr>
          <a:xfrm>
            <a:off x="6858000" y="2724912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8,000</a:t>
            </a:r>
            <a:endParaRPr lang="en-US" sz="1050" dirty="0"/>
          </a:p>
        </p:txBody>
      </p:sp>
      <p:sp>
        <p:nvSpPr>
          <p:cNvPr id="77" name="Shape 75"/>
          <p:cNvSpPr/>
          <p:nvPr/>
        </p:nvSpPr>
        <p:spPr>
          <a:xfrm>
            <a:off x="228600" y="3017520"/>
            <a:ext cx="36576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8" name="Text 76"/>
          <p:cNvSpPr/>
          <p:nvPr/>
        </p:nvSpPr>
        <p:spPr>
          <a:xfrm>
            <a:off x="274320" y="3017520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50" dirty="0"/>
          </a:p>
        </p:txBody>
      </p:sp>
      <p:sp>
        <p:nvSpPr>
          <p:cNvPr id="79" name="Shape 77"/>
          <p:cNvSpPr/>
          <p:nvPr/>
        </p:nvSpPr>
        <p:spPr>
          <a:xfrm>
            <a:off x="594360" y="3017520"/>
            <a:ext cx="3291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0" name="Text 78"/>
          <p:cNvSpPr/>
          <p:nvPr/>
        </p:nvSpPr>
        <p:spPr>
          <a:xfrm>
            <a:off x="640080" y="3017520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(airtime, internet)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3886200" y="3017520"/>
            <a:ext cx="1005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2" name="Text 80"/>
          <p:cNvSpPr/>
          <p:nvPr/>
        </p:nvSpPr>
        <p:spPr>
          <a:xfrm>
            <a:off x="3931920" y="3017520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</a:t>
            </a:r>
            <a:endParaRPr lang="en-US" sz="1050" dirty="0"/>
          </a:p>
        </p:txBody>
      </p:sp>
      <p:sp>
        <p:nvSpPr>
          <p:cNvPr id="83" name="Shape 81"/>
          <p:cNvSpPr/>
          <p:nvPr/>
        </p:nvSpPr>
        <p:spPr>
          <a:xfrm>
            <a:off x="4892040" y="3017520"/>
            <a:ext cx="5486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4" name="Text 82"/>
          <p:cNvSpPr/>
          <p:nvPr/>
        </p:nvSpPr>
        <p:spPr>
          <a:xfrm>
            <a:off x="4937760" y="3017520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50" dirty="0"/>
          </a:p>
        </p:txBody>
      </p:sp>
      <p:sp>
        <p:nvSpPr>
          <p:cNvPr id="85" name="Shape 83"/>
          <p:cNvSpPr/>
          <p:nvPr/>
        </p:nvSpPr>
        <p:spPr>
          <a:xfrm>
            <a:off x="5440680" y="3017520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6" name="Text 84"/>
          <p:cNvSpPr/>
          <p:nvPr/>
        </p:nvSpPr>
        <p:spPr>
          <a:xfrm>
            <a:off x="5486400" y="3017520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2,000</a:t>
            </a:r>
            <a:endParaRPr lang="en-US" sz="1050" dirty="0"/>
          </a:p>
        </p:txBody>
      </p:sp>
      <p:sp>
        <p:nvSpPr>
          <p:cNvPr id="87" name="Shape 85"/>
          <p:cNvSpPr/>
          <p:nvPr/>
        </p:nvSpPr>
        <p:spPr>
          <a:xfrm>
            <a:off x="6812280" y="3017520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8" name="Text 86"/>
          <p:cNvSpPr/>
          <p:nvPr/>
        </p:nvSpPr>
        <p:spPr>
          <a:xfrm>
            <a:off x="6858000" y="3017520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12,000</a:t>
            </a:r>
            <a:endParaRPr lang="en-US" sz="1050" dirty="0"/>
          </a:p>
        </p:txBody>
      </p:sp>
      <p:sp>
        <p:nvSpPr>
          <p:cNvPr id="89" name="Shape 87"/>
          <p:cNvSpPr/>
          <p:nvPr/>
        </p:nvSpPr>
        <p:spPr>
          <a:xfrm>
            <a:off x="228600" y="3310128"/>
            <a:ext cx="36576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0" name="Text 88"/>
          <p:cNvSpPr/>
          <p:nvPr/>
        </p:nvSpPr>
        <p:spPr>
          <a:xfrm>
            <a:off x="274320" y="3310128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50" dirty="0"/>
          </a:p>
        </p:txBody>
      </p:sp>
      <p:sp>
        <p:nvSpPr>
          <p:cNvPr id="91" name="Shape 89"/>
          <p:cNvSpPr/>
          <p:nvPr/>
        </p:nvSpPr>
        <p:spPr>
          <a:xfrm>
            <a:off x="594360" y="3310128"/>
            <a:ext cx="3291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2" name="Text 90"/>
          <p:cNvSpPr/>
          <p:nvPr/>
        </p:nvSpPr>
        <p:spPr>
          <a:xfrm>
            <a:off x="640080" y="3310128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Ethical Review &amp; Clearance Fees</a:t>
            </a:r>
            <a:endParaRPr lang="en-US" sz="1000" dirty="0"/>
          </a:p>
        </p:txBody>
      </p:sp>
      <p:sp>
        <p:nvSpPr>
          <p:cNvPr id="93" name="Shape 91"/>
          <p:cNvSpPr/>
          <p:nvPr/>
        </p:nvSpPr>
        <p:spPr>
          <a:xfrm>
            <a:off x="3886200" y="3310128"/>
            <a:ext cx="1005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4" name="Text 92"/>
          <p:cNvSpPr/>
          <p:nvPr/>
        </p:nvSpPr>
        <p:spPr>
          <a:xfrm>
            <a:off x="3931920" y="3310128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</a:t>
            </a:r>
            <a:endParaRPr lang="en-US" sz="1050" dirty="0"/>
          </a:p>
        </p:txBody>
      </p:sp>
      <p:sp>
        <p:nvSpPr>
          <p:cNvPr id="95" name="Shape 93"/>
          <p:cNvSpPr/>
          <p:nvPr/>
        </p:nvSpPr>
        <p:spPr>
          <a:xfrm>
            <a:off x="4892040" y="3310128"/>
            <a:ext cx="5486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6" name="Text 94"/>
          <p:cNvSpPr/>
          <p:nvPr/>
        </p:nvSpPr>
        <p:spPr>
          <a:xfrm>
            <a:off x="4937760" y="3310128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50" dirty="0"/>
          </a:p>
        </p:txBody>
      </p:sp>
      <p:sp>
        <p:nvSpPr>
          <p:cNvPr id="97" name="Shape 95"/>
          <p:cNvSpPr/>
          <p:nvPr/>
        </p:nvSpPr>
        <p:spPr>
          <a:xfrm>
            <a:off x="5440680" y="3310128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8" name="Text 96"/>
          <p:cNvSpPr/>
          <p:nvPr/>
        </p:nvSpPr>
        <p:spPr>
          <a:xfrm>
            <a:off x="5486400" y="3310128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</a:t>
            </a:r>
            <a:endParaRPr lang="en-US" sz="1050" dirty="0"/>
          </a:p>
        </p:txBody>
      </p:sp>
      <p:sp>
        <p:nvSpPr>
          <p:cNvPr id="99" name="Shape 97"/>
          <p:cNvSpPr/>
          <p:nvPr/>
        </p:nvSpPr>
        <p:spPr>
          <a:xfrm>
            <a:off x="6812280" y="3310128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00" name="Text 98"/>
          <p:cNvSpPr/>
          <p:nvPr/>
        </p:nvSpPr>
        <p:spPr>
          <a:xfrm>
            <a:off x="6858000" y="3310128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</a:t>
            </a:r>
            <a:endParaRPr lang="en-US" sz="1050" dirty="0"/>
          </a:p>
        </p:txBody>
      </p:sp>
      <p:sp>
        <p:nvSpPr>
          <p:cNvPr id="101" name="Shape 99"/>
          <p:cNvSpPr/>
          <p:nvPr/>
        </p:nvSpPr>
        <p:spPr>
          <a:xfrm>
            <a:off x="228600" y="3602736"/>
            <a:ext cx="36576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2" name="Text 100"/>
          <p:cNvSpPr/>
          <p:nvPr/>
        </p:nvSpPr>
        <p:spPr>
          <a:xfrm>
            <a:off x="274320" y="3602736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50" dirty="0"/>
          </a:p>
        </p:txBody>
      </p:sp>
      <p:sp>
        <p:nvSpPr>
          <p:cNvPr id="103" name="Shape 101"/>
          <p:cNvSpPr/>
          <p:nvPr/>
        </p:nvSpPr>
        <p:spPr>
          <a:xfrm>
            <a:off x="594360" y="3602736"/>
            <a:ext cx="3291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4" name="Text 102"/>
          <p:cNvSpPr/>
          <p:nvPr/>
        </p:nvSpPr>
        <p:spPr>
          <a:xfrm>
            <a:off x="640080" y="3602736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Printing &amp; Binding</a:t>
            </a:r>
            <a:endParaRPr lang="en-US" sz="1000" dirty="0"/>
          </a:p>
        </p:txBody>
      </p:sp>
      <p:sp>
        <p:nvSpPr>
          <p:cNvPr id="105" name="Shape 103"/>
          <p:cNvSpPr/>
          <p:nvPr/>
        </p:nvSpPr>
        <p:spPr>
          <a:xfrm>
            <a:off x="3886200" y="3602736"/>
            <a:ext cx="1005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6" name="Text 104"/>
          <p:cNvSpPr/>
          <p:nvPr/>
        </p:nvSpPr>
        <p:spPr>
          <a:xfrm>
            <a:off x="3931920" y="3602736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Copies</a:t>
            </a:r>
            <a:endParaRPr lang="en-US" sz="1050" dirty="0"/>
          </a:p>
        </p:txBody>
      </p:sp>
      <p:sp>
        <p:nvSpPr>
          <p:cNvPr id="107" name="Shape 105"/>
          <p:cNvSpPr/>
          <p:nvPr/>
        </p:nvSpPr>
        <p:spPr>
          <a:xfrm>
            <a:off x="4892040" y="3602736"/>
            <a:ext cx="5486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8" name="Text 106"/>
          <p:cNvSpPr/>
          <p:nvPr/>
        </p:nvSpPr>
        <p:spPr>
          <a:xfrm>
            <a:off x="4937760" y="3602736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50" dirty="0"/>
          </a:p>
        </p:txBody>
      </p:sp>
      <p:sp>
        <p:nvSpPr>
          <p:cNvPr id="109" name="Shape 107"/>
          <p:cNvSpPr/>
          <p:nvPr/>
        </p:nvSpPr>
        <p:spPr>
          <a:xfrm>
            <a:off x="5440680" y="3602736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0" name="Text 108"/>
          <p:cNvSpPr/>
          <p:nvPr/>
        </p:nvSpPr>
        <p:spPr>
          <a:xfrm>
            <a:off x="5486400" y="3602736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2,000</a:t>
            </a:r>
            <a:endParaRPr lang="en-US" sz="1050" dirty="0"/>
          </a:p>
        </p:txBody>
      </p:sp>
      <p:sp>
        <p:nvSpPr>
          <p:cNvPr id="111" name="Shape 109"/>
          <p:cNvSpPr/>
          <p:nvPr/>
        </p:nvSpPr>
        <p:spPr>
          <a:xfrm>
            <a:off x="6812280" y="3602736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2" name="Text 110"/>
          <p:cNvSpPr/>
          <p:nvPr/>
        </p:nvSpPr>
        <p:spPr>
          <a:xfrm>
            <a:off x="6858000" y="3602736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10,000</a:t>
            </a:r>
            <a:endParaRPr lang="en-US" sz="1050" dirty="0"/>
          </a:p>
        </p:txBody>
      </p:sp>
      <p:sp>
        <p:nvSpPr>
          <p:cNvPr id="113" name="Shape 111"/>
          <p:cNvSpPr/>
          <p:nvPr/>
        </p:nvSpPr>
        <p:spPr>
          <a:xfrm>
            <a:off x="228600" y="3895344"/>
            <a:ext cx="36576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14" name="Text 112"/>
          <p:cNvSpPr/>
          <p:nvPr/>
        </p:nvSpPr>
        <p:spPr>
          <a:xfrm>
            <a:off x="274320" y="3895344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50" dirty="0"/>
          </a:p>
        </p:txBody>
      </p:sp>
      <p:sp>
        <p:nvSpPr>
          <p:cNvPr id="115" name="Shape 113"/>
          <p:cNvSpPr/>
          <p:nvPr/>
        </p:nvSpPr>
        <p:spPr>
          <a:xfrm>
            <a:off x="594360" y="3895344"/>
            <a:ext cx="3291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16" name="Text 114"/>
          <p:cNvSpPr/>
          <p:nvPr/>
        </p:nvSpPr>
        <p:spPr>
          <a:xfrm>
            <a:off x="640080" y="3895344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Dissemination Workshop / Presentation</a:t>
            </a:r>
            <a:endParaRPr lang="en-US" sz="1000" dirty="0"/>
          </a:p>
        </p:txBody>
      </p:sp>
      <p:sp>
        <p:nvSpPr>
          <p:cNvPr id="117" name="Shape 115"/>
          <p:cNvSpPr/>
          <p:nvPr/>
        </p:nvSpPr>
        <p:spPr>
          <a:xfrm>
            <a:off x="3886200" y="3895344"/>
            <a:ext cx="10058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18" name="Text 116"/>
          <p:cNvSpPr/>
          <p:nvPr/>
        </p:nvSpPr>
        <p:spPr>
          <a:xfrm>
            <a:off x="3931920" y="3895344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</a:t>
            </a:r>
            <a:endParaRPr lang="en-US" sz="1050" dirty="0"/>
          </a:p>
        </p:txBody>
      </p:sp>
      <p:sp>
        <p:nvSpPr>
          <p:cNvPr id="119" name="Shape 117"/>
          <p:cNvSpPr/>
          <p:nvPr/>
        </p:nvSpPr>
        <p:spPr>
          <a:xfrm>
            <a:off x="4892040" y="3895344"/>
            <a:ext cx="54864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20" name="Text 118"/>
          <p:cNvSpPr/>
          <p:nvPr/>
        </p:nvSpPr>
        <p:spPr>
          <a:xfrm>
            <a:off x="4937760" y="3895344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50" dirty="0"/>
          </a:p>
        </p:txBody>
      </p:sp>
      <p:sp>
        <p:nvSpPr>
          <p:cNvPr id="121" name="Shape 119"/>
          <p:cNvSpPr/>
          <p:nvPr/>
        </p:nvSpPr>
        <p:spPr>
          <a:xfrm>
            <a:off x="5440680" y="3895344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22" name="Text 120"/>
          <p:cNvSpPr/>
          <p:nvPr/>
        </p:nvSpPr>
        <p:spPr>
          <a:xfrm>
            <a:off x="5486400" y="3895344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</a:t>
            </a:r>
            <a:endParaRPr lang="en-US" sz="1050" dirty="0"/>
          </a:p>
        </p:txBody>
      </p:sp>
      <p:sp>
        <p:nvSpPr>
          <p:cNvPr id="123" name="Shape 121"/>
          <p:cNvSpPr/>
          <p:nvPr/>
        </p:nvSpPr>
        <p:spPr>
          <a:xfrm>
            <a:off x="6812280" y="3895344"/>
            <a:ext cx="1371600" cy="29260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24" name="Text 122"/>
          <p:cNvSpPr/>
          <p:nvPr/>
        </p:nvSpPr>
        <p:spPr>
          <a:xfrm>
            <a:off x="6858000" y="3895344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</a:t>
            </a:r>
            <a:endParaRPr lang="en-US" sz="1050" dirty="0"/>
          </a:p>
        </p:txBody>
      </p:sp>
      <p:sp>
        <p:nvSpPr>
          <p:cNvPr id="125" name="Shape 123"/>
          <p:cNvSpPr/>
          <p:nvPr/>
        </p:nvSpPr>
        <p:spPr>
          <a:xfrm>
            <a:off x="228600" y="4187952"/>
            <a:ext cx="36576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6" name="Text 124"/>
          <p:cNvSpPr/>
          <p:nvPr/>
        </p:nvSpPr>
        <p:spPr>
          <a:xfrm>
            <a:off x="274320" y="4187952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50" dirty="0"/>
          </a:p>
        </p:txBody>
      </p:sp>
      <p:sp>
        <p:nvSpPr>
          <p:cNvPr id="127" name="Shape 125"/>
          <p:cNvSpPr/>
          <p:nvPr/>
        </p:nvSpPr>
        <p:spPr>
          <a:xfrm>
            <a:off x="594360" y="4187952"/>
            <a:ext cx="3291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8" name="Text 126"/>
          <p:cNvSpPr/>
          <p:nvPr/>
        </p:nvSpPr>
        <p:spPr>
          <a:xfrm>
            <a:off x="640080" y="4187952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Contingency (10%)</a:t>
            </a:r>
            <a:endParaRPr lang="en-US" sz="1000" dirty="0"/>
          </a:p>
        </p:txBody>
      </p:sp>
      <p:sp>
        <p:nvSpPr>
          <p:cNvPr id="129" name="Shape 127"/>
          <p:cNvSpPr/>
          <p:nvPr/>
        </p:nvSpPr>
        <p:spPr>
          <a:xfrm>
            <a:off x="3886200" y="4187952"/>
            <a:ext cx="10058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0" name="Text 128"/>
          <p:cNvSpPr/>
          <p:nvPr/>
        </p:nvSpPr>
        <p:spPr>
          <a:xfrm>
            <a:off x="3931920" y="4187952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endParaRPr lang="en-US" sz="1050" dirty="0"/>
          </a:p>
        </p:txBody>
      </p:sp>
      <p:sp>
        <p:nvSpPr>
          <p:cNvPr id="131" name="Shape 129"/>
          <p:cNvSpPr/>
          <p:nvPr/>
        </p:nvSpPr>
        <p:spPr>
          <a:xfrm>
            <a:off x="4892040" y="4187952"/>
            <a:ext cx="54864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2" name="Text 130"/>
          <p:cNvSpPr/>
          <p:nvPr/>
        </p:nvSpPr>
        <p:spPr>
          <a:xfrm>
            <a:off x="4937760" y="4187952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endParaRPr lang="en-US" sz="1050" dirty="0"/>
          </a:p>
        </p:txBody>
      </p:sp>
      <p:sp>
        <p:nvSpPr>
          <p:cNvPr id="133" name="Shape 131"/>
          <p:cNvSpPr/>
          <p:nvPr/>
        </p:nvSpPr>
        <p:spPr>
          <a:xfrm>
            <a:off x="5440680" y="4187952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4" name="Text 132"/>
          <p:cNvSpPr/>
          <p:nvPr/>
        </p:nvSpPr>
        <p:spPr>
          <a:xfrm>
            <a:off x="5486400" y="4187952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endParaRPr lang="en-US" sz="1050" dirty="0"/>
          </a:p>
        </p:txBody>
      </p:sp>
      <p:sp>
        <p:nvSpPr>
          <p:cNvPr id="135" name="Shape 133"/>
          <p:cNvSpPr/>
          <p:nvPr/>
        </p:nvSpPr>
        <p:spPr>
          <a:xfrm>
            <a:off x="6812280" y="4187952"/>
            <a:ext cx="1371600" cy="2926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6" name="Text 134"/>
          <p:cNvSpPr/>
          <p:nvPr/>
        </p:nvSpPr>
        <p:spPr>
          <a:xfrm>
            <a:off x="6858000" y="4187952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21,000</a:t>
            </a:r>
            <a:endParaRPr lang="en-US" sz="1050" dirty="0"/>
          </a:p>
        </p:txBody>
      </p:sp>
      <p:sp>
        <p:nvSpPr>
          <p:cNvPr id="137" name="Shape 135"/>
          <p:cNvSpPr/>
          <p:nvPr/>
        </p:nvSpPr>
        <p:spPr>
          <a:xfrm>
            <a:off x="228600" y="4480560"/>
            <a:ext cx="365760" cy="29260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38" name="Text 136"/>
          <p:cNvSpPr/>
          <p:nvPr/>
        </p:nvSpPr>
        <p:spPr>
          <a:xfrm>
            <a:off x="274320" y="4480560"/>
            <a:ext cx="32004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endParaRPr lang="en-US" sz="1050" dirty="0"/>
          </a:p>
        </p:txBody>
      </p:sp>
      <p:sp>
        <p:nvSpPr>
          <p:cNvPr id="139" name="Shape 137"/>
          <p:cNvSpPr/>
          <p:nvPr/>
        </p:nvSpPr>
        <p:spPr>
          <a:xfrm>
            <a:off x="594360" y="4480560"/>
            <a:ext cx="3291840" cy="29260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40" name="Text 138"/>
          <p:cNvSpPr/>
          <p:nvPr/>
        </p:nvSpPr>
        <p:spPr>
          <a:xfrm>
            <a:off x="640080" y="4480560"/>
            <a:ext cx="3246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1000" dirty="0"/>
          </a:p>
        </p:txBody>
      </p:sp>
      <p:sp>
        <p:nvSpPr>
          <p:cNvPr id="141" name="Shape 139"/>
          <p:cNvSpPr/>
          <p:nvPr/>
        </p:nvSpPr>
        <p:spPr>
          <a:xfrm>
            <a:off x="3886200" y="4480560"/>
            <a:ext cx="1005840" cy="29260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42" name="Text 140"/>
          <p:cNvSpPr/>
          <p:nvPr/>
        </p:nvSpPr>
        <p:spPr>
          <a:xfrm>
            <a:off x="3931920" y="4480560"/>
            <a:ext cx="9601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endParaRPr lang="en-US" sz="1050" dirty="0"/>
          </a:p>
        </p:txBody>
      </p:sp>
      <p:sp>
        <p:nvSpPr>
          <p:cNvPr id="143" name="Shape 141"/>
          <p:cNvSpPr/>
          <p:nvPr/>
        </p:nvSpPr>
        <p:spPr>
          <a:xfrm>
            <a:off x="4892040" y="4480560"/>
            <a:ext cx="548640" cy="29260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44" name="Text 142"/>
          <p:cNvSpPr/>
          <p:nvPr/>
        </p:nvSpPr>
        <p:spPr>
          <a:xfrm>
            <a:off x="4937760" y="4480560"/>
            <a:ext cx="50292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endParaRPr lang="en-US" sz="1050" dirty="0"/>
          </a:p>
        </p:txBody>
      </p:sp>
      <p:sp>
        <p:nvSpPr>
          <p:cNvPr id="145" name="Shape 143"/>
          <p:cNvSpPr/>
          <p:nvPr/>
        </p:nvSpPr>
        <p:spPr>
          <a:xfrm>
            <a:off x="5440680" y="4480560"/>
            <a:ext cx="1371600" cy="29260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46" name="Text 144"/>
          <p:cNvSpPr/>
          <p:nvPr/>
        </p:nvSpPr>
        <p:spPr>
          <a:xfrm>
            <a:off x="5486400" y="4480560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endParaRPr lang="en-US" sz="1050" dirty="0"/>
          </a:p>
        </p:txBody>
      </p:sp>
      <p:sp>
        <p:nvSpPr>
          <p:cNvPr id="147" name="Shape 145"/>
          <p:cNvSpPr/>
          <p:nvPr/>
        </p:nvSpPr>
        <p:spPr>
          <a:xfrm>
            <a:off x="6812280" y="4480560"/>
            <a:ext cx="1371600" cy="29260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48" name="Text 146"/>
          <p:cNvSpPr/>
          <p:nvPr/>
        </p:nvSpPr>
        <p:spPr>
          <a:xfrm>
            <a:off x="6858000" y="4480560"/>
            <a:ext cx="1325880" cy="2926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231,000</a:t>
            </a:r>
            <a:endParaRPr lang="en-US" sz="1050" dirty="0"/>
          </a:p>
        </p:txBody>
      </p:sp>
      <p:sp>
        <p:nvSpPr>
          <p:cNvPr id="149" name="Text 147"/>
          <p:cNvSpPr/>
          <p:nvPr/>
        </p:nvSpPr>
        <p:spPr>
          <a:xfrm>
            <a:off x="228600" y="4572000"/>
            <a:ext cx="8686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All costs are estimates in Kenya Shillings (KES). Budget should be reviewed by the institution and adjusted according to actual field conditions and institutional guidelines.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4389120"/>
            <a:ext cx="9144000" cy="548640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kern="0" spc="3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3 Summary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960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457200" y="1508760"/>
            <a:ext cx="4023360" cy="438912"/>
          </a:xfrm>
          <a:prstGeom prst="rect">
            <a:avLst/>
          </a:prstGeom>
          <a:solidFill>
            <a:srgbClr val="1B7A8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66928" y="1508760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Philosophy: 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2011680" y="1508760"/>
            <a:ext cx="237744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philosophical stance shapes every methodological decision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663440" y="1508760"/>
            <a:ext cx="4023360" cy="438912"/>
          </a:xfrm>
          <a:prstGeom prst="rect">
            <a:avLst/>
          </a:prstGeom>
          <a:solidFill>
            <a:srgbClr val="D6E4F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73168" y="1508760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Design: 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6217920" y="1508760"/>
            <a:ext cx="237744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a design that aligns with your objectives and questions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011680"/>
            <a:ext cx="4023360" cy="438912"/>
          </a:xfrm>
          <a:prstGeom prst="rect">
            <a:avLst/>
          </a:prstGeom>
          <a:solidFill>
            <a:srgbClr val="1B7A8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66928" y="2011680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Sampling: 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011680" y="2011680"/>
            <a:ext cx="237744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sampling ensures representativeness and generalizability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2011680"/>
            <a:ext cx="4023360" cy="438912"/>
          </a:xfrm>
          <a:prstGeom prst="rect">
            <a:avLst/>
          </a:prstGeom>
          <a:solidFill>
            <a:srgbClr val="D6E4F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773168" y="2011680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Instruments: 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217920" y="2011680"/>
            <a:ext cx="237744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Well-designed, validated tools produce credible data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2514600"/>
            <a:ext cx="4023360" cy="438912"/>
          </a:xfrm>
          <a:prstGeom prst="rect">
            <a:avLst/>
          </a:prstGeom>
          <a:solidFill>
            <a:srgbClr val="1B7A8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66928" y="2514600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Testing: 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2011680" y="2514600"/>
            <a:ext cx="237744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Validity and reliability testing is non-negotiable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663440" y="2514600"/>
            <a:ext cx="4023360" cy="438912"/>
          </a:xfrm>
          <a:prstGeom prst="rect">
            <a:avLst/>
          </a:prstGeom>
          <a:solidFill>
            <a:srgbClr val="D6E4F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773168" y="2514600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Analysis: 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6217920" y="2514600"/>
            <a:ext cx="237744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Appropriate analysis methods must match the data type and research questions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3017520"/>
            <a:ext cx="8229600" cy="438912"/>
          </a:xfrm>
          <a:prstGeom prst="rect">
            <a:avLst/>
          </a:prstGeom>
          <a:solidFill>
            <a:srgbClr val="1B7A8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566928" y="3017520"/>
            <a:ext cx="1645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Reporting: 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2011680" y="3017520"/>
            <a:ext cx="658368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must be clearly presented, logically structured, and objectively interpreted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57200" y="4407408"/>
            <a:ext cx="8229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"Good research is not an accident — it is the product of deliberate, systematic, and ethical methodology."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514350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645920"/>
            <a:ext cx="8046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Philosophy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834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 — Paradigms &amp; Worldviews in Research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Philosophies: Types &amp; Application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2697480" cy="347472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96012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Positivism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320040" y="1307592"/>
            <a:ext cx="269748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11480" y="1344168"/>
            <a:ext cx="2514600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 is objective &amp; measurable. Uses quantitative methods. Best for: testing hypotheses, large-scale surveys, causal relationships.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108960" y="960120"/>
            <a:ext cx="2697480" cy="347472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9" name="Text 7"/>
          <p:cNvSpPr/>
          <p:nvPr/>
        </p:nvSpPr>
        <p:spPr>
          <a:xfrm>
            <a:off x="3108960" y="96012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Interpretivism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3108960" y="1307592"/>
            <a:ext cx="269748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1344168"/>
            <a:ext cx="2514600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 is socially constructed. Uses qualitative methods. Best for: understanding meaning, lived experiences, case studies.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897880" y="960120"/>
            <a:ext cx="2697480" cy="34747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3" name="Text 11"/>
          <p:cNvSpPr/>
          <p:nvPr/>
        </p:nvSpPr>
        <p:spPr>
          <a:xfrm>
            <a:off x="5897880" y="96012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Pragmatism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5897880" y="1307592"/>
            <a:ext cx="269748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989320" y="1344168"/>
            <a:ext cx="2514600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what works. Mixed methods approach. Best for: complex problems needing both depth and breadth.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" y="2514600"/>
            <a:ext cx="2697480" cy="3474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7" name="Text 15"/>
          <p:cNvSpPr/>
          <p:nvPr/>
        </p:nvSpPr>
        <p:spPr>
          <a:xfrm>
            <a:off x="320040" y="251460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Realism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320040" y="2862072"/>
            <a:ext cx="269748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11480" y="2898648"/>
            <a:ext cx="2514600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 exists but is imperfectly observed. Best for: exploring underlying mechanisms and structures.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108960" y="2514600"/>
            <a:ext cx="2697480" cy="34747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1" name="Text 19"/>
          <p:cNvSpPr/>
          <p:nvPr/>
        </p:nvSpPr>
        <p:spPr>
          <a:xfrm>
            <a:off x="3108960" y="251460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Constructivism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3108960" y="2862072"/>
            <a:ext cx="269748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200400" y="2898648"/>
            <a:ext cx="2514600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is constructed socially. Best for: ethnographic studies, action </a:t>
            </a:r>
            <a:r>
              <a:rPr lang="en-US" sz="1100" dirty="0" smtClean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897880" y="2514600"/>
            <a:ext cx="2697480" cy="34747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5" name="Text 23"/>
          <p:cNvSpPr/>
          <p:nvPr/>
        </p:nvSpPr>
        <p:spPr>
          <a:xfrm>
            <a:off x="5897880" y="251460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Post-Positivism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5897880" y="2862072"/>
            <a:ext cx="269748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89320" y="2898648"/>
            <a:ext cx="2514600" cy="1024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Modifies positivism — reality is probabilistic. Best for: quasi-experimental, mixed, and evaluation research.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514350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645920"/>
            <a:ext cx="8046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Design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834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 — Blueprint of the Research Study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Design: Types &amp; When to Use Them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914400"/>
            <a:ext cx="4114800" cy="3977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28600" y="914400"/>
            <a:ext cx="4114800" cy="38404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91440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Type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240280" y="91440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When…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28600" y="1371600"/>
            <a:ext cx="4114800" cy="42976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371600"/>
            <a:ext cx="192024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Descriptive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2240280" y="1371600"/>
            <a:ext cx="205740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Describing characteristics of a group/phenomenon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28600" y="1810512"/>
            <a:ext cx="4114800" cy="4297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274320" y="1810512"/>
            <a:ext cx="192024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Exploratory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240280" y="1810512"/>
            <a:ext cx="205740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Little is known; generating hypotheses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28600" y="2249424"/>
            <a:ext cx="4114800" cy="42976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2249424"/>
            <a:ext cx="192024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Explanatory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2240280" y="2249424"/>
            <a:ext cx="205740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Establishing cause and effect relationships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28600" y="2688336"/>
            <a:ext cx="4114800" cy="4297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274320" y="2688336"/>
            <a:ext cx="192024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Correlational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2240280" y="2688336"/>
            <a:ext cx="205740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Examining relationships between variables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28600" y="3127248"/>
            <a:ext cx="4114800" cy="42976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3127248"/>
            <a:ext cx="192024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Experimental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2240280" y="3127248"/>
            <a:ext cx="205740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 interventions with control groups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28600" y="3566160"/>
            <a:ext cx="4114800" cy="4297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Text 22"/>
          <p:cNvSpPr/>
          <p:nvPr/>
        </p:nvSpPr>
        <p:spPr>
          <a:xfrm>
            <a:off x="274320" y="3566160"/>
            <a:ext cx="192024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Cross-sectional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2240280" y="3566160"/>
            <a:ext cx="205740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Collecting data at one point in time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228600" y="4005072"/>
            <a:ext cx="4114800" cy="429768"/>
          </a:xfrm>
          <a:prstGeom prst="rect">
            <a:avLst/>
          </a:prstGeom>
          <a:solidFill>
            <a:srgbClr val="EEF4FB"/>
          </a:solidFill>
          <a:ln/>
        </p:spPr>
      </p:sp>
      <p:sp>
        <p:nvSpPr>
          <p:cNvPr id="27" name="Text 25"/>
          <p:cNvSpPr/>
          <p:nvPr/>
        </p:nvSpPr>
        <p:spPr>
          <a:xfrm>
            <a:off x="274320" y="4005072"/>
            <a:ext cx="192024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Longitudinal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2240280" y="4005072"/>
            <a:ext cx="205740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 changes over an extended period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228600" y="4443984"/>
            <a:ext cx="4114800" cy="4297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274320" y="4443984"/>
            <a:ext cx="192024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2240280" y="4443984"/>
            <a:ext cx="2057400" cy="4297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In-depth investigation of a specific case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663440" y="914400"/>
            <a:ext cx="4206240" cy="3977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663440" y="914400"/>
            <a:ext cx="4206240" cy="384048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34" name="Text 32"/>
          <p:cNvSpPr/>
          <p:nvPr/>
        </p:nvSpPr>
        <p:spPr>
          <a:xfrm>
            <a:off x="4663440" y="914400"/>
            <a:ext cx="4206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 Types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4709160" y="1371600"/>
            <a:ext cx="4114800" cy="2743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6" name="Text 34"/>
          <p:cNvSpPr/>
          <p:nvPr/>
        </p:nvSpPr>
        <p:spPr>
          <a:xfrm>
            <a:off x="4709160" y="137160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QUANTITATIVE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800600" y="1673352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Tests hypotheses with numbers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800600" y="1874520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Large representative samples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800600" y="2075688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Statistical analysis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800600" y="2276856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E.g.: Surveys, experiments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709160" y="2560320"/>
            <a:ext cx="4114800" cy="274320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42" name="Text 40"/>
          <p:cNvSpPr/>
          <p:nvPr/>
        </p:nvSpPr>
        <p:spPr>
          <a:xfrm>
            <a:off x="4709160" y="25603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QUALITATIVE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4800600" y="2862072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Explores meaning &amp; context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4800600" y="3063240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Small purposive samples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800600" y="3264408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Thematic/narrative analysis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4800600" y="3465576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E.g.: Interviews, FGDs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709160" y="3749040"/>
            <a:ext cx="4114800" cy="27432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8" name="Text 46"/>
          <p:cNvSpPr/>
          <p:nvPr/>
        </p:nvSpPr>
        <p:spPr>
          <a:xfrm>
            <a:off x="4709160" y="374904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 METHODS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4800600" y="4050792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Combines both approaches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4800600" y="4251960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Sequential or concurrent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800600" y="4453128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Triangulation of data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4800600" y="4654296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Comprehensive insights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Population &amp; Sampling Framework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834640" cy="347472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96012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Population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307592"/>
            <a:ext cx="283464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1353312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entire group of individuals or units that the researcher wishes to generalize findings to. Defined by specific characteristics relevant to the study.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960120"/>
            <a:ext cx="2834640" cy="347472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0" y="96012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Population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3200400" y="1307592"/>
            <a:ext cx="283464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91840" y="1353312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accessible subset of the target population from which the sample is drawn. Constrained by geographic, institutional, or logistical factors.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26480" y="960120"/>
            <a:ext cx="2834640" cy="34747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3" name="Text 11"/>
          <p:cNvSpPr/>
          <p:nvPr/>
        </p:nvSpPr>
        <p:spPr>
          <a:xfrm>
            <a:off x="6126480" y="96012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Sampling Frame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126480" y="1307592"/>
            <a:ext cx="283464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17920" y="1353312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complete list or database of all units in the study population. E.g.: school registers, hospital records, electoral rolls, census lists.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74320" y="260604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Sampling Techniques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274320" y="3017520"/>
            <a:ext cx="2103120" cy="256032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8" name="Text 16"/>
          <p:cNvSpPr/>
          <p:nvPr/>
        </p:nvSpPr>
        <p:spPr>
          <a:xfrm>
            <a:off x="274320" y="301752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Random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3273552"/>
            <a:ext cx="210312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274320" y="3273552"/>
            <a:ext cx="2103120" cy="2011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Probability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38328" y="3474720"/>
            <a:ext cx="1975104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unit has equal chance of selection. Uses random numbers or lottery method.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423160" y="3017520"/>
            <a:ext cx="2103120" cy="256032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23" name="Text 21"/>
          <p:cNvSpPr/>
          <p:nvPr/>
        </p:nvSpPr>
        <p:spPr>
          <a:xfrm>
            <a:off x="2423160" y="301752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Stratified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423160" y="3273552"/>
            <a:ext cx="210312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2423160" y="3273552"/>
            <a:ext cx="2103120" cy="2011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1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Probability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487168" y="3474720"/>
            <a:ext cx="1975104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divided into strata; random sample from each stratum ensures representation.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572000" y="3017520"/>
            <a:ext cx="2103120" cy="25603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8" name="Text 26"/>
          <p:cNvSpPr/>
          <p:nvPr/>
        </p:nvSpPr>
        <p:spPr>
          <a:xfrm>
            <a:off x="4572000" y="301752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Systematic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0" y="3273552"/>
            <a:ext cx="210312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4572000" y="3273552"/>
            <a:ext cx="2103120" cy="2011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636008" y="3474720"/>
            <a:ext cx="1975104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every kth element after a random start. Interval = N/n.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720840" y="3017520"/>
            <a:ext cx="2103120" cy="25603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3" name="Text 31"/>
          <p:cNvSpPr/>
          <p:nvPr/>
        </p:nvSpPr>
        <p:spPr>
          <a:xfrm>
            <a:off x="6720840" y="301752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720840" y="3273552"/>
            <a:ext cx="210312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720840" y="3273552"/>
            <a:ext cx="2103120" cy="2011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Probability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784848" y="3474720"/>
            <a:ext cx="1975104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divided into clusters; entire clusters randomly selected. Cost-effective.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274320" y="4069080"/>
            <a:ext cx="2103120" cy="25603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8" name="Text 36"/>
          <p:cNvSpPr/>
          <p:nvPr/>
        </p:nvSpPr>
        <p:spPr>
          <a:xfrm>
            <a:off x="274320" y="406908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Purposive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274320" y="4325112"/>
            <a:ext cx="210312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274320" y="4325112"/>
            <a:ext cx="2103120" cy="2011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Non-Probability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338328" y="4526280"/>
            <a:ext cx="1975104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Researcher's judgment selects information-rich cases. Used in qualitative research.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2423160" y="4069080"/>
            <a:ext cx="2103120" cy="25603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3" name="Text 41"/>
          <p:cNvSpPr/>
          <p:nvPr/>
        </p:nvSpPr>
        <p:spPr>
          <a:xfrm>
            <a:off x="2423160" y="406908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Snowball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423160" y="4325112"/>
            <a:ext cx="210312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2423160" y="4325112"/>
            <a:ext cx="2103120" cy="2011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Non-Probability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2487168" y="4526280"/>
            <a:ext cx="1975104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participants recruit others. Ideal for hidden or hard-to-reach populations.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4572000" y="4069080"/>
            <a:ext cx="2103120" cy="256032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48" name="Text 46"/>
          <p:cNvSpPr/>
          <p:nvPr/>
        </p:nvSpPr>
        <p:spPr>
          <a:xfrm>
            <a:off x="4572000" y="406908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Convenience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4572000" y="4325112"/>
            <a:ext cx="210312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4572000" y="4325112"/>
            <a:ext cx="2103120" cy="2011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Non-Probability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636008" y="4526280"/>
            <a:ext cx="1975104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Selects most accessible subjects. Quick but prone to bias.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6720840" y="4069080"/>
            <a:ext cx="2103120" cy="256032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53" name="Text 51"/>
          <p:cNvSpPr/>
          <p:nvPr/>
        </p:nvSpPr>
        <p:spPr>
          <a:xfrm>
            <a:off x="6720840" y="406908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Quota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6720840" y="4325112"/>
            <a:ext cx="210312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5" name="Text 53"/>
          <p:cNvSpPr/>
          <p:nvPr/>
        </p:nvSpPr>
        <p:spPr>
          <a:xfrm>
            <a:off x="6720840" y="4325112"/>
            <a:ext cx="2103120" cy="2011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Non-Probability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784848" y="4526280"/>
            <a:ext cx="1975104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Non-random stratified: fill quotas per subgroup. Common in market research.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Size Determination &amp; Key Formulae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914400"/>
            <a:ext cx="3200400" cy="3977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28600" y="914400"/>
            <a:ext cx="3200400" cy="384048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914400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Sample Size Matters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20040" y="1371600"/>
            <a:ext cx="3017520" cy="3429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Ensures statistical power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margin of error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Increases generalizability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Optimizes resources &amp; time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Depends on: population size, confidence level, margin of error, and expected variance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confidence levels: 90%, 95%, 99%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margin of error: ±5%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0" y="914400"/>
            <a:ext cx="5257800" cy="3977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0" y="914400"/>
            <a:ext cx="5257800" cy="384048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0" y="914400"/>
            <a:ext cx="5257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Size Formulae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703320" y="1371600"/>
            <a:ext cx="5166360" cy="256032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2" name="Text 10"/>
          <p:cNvSpPr/>
          <p:nvPr/>
        </p:nvSpPr>
        <p:spPr>
          <a:xfrm>
            <a:off x="3749040" y="1371600"/>
            <a:ext cx="5074920" cy="2560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Yamane (1967) — Finite Population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703320" y="1627632"/>
            <a:ext cx="5166360" cy="594360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14" name="Text 12"/>
          <p:cNvSpPr/>
          <p:nvPr/>
        </p:nvSpPr>
        <p:spPr>
          <a:xfrm>
            <a:off x="3767328" y="1645920"/>
            <a:ext cx="5074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N / [1 + N(e)²]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767328" y="1901952"/>
            <a:ext cx="5074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sample size, N = population size, e = margin of error (0.05)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and widely used for social science research.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703320" y="2240280"/>
            <a:ext cx="5166360" cy="256032"/>
          </a:xfrm>
          <a:prstGeom prst="rect">
            <a:avLst/>
          </a:prstGeom>
          <a:solidFill>
            <a:srgbClr val="1B7A8C"/>
          </a:solidFill>
          <a:ln/>
        </p:spPr>
      </p:sp>
      <p:sp>
        <p:nvSpPr>
          <p:cNvPr id="17" name="Text 15"/>
          <p:cNvSpPr/>
          <p:nvPr/>
        </p:nvSpPr>
        <p:spPr>
          <a:xfrm>
            <a:off x="3749040" y="2240280"/>
            <a:ext cx="5074920" cy="2560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Cochran (1977) — Infinite/Unknown Population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703320" y="2496312"/>
            <a:ext cx="5166360" cy="594360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19" name="Text 17"/>
          <p:cNvSpPr/>
          <p:nvPr/>
        </p:nvSpPr>
        <p:spPr>
          <a:xfrm>
            <a:off x="3767328" y="2514600"/>
            <a:ext cx="5074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(Z² × p × q) / e²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767328" y="2770632"/>
            <a:ext cx="5074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 = Z-score (1.96 at 95%), p = proportion (0.5), q = 1-p, e = error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 population is large or unknown.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703320" y="3108960"/>
            <a:ext cx="5166360" cy="25603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22" name="Text 20"/>
          <p:cNvSpPr/>
          <p:nvPr/>
        </p:nvSpPr>
        <p:spPr>
          <a:xfrm>
            <a:off x="3749040" y="3108960"/>
            <a:ext cx="5074920" cy="2560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Krejcie &amp; Morgan (1970) — Table Method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703320" y="3364992"/>
            <a:ext cx="5166360" cy="594360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24" name="Text 22"/>
          <p:cNvSpPr/>
          <p:nvPr/>
        </p:nvSpPr>
        <p:spPr>
          <a:xfrm>
            <a:off x="3767328" y="3383280"/>
            <a:ext cx="5074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χ² N P(1-P) / d²(N-1) + χ² P(1-P)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767328" y="3639312"/>
            <a:ext cx="5074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χ² = 3.841 (df=1, α=0.05), P=0.5, d=0.05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Pre-calculated tables available for convenience.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703320" y="3977640"/>
            <a:ext cx="5166360" cy="25603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7" name="Text 25"/>
          <p:cNvSpPr/>
          <p:nvPr/>
        </p:nvSpPr>
        <p:spPr>
          <a:xfrm>
            <a:off x="3749040" y="3977640"/>
            <a:ext cx="5074920" cy="2560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Adjusted Sample (Attrition)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703320" y="4233672"/>
            <a:ext cx="5166360" cy="594360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29" name="Text 27"/>
          <p:cNvSpPr/>
          <p:nvPr/>
        </p:nvSpPr>
        <p:spPr>
          <a:xfrm>
            <a:off x="3767328" y="4251960"/>
            <a:ext cx="5074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n_adj = n / (1 – non-response rate)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767328" y="4507992"/>
            <a:ext cx="5074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10–20% to compensate for non-response,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withdrawals, or unusable questionnaires.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Tools &amp; Instruments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32688"/>
            <a:ext cx="2788920" cy="365760"/>
          </a:xfrm>
          <a:prstGeom prst="rect">
            <a:avLst/>
          </a:prstGeom>
          <a:solidFill>
            <a:srgbClr val="1A3A5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74320" y="932688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Questionnaire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74320" y="1298448"/>
            <a:ext cx="2788920" cy="11887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1335024"/>
            <a:ext cx="2606040" cy="11338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Structured/semi-structured/unstructured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Closed, open, or Likert-scale items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Self-administered or interviewer-assisted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large samples, quantitative data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154680" y="932688"/>
            <a:ext cx="2788920" cy="365760"/>
          </a:xfrm>
          <a:prstGeom prst="rect">
            <a:avLst/>
          </a:prstGeom>
          <a:solidFill>
            <a:srgbClr val="1B7A8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154680" y="932688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🎤  Interview Guide (KII)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3154680" y="1298448"/>
            <a:ext cx="2788920" cy="11887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3246120" y="1335024"/>
            <a:ext cx="2606040" cy="11338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Informant Interview schedule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Open-ended probing questions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Face-to-face or phone/video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expert insights, policy context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35040" y="932688"/>
            <a:ext cx="2788920" cy="365760"/>
          </a:xfrm>
          <a:prstGeom prst="rect">
            <a:avLst/>
          </a:prstGeom>
          <a:solidFill>
            <a:srgbClr val="7C3AED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035040" y="932688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  FGD Guide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6035040" y="1298448"/>
            <a:ext cx="2788920" cy="11887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1335024"/>
            <a:ext cx="2606040" cy="11338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Group Discussion protocol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&amp; note-taker roles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6–10 participants per session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community perspectives, consensus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560320"/>
            <a:ext cx="2788920" cy="365760"/>
          </a:xfrm>
          <a:prstGeom prst="rect">
            <a:avLst/>
          </a:prstGeom>
          <a:solidFill>
            <a:srgbClr val="16A3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74320" y="256032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👁️  Observation Checklist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274320" y="2926080"/>
            <a:ext cx="2788920" cy="11887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365760" y="2962656"/>
            <a:ext cx="2606040" cy="11338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or unstructured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 or non-participant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behaviors, settings, events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firsthand physical evidence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154680" y="2560320"/>
            <a:ext cx="2788920" cy="365760"/>
          </a:xfrm>
          <a:prstGeom prst="rect">
            <a:avLst/>
          </a:prstGeom>
          <a:solidFill>
            <a:srgbClr val="E8A02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154680" y="256032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 Document Review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3154680" y="2926080"/>
            <a:ext cx="2788920" cy="11887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3" name="Text 21"/>
          <p:cNvSpPr/>
          <p:nvPr/>
        </p:nvSpPr>
        <p:spPr>
          <a:xfrm>
            <a:off x="3246120" y="2962656"/>
            <a:ext cx="2606040" cy="11338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data from records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Policies, reports, databases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Systematic review and coding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triangulation, historical data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035040" y="2560320"/>
            <a:ext cx="2788920" cy="365760"/>
          </a:xfrm>
          <a:prstGeom prst="rect">
            <a:avLst/>
          </a:prstGeom>
          <a:solidFill>
            <a:srgbClr val="DC2626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35040" y="256032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📏  Physical Measurement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6035040" y="2926080"/>
            <a:ext cx="2788920" cy="11887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7" name="Text 25"/>
          <p:cNvSpPr/>
          <p:nvPr/>
        </p:nvSpPr>
        <p:spPr>
          <a:xfrm>
            <a:off x="6126480" y="2962656"/>
            <a:ext cx="2606040" cy="11338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measurements, lab tests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Standardized calibrated tools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self-report bias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biomedical, health studies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2834</Words>
  <Application>Microsoft Office PowerPoint</Application>
  <PresentationFormat>On-screen Show (16:9)</PresentationFormat>
  <Paragraphs>529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Methodology – Chapter Three</dc:title>
  <dc:subject>PptxGenJS Presentation</dc:subject>
  <dc:creator>PptxGenJS</dc:creator>
  <cp:lastModifiedBy>User</cp:lastModifiedBy>
  <cp:revision>2</cp:revision>
  <dcterms:created xsi:type="dcterms:W3CDTF">2026-05-23T06:37:08Z</dcterms:created>
  <dcterms:modified xsi:type="dcterms:W3CDTF">2026-05-23T12:06:12Z</dcterms:modified>
</cp:coreProperties>
</file>