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4" d="100"/>
          <a:sy n="64" d="100"/>
        </p:scale>
        <p:origin x="7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42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2423739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A1628"/>
        </a:solidFill>
        <a:effectLst/>
      </p:bgPr>
    </p:bg>
    <p:spTree>
      <p:nvGrpSpPr>
        <p:cNvPr id="1" name=""/>
        <p:cNvGrpSpPr/>
        <p:nvPr/>
      </p:nvGrpSpPr>
      <p:grpSpPr>
        <a:xfrm>
          <a:off x="0" y="0"/>
          <a:ext cx="0" cy="0"/>
          <a:chOff x="0" y="0"/>
          <a:chExt cx="0" cy="0"/>
        </a:xfrm>
      </p:grpSpPr>
      <p:sp>
        <p:nvSpPr>
          <p:cNvPr id="2" name="Shape 0"/>
          <p:cNvSpPr/>
          <p:nvPr/>
        </p:nvSpPr>
        <p:spPr>
          <a:xfrm>
            <a:off x="0" y="6693408"/>
            <a:ext cx="12161520" cy="164592"/>
          </a:xfrm>
          <a:prstGeom prst="rect">
            <a:avLst/>
          </a:prstGeom>
          <a:solidFill>
            <a:srgbClr val="007C8A"/>
          </a:solidFill>
          <a:ln w="12700">
            <a:solidFill>
              <a:srgbClr val="007C8A"/>
            </a:solidFill>
            <a:prstDash val="solid"/>
          </a:ln>
        </p:spPr>
      </p:sp>
      <p:sp>
        <p:nvSpPr>
          <p:cNvPr id="3" name="Shape 1"/>
          <p:cNvSpPr/>
          <p:nvPr/>
        </p:nvSpPr>
        <p:spPr>
          <a:xfrm>
            <a:off x="0" y="0"/>
            <a:ext cx="502920" cy="6858000"/>
          </a:xfrm>
          <a:prstGeom prst="rect">
            <a:avLst/>
          </a:prstGeom>
          <a:solidFill>
            <a:srgbClr val="007C8A"/>
          </a:solidFill>
          <a:ln w="12700">
            <a:solidFill>
              <a:srgbClr val="007C8A"/>
            </a:solidFill>
            <a:prstDash val="solid"/>
          </a:ln>
        </p:spPr>
      </p:sp>
      <p:sp>
        <p:nvSpPr>
          <p:cNvPr id="4" name="Text 2"/>
          <p:cNvSpPr/>
          <p:nvPr/>
        </p:nvSpPr>
        <p:spPr>
          <a:xfrm>
            <a:off x="2693506" y="1176647"/>
            <a:ext cx="7066720" cy="411480"/>
          </a:xfrm>
          <a:prstGeom prst="rect">
            <a:avLst/>
          </a:prstGeom>
          <a:noFill/>
          <a:ln/>
        </p:spPr>
        <p:txBody>
          <a:bodyPr wrap="square" lIns="0" tIns="0" rIns="0" bIns="0" rtlCol="0" anchor="ctr"/>
          <a:lstStyle/>
          <a:p>
            <a:pPr marL="0" indent="0">
              <a:buNone/>
            </a:pPr>
            <a:r>
              <a:rPr lang="en-US" sz="6600" kern="0" spc="500" dirty="0">
                <a:solidFill>
                  <a:srgbClr val="00A3B5"/>
                </a:solidFill>
                <a:latin typeface="Calibri" pitchFamily="34" charset="0"/>
                <a:ea typeface="Calibri" pitchFamily="34" charset="-122"/>
                <a:cs typeface="Calibri" pitchFamily="34" charset="-120"/>
              </a:rPr>
              <a:t>CONCEPT PAPER</a:t>
            </a:r>
            <a:endParaRPr lang="en-US" sz="6600" dirty="0"/>
          </a:p>
        </p:txBody>
      </p:sp>
      <p:sp>
        <p:nvSpPr>
          <p:cNvPr id="6" name="Shape 4"/>
          <p:cNvSpPr/>
          <p:nvPr/>
        </p:nvSpPr>
        <p:spPr>
          <a:xfrm>
            <a:off x="731520" y="2514600"/>
            <a:ext cx="5029200" cy="54864"/>
          </a:xfrm>
          <a:prstGeom prst="rect">
            <a:avLst/>
          </a:prstGeom>
          <a:solidFill>
            <a:srgbClr val="D4A017"/>
          </a:solidFill>
          <a:ln w="12700">
            <a:solidFill>
              <a:srgbClr val="D4A017"/>
            </a:solidFill>
            <a:prstDash val="solid"/>
          </a:ln>
        </p:spPr>
      </p:sp>
      <p:sp>
        <p:nvSpPr>
          <p:cNvPr id="9" name="Text 7"/>
          <p:cNvSpPr/>
          <p:nvPr/>
        </p:nvSpPr>
        <p:spPr>
          <a:xfrm>
            <a:off x="731520" y="6446520"/>
            <a:ext cx="9144000" cy="246888"/>
          </a:xfrm>
          <a:prstGeom prst="rect">
            <a:avLst/>
          </a:prstGeom>
          <a:noFill/>
          <a:ln/>
        </p:spPr>
        <p:txBody>
          <a:bodyPr wrap="square" lIns="0" tIns="0" rIns="0" bIns="0" rtlCol="0" anchor="ctr"/>
          <a:lstStyle/>
          <a:p>
            <a:pPr marL="0" indent="0">
              <a:buNone/>
            </a:pPr>
            <a:r>
              <a:rPr lang="en-US" sz="1000" dirty="0">
                <a:solidFill>
                  <a:srgbClr val="8A9BAC"/>
                </a:solidFill>
                <a:latin typeface="Calibri" pitchFamily="34" charset="0"/>
                <a:ea typeface="Calibri" pitchFamily="34" charset="-122"/>
                <a:cs typeface="Calibri" pitchFamily="34" charset="-120"/>
              </a:rPr>
              <a:t>Tobit Research Consulting Limited  |  NITA/TRN/1926  |  Clients Focused. Results Driven.</a:t>
            </a:r>
            <a:endParaRPr lang="en-US" sz="1000" dirty="0"/>
          </a:p>
        </p:txBody>
      </p:sp>
      <p:pic>
        <p:nvPicPr>
          <p:cNvPr id="10" name="Image 0" descr="preencoded.png"/>
          <p:cNvPicPr>
            <a:picLocks noChangeAspect="1"/>
          </p:cNvPicPr>
          <p:nvPr/>
        </p:nvPicPr>
        <p:blipFill>
          <a:blip r:embed="rId3"/>
          <a:stretch>
            <a:fillRect/>
          </a:stretch>
        </p:blipFill>
        <p:spPr>
          <a:xfrm>
            <a:off x="10241280" y="362482"/>
            <a:ext cx="1645920" cy="1234440"/>
          </a:xfrm>
          <a:prstGeom prst="rect">
            <a:avLst/>
          </a:prstGeom>
        </p:spPr>
      </p:pic>
      <p:pic>
        <p:nvPicPr>
          <p:cNvPr id="13" name="Picture 12">
            <a:extLst>
              <a:ext uri="{FF2B5EF4-FFF2-40B4-BE49-F238E27FC236}">
                <a16:creationId xmlns:a16="http://schemas.microsoft.com/office/drawing/2014/main" id="{C4A6C8D8-13C1-DF86-AEC2-4BAAA6CE7386}"/>
              </a:ext>
            </a:extLst>
          </p:cNvPr>
          <p:cNvPicPr>
            <a:picLocks noChangeAspect="1"/>
          </p:cNvPicPr>
          <p:nvPr/>
        </p:nvPicPr>
        <p:blipFill>
          <a:blip r:embed="rId4"/>
          <a:stretch>
            <a:fillRect/>
          </a:stretch>
        </p:blipFill>
        <p:spPr>
          <a:xfrm>
            <a:off x="502920" y="2785642"/>
            <a:ext cx="11689080" cy="38529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Empirical Literature Review</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Further evidence on financial management, budgeting systems &amp; innovation performance</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53312"/>
            <a:ext cx="5715000" cy="2542032"/>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9" name="Shape 6"/>
          <p:cNvSpPr/>
          <p:nvPr/>
        </p:nvSpPr>
        <p:spPr>
          <a:xfrm>
            <a:off x="228600" y="1353312"/>
            <a:ext cx="64008" cy="2542032"/>
          </a:xfrm>
          <a:prstGeom prst="rect">
            <a:avLst/>
          </a:prstGeom>
          <a:solidFill>
            <a:srgbClr val="007C8A"/>
          </a:solidFill>
          <a:ln w="12700">
            <a:solidFill>
              <a:srgbClr val="007C8A"/>
            </a:solidFill>
            <a:prstDash val="solid"/>
          </a:ln>
        </p:spPr>
      </p:sp>
      <p:sp>
        <p:nvSpPr>
          <p:cNvPr id="10" name="Text 7"/>
          <p:cNvSpPr/>
          <p:nvPr/>
        </p:nvSpPr>
        <p:spPr>
          <a:xfrm>
            <a:off x="393192" y="1426464"/>
            <a:ext cx="5458968" cy="256032"/>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Njeru, F. M., &amp; Musau, S. (2026)</a:t>
            </a:r>
            <a:endParaRPr lang="en-US" sz="1050" dirty="0"/>
          </a:p>
        </p:txBody>
      </p:sp>
      <p:sp>
        <p:nvSpPr>
          <p:cNvPr id="11" name="Text 8"/>
          <p:cNvSpPr/>
          <p:nvPr/>
        </p:nvSpPr>
        <p:spPr>
          <a:xfrm>
            <a:off x="393192" y="1664208"/>
            <a:ext cx="5458968" cy="256032"/>
          </a:xfrm>
          <a:prstGeom prst="rect">
            <a:avLst/>
          </a:prstGeom>
          <a:noFill/>
          <a:ln/>
        </p:spPr>
        <p:txBody>
          <a:bodyPr wrap="square" lIns="0" tIns="0" rIns="0" bIns="0" rtlCol="0" anchor="ctr"/>
          <a:lstStyle/>
          <a:p>
            <a:pPr marL="0" indent="0">
              <a:buNone/>
            </a:pPr>
            <a:r>
              <a:rPr lang="en-US" sz="950" i="1" dirty="0">
                <a:solidFill>
                  <a:srgbClr val="007C8A"/>
                </a:solidFill>
                <a:latin typeface="Calibri" pitchFamily="34" charset="0"/>
                <a:ea typeface="Calibri" pitchFamily="34" charset="-122"/>
                <a:cs typeface="Calibri" pitchFamily="34" charset="-120"/>
              </a:rPr>
              <a:t>Financial Management Practices and Funds Management of Public Secondary Schools in Embu County, Kenya</a:t>
            </a:r>
            <a:endParaRPr lang="en-US" sz="950" dirty="0"/>
          </a:p>
        </p:txBody>
      </p:sp>
      <p:sp>
        <p:nvSpPr>
          <p:cNvPr id="12" name="Text 9"/>
          <p:cNvSpPr/>
          <p:nvPr/>
        </p:nvSpPr>
        <p:spPr>
          <a:xfrm>
            <a:off x="393192" y="1901952"/>
            <a:ext cx="5458968" cy="201168"/>
          </a:xfrm>
          <a:prstGeom prst="rect">
            <a:avLst/>
          </a:prstGeom>
          <a:noFill/>
          <a:ln/>
        </p:spPr>
        <p:txBody>
          <a:bodyPr wrap="square" lIns="0" tIns="0" rIns="0" bIns="0" rtlCol="0" anchor="ctr"/>
          <a:lstStyle/>
          <a:p>
            <a:pPr marL="0" indent="0">
              <a:buNone/>
            </a:pPr>
            <a:r>
              <a:rPr lang="en-US" sz="850" dirty="0">
                <a:solidFill>
                  <a:srgbClr val="8A9BAC"/>
                </a:solidFill>
                <a:latin typeface="Calibri" pitchFamily="34" charset="0"/>
                <a:ea typeface="Calibri" pitchFamily="34" charset="-122"/>
                <a:cs typeface="Calibri" pitchFamily="34" charset="-120"/>
              </a:rPr>
              <a:t>JBMI Insight, 3(2), 35–44</a:t>
            </a:r>
            <a:endParaRPr lang="en-US" sz="850" dirty="0"/>
          </a:p>
        </p:txBody>
      </p:sp>
      <p:sp>
        <p:nvSpPr>
          <p:cNvPr id="13" name="Shape 10"/>
          <p:cNvSpPr/>
          <p:nvPr/>
        </p:nvSpPr>
        <p:spPr>
          <a:xfrm>
            <a:off x="393192" y="2103120"/>
            <a:ext cx="5458968" cy="27432"/>
          </a:xfrm>
          <a:prstGeom prst="rect">
            <a:avLst/>
          </a:prstGeom>
          <a:solidFill>
            <a:srgbClr val="E0E8F0"/>
          </a:solidFill>
          <a:ln w="12700">
            <a:solidFill>
              <a:srgbClr val="E0E8F0"/>
            </a:solidFill>
            <a:prstDash val="solid"/>
          </a:ln>
        </p:spPr>
      </p:sp>
      <p:sp>
        <p:nvSpPr>
          <p:cNvPr id="14" name="Text 11"/>
          <p:cNvSpPr/>
          <p:nvPr/>
        </p:nvSpPr>
        <p:spPr>
          <a:xfrm>
            <a:off x="393192" y="2148840"/>
            <a:ext cx="5458968" cy="1645920"/>
          </a:xfrm>
          <a:prstGeom prst="rect">
            <a:avLst/>
          </a:prstGeom>
          <a:noFill/>
          <a:ln/>
        </p:spPr>
        <p:txBody>
          <a:bodyPr wrap="square" lIns="0" tIns="0" rIns="0" bIns="0" rtlCol="0" anchor="t"/>
          <a:lstStyle/>
          <a:p>
            <a:pPr marL="0" indent="0">
              <a:buNone/>
            </a:pPr>
            <a:r>
              <a:rPr lang="en-US" sz="950" dirty="0">
                <a:solidFill>
                  <a:srgbClr val="1A2A3A"/>
                </a:solidFill>
                <a:latin typeface="Calibri" pitchFamily="34" charset="0"/>
                <a:ea typeface="Calibri" pitchFamily="34" charset="-122"/>
                <a:cs typeface="Calibri" pitchFamily="34" charset="-120"/>
              </a:rPr>
              <a:t>Key Finding: Sound financial management practices — including budgeting, financial reporting, and internal controls — positively influence funds management efficiency in public secondary schools.</a:t>
            </a:r>
            <a:endParaRPr lang="en-US" sz="950" dirty="0"/>
          </a:p>
        </p:txBody>
      </p:sp>
      <p:sp>
        <p:nvSpPr>
          <p:cNvPr id="15" name="Shape 12"/>
          <p:cNvSpPr/>
          <p:nvPr/>
        </p:nvSpPr>
        <p:spPr>
          <a:xfrm>
            <a:off x="6172200" y="1353312"/>
            <a:ext cx="5715000" cy="2542032"/>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16" name="Shape 13"/>
          <p:cNvSpPr/>
          <p:nvPr/>
        </p:nvSpPr>
        <p:spPr>
          <a:xfrm>
            <a:off x="6172200" y="1353312"/>
            <a:ext cx="64008" cy="2542032"/>
          </a:xfrm>
          <a:prstGeom prst="rect">
            <a:avLst/>
          </a:prstGeom>
          <a:solidFill>
            <a:srgbClr val="1A6B8A"/>
          </a:solidFill>
          <a:ln w="12700">
            <a:solidFill>
              <a:srgbClr val="1A6B8A"/>
            </a:solidFill>
            <a:prstDash val="solid"/>
          </a:ln>
        </p:spPr>
      </p:sp>
      <p:sp>
        <p:nvSpPr>
          <p:cNvPr id="17" name="Text 14"/>
          <p:cNvSpPr/>
          <p:nvPr/>
        </p:nvSpPr>
        <p:spPr>
          <a:xfrm>
            <a:off x="6336792" y="1426464"/>
            <a:ext cx="5458968" cy="256032"/>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Beuren, I. M., Souza, G. E. D., &amp; Bernd, D. C. (2021)</a:t>
            </a:r>
            <a:endParaRPr lang="en-US" sz="1050" dirty="0"/>
          </a:p>
        </p:txBody>
      </p:sp>
      <p:sp>
        <p:nvSpPr>
          <p:cNvPr id="18" name="Text 15"/>
          <p:cNvSpPr/>
          <p:nvPr/>
        </p:nvSpPr>
        <p:spPr>
          <a:xfrm>
            <a:off x="6336792" y="1664208"/>
            <a:ext cx="5458968" cy="256032"/>
          </a:xfrm>
          <a:prstGeom prst="rect">
            <a:avLst/>
          </a:prstGeom>
          <a:noFill/>
          <a:ln/>
        </p:spPr>
        <p:txBody>
          <a:bodyPr wrap="square" lIns="0" tIns="0" rIns="0" bIns="0" rtlCol="0" anchor="ctr"/>
          <a:lstStyle/>
          <a:p>
            <a:pPr marL="0" indent="0">
              <a:buNone/>
            </a:pPr>
            <a:r>
              <a:rPr lang="en-US" sz="950" i="1" dirty="0">
                <a:solidFill>
                  <a:srgbClr val="007C8A"/>
                </a:solidFill>
                <a:latin typeface="Calibri" pitchFamily="34" charset="0"/>
                <a:ea typeface="Calibri" pitchFamily="34" charset="-122"/>
                <a:cs typeface="Calibri" pitchFamily="34" charset="-120"/>
              </a:rPr>
              <a:t>Effects of Budget System Use on Innovation Performance</a:t>
            </a:r>
            <a:endParaRPr lang="en-US" sz="950" dirty="0"/>
          </a:p>
        </p:txBody>
      </p:sp>
      <p:sp>
        <p:nvSpPr>
          <p:cNvPr id="19" name="Text 16"/>
          <p:cNvSpPr/>
          <p:nvPr/>
        </p:nvSpPr>
        <p:spPr>
          <a:xfrm>
            <a:off x="6336792" y="1901952"/>
            <a:ext cx="5458968" cy="201168"/>
          </a:xfrm>
          <a:prstGeom prst="rect">
            <a:avLst/>
          </a:prstGeom>
          <a:noFill/>
          <a:ln/>
        </p:spPr>
        <p:txBody>
          <a:bodyPr wrap="square" lIns="0" tIns="0" rIns="0" bIns="0" rtlCol="0" anchor="ctr"/>
          <a:lstStyle/>
          <a:p>
            <a:pPr marL="0" indent="0">
              <a:buNone/>
            </a:pPr>
            <a:r>
              <a:rPr lang="en-US" sz="850" dirty="0">
                <a:solidFill>
                  <a:srgbClr val="8A9BAC"/>
                </a:solidFill>
                <a:latin typeface="Calibri" pitchFamily="34" charset="0"/>
                <a:ea typeface="Calibri" pitchFamily="34" charset="-122"/>
                <a:cs typeface="Calibri" pitchFamily="34" charset="-120"/>
              </a:rPr>
              <a:t>European Journal of Innovation Management, 24(1), 109–129</a:t>
            </a:r>
            <a:endParaRPr lang="en-US" sz="850" dirty="0"/>
          </a:p>
        </p:txBody>
      </p:sp>
      <p:sp>
        <p:nvSpPr>
          <p:cNvPr id="20" name="Shape 17"/>
          <p:cNvSpPr/>
          <p:nvPr/>
        </p:nvSpPr>
        <p:spPr>
          <a:xfrm>
            <a:off x="6336792" y="2103120"/>
            <a:ext cx="5458968" cy="27432"/>
          </a:xfrm>
          <a:prstGeom prst="rect">
            <a:avLst/>
          </a:prstGeom>
          <a:solidFill>
            <a:srgbClr val="E0E8F0"/>
          </a:solidFill>
          <a:ln w="12700">
            <a:solidFill>
              <a:srgbClr val="E0E8F0"/>
            </a:solidFill>
            <a:prstDash val="solid"/>
          </a:ln>
        </p:spPr>
      </p:sp>
      <p:sp>
        <p:nvSpPr>
          <p:cNvPr id="21" name="Text 18"/>
          <p:cNvSpPr/>
          <p:nvPr/>
        </p:nvSpPr>
        <p:spPr>
          <a:xfrm>
            <a:off x="6336792" y="2148840"/>
            <a:ext cx="5458968" cy="1645920"/>
          </a:xfrm>
          <a:prstGeom prst="rect">
            <a:avLst/>
          </a:prstGeom>
          <a:noFill/>
          <a:ln/>
        </p:spPr>
        <p:txBody>
          <a:bodyPr wrap="square" lIns="0" tIns="0" rIns="0" bIns="0" rtlCol="0" anchor="t"/>
          <a:lstStyle/>
          <a:p>
            <a:pPr marL="0" indent="0">
              <a:buNone/>
            </a:pPr>
            <a:r>
              <a:rPr lang="en-US" sz="950" dirty="0">
                <a:solidFill>
                  <a:srgbClr val="1A2A3A"/>
                </a:solidFill>
                <a:latin typeface="Calibri" pitchFamily="34" charset="0"/>
                <a:ea typeface="Calibri" pitchFamily="34" charset="-122"/>
                <a:cs typeface="Calibri" pitchFamily="34" charset="-120"/>
              </a:rPr>
              <a:t>Key Finding: Diagnostic and interactive use of budget systems have distinct effects on innovation performance. Interactive budget use fosters creativity, while diagnostic use ensures control — both are necessary for balanced innovation.</a:t>
            </a:r>
            <a:endParaRPr lang="en-US" sz="950" dirty="0"/>
          </a:p>
        </p:txBody>
      </p:sp>
      <p:sp>
        <p:nvSpPr>
          <p:cNvPr id="22" name="Shape 19"/>
          <p:cNvSpPr/>
          <p:nvPr/>
        </p:nvSpPr>
        <p:spPr>
          <a:xfrm>
            <a:off x="228600" y="4041648"/>
            <a:ext cx="11704320" cy="2331720"/>
          </a:xfrm>
          <a:prstGeom prst="rect">
            <a:avLst/>
          </a:prstGeom>
          <a:solidFill>
            <a:srgbClr val="F0F8FF"/>
          </a:solidFill>
          <a:ln w="10160">
            <a:solidFill>
              <a:srgbClr val="007C8A"/>
            </a:solidFill>
            <a:prstDash val="solid"/>
          </a:ln>
        </p:spPr>
      </p:sp>
      <p:sp>
        <p:nvSpPr>
          <p:cNvPr id="23" name="Shape 20"/>
          <p:cNvSpPr/>
          <p:nvPr/>
        </p:nvSpPr>
        <p:spPr>
          <a:xfrm>
            <a:off x="228600" y="4041648"/>
            <a:ext cx="64008" cy="2331720"/>
          </a:xfrm>
          <a:prstGeom prst="rect">
            <a:avLst/>
          </a:prstGeom>
          <a:solidFill>
            <a:srgbClr val="007C8A"/>
          </a:solidFill>
          <a:ln w="12700">
            <a:solidFill>
              <a:srgbClr val="007C8A"/>
            </a:solidFill>
            <a:prstDash val="solid"/>
          </a:ln>
        </p:spPr>
      </p:sp>
      <p:sp>
        <p:nvSpPr>
          <p:cNvPr id="24" name="Text 21"/>
          <p:cNvSpPr/>
          <p:nvPr/>
        </p:nvSpPr>
        <p:spPr>
          <a:xfrm>
            <a:off x="411480" y="4096512"/>
            <a:ext cx="11338560" cy="274320"/>
          </a:xfrm>
          <a:prstGeom prst="rect">
            <a:avLst/>
          </a:prstGeom>
          <a:noFill/>
          <a:ln/>
        </p:spPr>
        <p:txBody>
          <a:bodyPr wrap="square" lIns="0" tIns="0" rIns="0" bIns="0" rtlCol="0" anchor="ctr"/>
          <a:lstStyle/>
          <a:p>
            <a:pPr marL="0" indent="0">
              <a:buNone/>
            </a:pPr>
            <a:r>
              <a:rPr lang="en-US" sz="1200" b="1" dirty="0">
                <a:solidFill>
                  <a:srgbClr val="007C8A"/>
                </a:solidFill>
                <a:latin typeface="Calibri" pitchFamily="34" charset="0"/>
                <a:ea typeface="Calibri" pitchFamily="34" charset="-122"/>
                <a:cs typeface="Calibri" pitchFamily="34" charset="-120"/>
              </a:rPr>
              <a:t>RESEARCH GAP IDENTIFIED FROM EMPIRICAL LITERATURE</a:t>
            </a:r>
            <a:endParaRPr lang="en-US" sz="1200" dirty="0"/>
          </a:p>
        </p:txBody>
      </p:sp>
      <p:sp>
        <p:nvSpPr>
          <p:cNvPr id="25" name="Shape 22"/>
          <p:cNvSpPr/>
          <p:nvPr/>
        </p:nvSpPr>
        <p:spPr>
          <a:xfrm>
            <a:off x="411480" y="4453128"/>
            <a:ext cx="91440" cy="91440"/>
          </a:xfrm>
          <a:prstGeom prst="ellipse">
            <a:avLst/>
          </a:prstGeom>
          <a:solidFill>
            <a:srgbClr val="007C8A"/>
          </a:solidFill>
          <a:ln w="12700">
            <a:solidFill>
              <a:srgbClr val="007C8A"/>
            </a:solidFill>
            <a:prstDash val="solid"/>
          </a:ln>
        </p:spPr>
      </p:sp>
      <p:sp>
        <p:nvSpPr>
          <p:cNvPr id="26" name="Text 23"/>
          <p:cNvSpPr/>
          <p:nvPr/>
        </p:nvSpPr>
        <p:spPr>
          <a:xfrm>
            <a:off x="594360" y="4416552"/>
            <a:ext cx="11155680"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Most studies focus on budget utilization efficiency without interrogating social equity outcomes as a dependent variable</a:t>
            </a:r>
            <a:endParaRPr lang="en-US" sz="1050" dirty="0"/>
          </a:p>
        </p:txBody>
      </p:sp>
      <p:sp>
        <p:nvSpPr>
          <p:cNvPr id="27" name="Shape 24"/>
          <p:cNvSpPr/>
          <p:nvPr/>
        </p:nvSpPr>
        <p:spPr>
          <a:xfrm>
            <a:off x="411480" y="4800600"/>
            <a:ext cx="91440" cy="91440"/>
          </a:xfrm>
          <a:prstGeom prst="ellipse">
            <a:avLst/>
          </a:prstGeom>
          <a:solidFill>
            <a:srgbClr val="007C8A"/>
          </a:solidFill>
          <a:ln w="12700">
            <a:solidFill>
              <a:srgbClr val="007C8A"/>
            </a:solidFill>
            <a:prstDash val="solid"/>
          </a:ln>
        </p:spPr>
      </p:sp>
      <p:sp>
        <p:nvSpPr>
          <p:cNvPr id="28" name="Text 25"/>
          <p:cNvSpPr/>
          <p:nvPr/>
        </p:nvSpPr>
        <p:spPr>
          <a:xfrm>
            <a:off x="594360" y="4764024"/>
            <a:ext cx="11155680"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Existing Kenyan studies are sector-specific (judiciary, schools) — a cross-sectoral county-level equity analysis is absent</a:t>
            </a:r>
            <a:endParaRPr lang="en-US" sz="1050" dirty="0"/>
          </a:p>
        </p:txBody>
      </p:sp>
      <p:sp>
        <p:nvSpPr>
          <p:cNvPr id="29" name="Shape 26"/>
          <p:cNvSpPr/>
          <p:nvPr/>
        </p:nvSpPr>
        <p:spPr>
          <a:xfrm>
            <a:off x="411480" y="5148072"/>
            <a:ext cx="91440" cy="91440"/>
          </a:xfrm>
          <a:prstGeom prst="ellipse">
            <a:avLst/>
          </a:prstGeom>
          <a:solidFill>
            <a:srgbClr val="007C8A"/>
          </a:solidFill>
          <a:ln w="12700">
            <a:solidFill>
              <a:srgbClr val="007C8A"/>
            </a:solidFill>
            <a:prstDash val="solid"/>
          </a:ln>
        </p:spPr>
      </p:sp>
      <p:sp>
        <p:nvSpPr>
          <p:cNvPr id="30" name="Text 27"/>
          <p:cNvSpPr/>
          <p:nvPr/>
        </p:nvSpPr>
        <p:spPr>
          <a:xfrm>
            <a:off x="594360" y="5111496"/>
            <a:ext cx="11155680"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The joint effect of public participation AND budget formulation on equity in devolved units has not been comprehensively studied</a:t>
            </a:r>
            <a:endParaRPr lang="en-US" sz="1050" dirty="0"/>
          </a:p>
        </p:txBody>
      </p:sp>
      <p:sp>
        <p:nvSpPr>
          <p:cNvPr id="31" name="Shape 28"/>
          <p:cNvSpPr/>
          <p:nvPr/>
        </p:nvSpPr>
        <p:spPr>
          <a:xfrm>
            <a:off x="411480" y="5495544"/>
            <a:ext cx="91440" cy="91440"/>
          </a:xfrm>
          <a:prstGeom prst="ellipse">
            <a:avLst/>
          </a:prstGeom>
          <a:solidFill>
            <a:srgbClr val="007C8A"/>
          </a:solidFill>
          <a:ln w="12700">
            <a:solidFill>
              <a:srgbClr val="007C8A"/>
            </a:solidFill>
            <a:prstDash val="solid"/>
          </a:ln>
        </p:spPr>
      </p:sp>
      <p:sp>
        <p:nvSpPr>
          <p:cNvPr id="32" name="Text 29"/>
          <p:cNvSpPr/>
          <p:nvPr/>
        </p:nvSpPr>
        <p:spPr>
          <a:xfrm>
            <a:off x="594360" y="5458968"/>
            <a:ext cx="11155680"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No study has longitudinally tracked 10 years of devolved budgeting data against community-level social equity indices in Kenya</a:t>
            </a:r>
            <a:endParaRPr lang="en-US" sz="1050" dirty="0"/>
          </a:p>
        </p:txBody>
      </p:sp>
      <p:sp>
        <p:nvSpPr>
          <p:cNvPr id="33" name="Shape 30"/>
          <p:cNvSpPr/>
          <p:nvPr/>
        </p:nvSpPr>
        <p:spPr>
          <a:xfrm>
            <a:off x="411480" y="5843016"/>
            <a:ext cx="91440" cy="91440"/>
          </a:xfrm>
          <a:prstGeom prst="ellipse">
            <a:avLst/>
          </a:prstGeom>
          <a:solidFill>
            <a:srgbClr val="007C8A"/>
          </a:solidFill>
          <a:ln w="12700">
            <a:solidFill>
              <a:srgbClr val="007C8A"/>
            </a:solidFill>
            <a:prstDash val="solid"/>
          </a:ln>
        </p:spPr>
      </p:sp>
      <p:sp>
        <p:nvSpPr>
          <p:cNvPr id="34" name="Text 31"/>
          <p:cNvSpPr/>
          <p:nvPr/>
        </p:nvSpPr>
        <p:spPr>
          <a:xfrm>
            <a:off x="594360" y="5806440"/>
            <a:ext cx="11155680"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International studies (e.g., Beuren et al.) on budget systems focus on private sector innovation — not African public sector equity</a:t>
            </a:r>
            <a:endParaRPr lang="en-US" sz="10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Theoretical Literature Review</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Choosing theory based on relevance to the study</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25880"/>
            <a:ext cx="11704320" cy="658368"/>
          </a:xfrm>
          <a:prstGeom prst="rect">
            <a:avLst/>
          </a:prstGeom>
          <a:solidFill>
            <a:srgbClr val="FFFFFF"/>
          </a:solidFill>
          <a:ln w="10160">
            <a:solidFill>
              <a:srgbClr val="007C8A"/>
            </a:solidFill>
            <a:prstDash val="solid"/>
          </a:ln>
        </p:spPr>
      </p:sp>
      <p:sp>
        <p:nvSpPr>
          <p:cNvPr id="9" name="Shape 6"/>
          <p:cNvSpPr/>
          <p:nvPr/>
        </p:nvSpPr>
        <p:spPr>
          <a:xfrm>
            <a:off x="228600" y="1325880"/>
            <a:ext cx="64008" cy="658368"/>
          </a:xfrm>
          <a:prstGeom prst="rect">
            <a:avLst/>
          </a:prstGeom>
          <a:solidFill>
            <a:srgbClr val="007C8A"/>
          </a:solidFill>
          <a:ln w="12700">
            <a:solidFill>
              <a:srgbClr val="007C8A"/>
            </a:solidFill>
            <a:prstDash val="solid"/>
          </a:ln>
        </p:spPr>
      </p:sp>
      <p:sp>
        <p:nvSpPr>
          <p:cNvPr id="10" name="Text 7"/>
          <p:cNvSpPr/>
          <p:nvPr/>
        </p:nvSpPr>
        <p:spPr>
          <a:xfrm>
            <a:off x="411480" y="1389888"/>
            <a:ext cx="11430000" cy="530352"/>
          </a:xfrm>
          <a:prstGeom prst="rect">
            <a:avLst/>
          </a:prstGeom>
          <a:noFill/>
          <a:ln/>
        </p:spPr>
        <p:txBody>
          <a:bodyPr wrap="square" lIns="0" tIns="0" rIns="0" bIns="0" rtlCol="0" anchor="ctr"/>
          <a:lstStyle/>
          <a:p>
            <a:pPr marL="0" indent="0">
              <a:buNone/>
            </a:pPr>
            <a:r>
              <a:rPr lang="en-US" sz="1200" i="1" dirty="0">
                <a:solidFill>
                  <a:srgbClr val="1A2A3A"/>
                </a:solidFill>
                <a:latin typeface="Calibri" pitchFamily="34" charset="0"/>
                <a:ea typeface="Calibri" pitchFamily="34" charset="-122"/>
                <a:cs typeface="Calibri" pitchFamily="34" charset="-120"/>
              </a:rPr>
              <a:t>A theory is chosen based on its relevance to the study variables, objectives, and context. The selected theory must explain the 'why' behind observed phenomena and provide a lens for interpreting research findings.</a:t>
            </a:r>
            <a:endParaRPr lang="en-US" sz="1200" dirty="0"/>
          </a:p>
        </p:txBody>
      </p:sp>
      <p:sp>
        <p:nvSpPr>
          <p:cNvPr id="11" name="Shape 8"/>
          <p:cNvSpPr/>
          <p:nvPr/>
        </p:nvSpPr>
        <p:spPr>
          <a:xfrm>
            <a:off x="228600" y="2075688"/>
            <a:ext cx="11704320" cy="347472"/>
          </a:xfrm>
          <a:prstGeom prst="rect">
            <a:avLst/>
          </a:prstGeom>
          <a:solidFill>
            <a:srgbClr val="0D2240"/>
          </a:solidFill>
          <a:ln w="12700">
            <a:solidFill>
              <a:srgbClr val="0D2240"/>
            </a:solidFill>
            <a:prstDash val="solid"/>
          </a:ln>
        </p:spPr>
      </p:sp>
      <p:sp>
        <p:nvSpPr>
          <p:cNvPr id="12" name="Text 9"/>
          <p:cNvSpPr/>
          <p:nvPr/>
        </p:nvSpPr>
        <p:spPr>
          <a:xfrm>
            <a:off x="320040" y="2112264"/>
            <a:ext cx="11430000" cy="27432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COMPONENTS OF A THEORETICAL REVIEW — What Every Theory Section Must Include:</a:t>
            </a:r>
            <a:endParaRPr lang="en-US" sz="1200" dirty="0"/>
          </a:p>
        </p:txBody>
      </p:sp>
      <p:sp>
        <p:nvSpPr>
          <p:cNvPr id="13" name="Shape 10"/>
          <p:cNvSpPr/>
          <p:nvPr/>
        </p:nvSpPr>
        <p:spPr>
          <a:xfrm>
            <a:off x="228600" y="2514600"/>
            <a:ext cx="3840480" cy="1417320"/>
          </a:xfrm>
          <a:prstGeom prst="rect">
            <a:avLst/>
          </a:prstGeom>
          <a:solidFill>
            <a:srgbClr val="FFFFFF"/>
          </a:solidFill>
          <a:ln w="8890">
            <a:solidFill>
              <a:srgbClr val="D0DCE8"/>
            </a:solidFill>
            <a:prstDash val="solid"/>
          </a:ln>
          <a:effectLst>
            <a:outerShdw blurRad="50800" dist="25400" dir="8100000" algn="bl" rotWithShape="0">
              <a:srgbClr val="000000">
                <a:alpha val="10000"/>
              </a:srgbClr>
            </a:outerShdw>
          </a:effectLst>
        </p:spPr>
      </p:sp>
      <p:sp>
        <p:nvSpPr>
          <p:cNvPr id="14" name="Shape 11"/>
          <p:cNvSpPr/>
          <p:nvPr/>
        </p:nvSpPr>
        <p:spPr>
          <a:xfrm>
            <a:off x="365760" y="2651760"/>
            <a:ext cx="347472" cy="347472"/>
          </a:xfrm>
          <a:prstGeom prst="ellipse">
            <a:avLst/>
          </a:prstGeom>
          <a:solidFill>
            <a:srgbClr val="007C8A"/>
          </a:solidFill>
          <a:ln w="12700">
            <a:solidFill>
              <a:srgbClr val="007C8A"/>
            </a:solidFill>
            <a:prstDash val="solid"/>
          </a:ln>
        </p:spPr>
      </p:sp>
      <p:sp>
        <p:nvSpPr>
          <p:cNvPr id="15" name="Text 12"/>
          <p:cNvSpPr/>
          <p:nvPr/>
        </p:nvSpPr>
        <p:spPr>
          <a:xfrm>
            <a:off x="365760" y="2651760"/>
            <a:ext cx="347472" cy="347472"/>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1</a:t>
            </a:r>
            <a:endParaRPr lang="en-US" sz="1400" dirty="0"/>
          </a:p>
        </p:txBody>
      </p:sp>
      <p:sp>
        <p:nvSpPr>
          <p:cNvPr id="16" name="Text 13"/>
          <p:cNvSpPr/>
          <p:nvPr/>
        </p:nvSpPr>
        <p:spPr>
          <a:xfrm>
            <a:off x="822960" y="2660904"/>
            <a:ext cx="3108960" cy="310896"/>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Proponents</a:t>
            </a:r>
            <a:endParaRPr lang="en-US" sz="1200" dirty="0"/>
          </a:p>
        </p:txBody>
      </p:sp>
      <p:sp>
        <p:nvSpPr>
          <p:cNvPr id="17" name="Text 14"/>
          <p:cNvSpPr/>
          <p:nvPr/>
        </p:nvSpPr>
        <p:spPr>
          <a:xfrm>
            <a:off x="365760" y="3081528"/>
            <a:ext cx="3584448" cy="777240"/>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Name the scholar(s) who developed or advanced the theory and the year of original publication.</a:t>
            </a:r>
            <a:endParaRPr lang="en-US" sz="1050" dirty="0"/>
          </a:p>
        </p:txBody>
      </p:sp>
      <p:sp>
        <p:nvSpPr>
          <p:cNvPr id="18" name="Shape 15"/>
          <p:cNvSpPr/>
          <p:nvPr/>
        </p:nvSpPr>
        <p:spPr>
          <a:xfrm>
            <a:off x="4160520" y="2514600"/>
            <a:ext cx="3840480" cy="1417320"/>
          </a:xfrm>
          <a:prstGeom prst="rect">
            <a:avLst/>
          </a:prstGeom>
          <a:solidFill>
            <a:srgbClr val="FFFFFF"/>
          </a:solidFill>
          <a:ln w="8890">
            <a:solidFill>
              <a:srgbClr val="D0DCE8"/>
            </a:solidFill>
            <a:prstDash val="solid"/>
          </a:ln>
          <a:effectLst>
            <a:outerShdw blurRad="50800" dist="25400" dir="8100000" algn="bl" rotWithShape="0">
              <a:srgbClr val="000000">
                <a:alpha val="10000"/>
              </a:srgbClr>
            </a:outerShdw>
          </a:effectLst>
        </p:spPr>
      </p:sp>
      <p:sp>
        <p:nvSpPr>
          <p:cNvPr id="19" name="Shape 16"/>
          <p:cNvSpPr/>
          <p:nvPr/>
        </p:nvSpPr>
        <p:spPr>
          <a:xfrm>
            <a:off x="4297680" y="2651760"/>
            <a:ext cx="347472" cy="347472"/>
          </a:xfrm>
          <a:prstGeom prst="ellipse">
            <a:avLst/>
          </a:prstGeom>
          <a:solidFill>
            <a:srgbClr val="007C8A"/>
          </a:solidFill>
          <a:ln w="12700">
            <a:solidFill>
              <a:srgbClr val="007C8A"/>
            </a:solidFill>
            <a:prstDash val="solid"/>
          </a:ln>
        </p:spPr>
      </p:sp>
      <p:sp>
        <p:nvSpPr>
          <p:cNvPr id="20" name="Text 17"/>
          <p:cNvSpPr/>
          <p:nvPr/>
        </p:nvSpPr>
        <p:spPr>
          <a:xfrm>
            <a:off x="4297680" y="2651760"/>
            <a:ext cx="347472" cy="347472"/>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2</a:t>
            </a:r>
            <a:endParaRPr lang="en-US" sz="1400" dirty="0"/>
          </a:p>
        </p:txBody>
      </p:sp>
      <p:sp>
        <p:nvSpPr>
          <p:cNvPr id="21" name="Text 18"/>
          <p:cNvSpPr/>
          <p:nvPr/>
        </p:nvSpPr>
        <p:spPr>
          <a:xfrm>
            <a:off x="4754880" y="2660904"/>
            <a:ext cx="3108960" cy="310896"/>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What the Theory Says</a:t>
            </a:r>
            <a:endParaRPr lang="en-US" sz="1200" dirty="0"/>
          </a:p>
        </p:txBody>
      </p:sp>
      <p:sp>
        <p:nvSpPr>
          <p:cNvPr id="22" name="Text 19"/>
          <p:cNvSpPr/>
          <p:nvPr/>
        </p:nvSpPr>
        <p:spPr>
          <a:xfrm>
            <a:off x="4297680" y="3081528"/>
            <a:ext cx="3584448" cy="777240"/>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Summarize the core argument or proposition of the theory in your own words clearly and concisely.</a:t>
            </a:r>
            <a:endParaRPr lang="en-US" sz="1050" dirty="0"/>
          </a:p>
        </p:txBody>
      </p:sp>
      <p:sp>
        <p:nvSpPr>
          <p:cNvPr id="23" name="Shape 20"/>
          <p:cNvSpPr/>
          <p:nvPr/>
        </p:nvSpPr>
        <p:spPr>
          <a:xfrm>
            <a:off x="8092440" y="2514600"/>
            <a:ext cx="3840480" cy="1417320"/>
          </a:xfrm>
          <a:prstGeom prst="rect">
            <a:avLst/>
          </a:prstGeom>
          <a:solidFill>
            <a:srgbClr val="FFFFFF"/>
          </a:solidFill>
          <a:ln w="8890">
            <a:solidFill>
              <a:srgbClr val="D0DCE8"/>
            </a:solidFill>
            <a:prstDash val="solid"/>
          </a:ln>
          <a:effectLst>
            <a:outerShdw blurRad="50800" dist="25400" dir="8100000" algn="bl" rotWithShape="0">
              <a:srgbClr val="000000">
                <a:alpha val="10000"/>
              </a:srgbClr>
            </a:outerShdw>
          </a:effectLst>
        </p:spPr>
      </p:sp>
      <p:sp>
        <p:nvSpPr>
          <p:cNvPr id="24" name="Shape 21"/>
          <p:cNvSpPr/>
          <p:nvPr/>
        </p:nvSpPr>
        <p:spPr>
          <a:xfrm>
            <a:off x="8229600" y="2651760"/>
            <a:ext cx="347472" cy="347472"/>
          </a:xfrm>
          <a:prstGeom prst="ellipse">
            <a:avLst/>
          </a:prstGeom>
          <a:solidFill>
            <a:srgbClr val="007C8A"/>
          </a:solidFill>
          <a:ln w="12700">
            <a:solidFill>
              <a:srgbClr val="007C8A"/>
            </a:solidFill>
            <a:prstDash val="solid"/>
          </a:ln>
        </p:spPr>
      </p:sp>
      <p:sp>
        <p:nvSpPr>
          <p:cNvPr id="25" name="Text 22"/>
          <p:cNvSpPr/>
          <p:nvPr/>
        </p:nvSpPr>
        <p:spPr>
          <a:xfrm>
            <a:off x="8229600" y="2651760"/>
            <a:ext cx="347472" cy="347472"/>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3</a:t>
            </a:r>
            <a:endParaRPr lang="en-US" sz="1400" dirty="0"/>
          </a:p>
        </p:txBody>
      </p:sp>
      <p:sp>
        <p:nvSpPr>
          <p:cNvPr id="26" name="Text 23"/>
          <p:cNvSpPr/>
          <p:nvPr/>
        </p:nvSpPr>
        <p:spPr>
          <a:xfrm>
            <a:off x="8686800" y="2660904"/>
            <a:ext cx="3108960" cy="310896"/>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Strengths</a:t>
            </a:r>
            <a:endParaRPr lang="en-US" sz="1200" dirty="0"/>
          </a:p>
        </p:txBody>
      </p:sp>
      <p:sp>
        <p:nvSpPr>
          <p:cNvPr id="27" name="Text 24"/>
          <p:cNvSpPr/>
          <p:nvPr/>
        </p:nvSpPr>
        <p:spPr>
          <a:xfrm>
            <a:off x="8229600" y="3081528"/>
            <a:ext cx="3584448" cy="777240"/>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Explain why the theory is widely used, what it explains well, and why it is credible in the field.</a:t>
            </a:r>
            <a:endParaRPr lang="en-US" sz="1050" dirty="0"/>
          </a:p>
        </p:txBody>
      </p:sp>
      <p:sp>
        <p:nvSpPr>
          <p:cNvPr id="28" name="Shape 25"/>
          <p:cNvSpPr/>
          <p:nvPr/>
        </p:nvSpPr>
        <p:spPr>
          <a:xfrm>
            <a:off x="228600" y="4023360"/>
            <a:ext cx="3840480" cy="1417320"/>
          </a:xfrm>
          <a:prstGeom prst="rect">
            <a:avLst/>
          </a:prstGeom>
          <a:solidFill>
            <a:srgbClr val="FFFFFF"/>
          </a:solidFill>
          <a:ln w="8890">
            <a:solidFill>
              <a:srgbClr val="D0DCE8"/>
            </a:solidFill>
            <a:prstDash val="solid"/>
          </a:ln>
          <a:effectLst>
            <a:outerShdw blurRad="50800" dist="25400" dir="8100000" algn="bl" rotWithShape="0">
              <a:srgbClr val="000000">
                <a:alpha val="10000"/>
              </a:srgbClr>
            </a:outerShdw>
          </a:effectLst>
        </p:spPr>
      </p:sp>
      <p:sp>
        <p:nvSpPr>
          <p:cNvPr id="29" name="Shape 26"/>
          <p:cNvSpPr/>
          <p:nvPr/>
        </p:nvSpPr>
        <p:spPr>
          <a:xfrm>
            <a:off x="365760" y="4160520"/>
            <a:ext cx="347472" cy="347472"/>
          </a:xfrm>
          <a:prstGeom prst="ellipse">
            <a:avLst/>
          </a:prstGeom>
          <a:solidFill>
            <a:srgbClr val="007C8A"/>
          </a:solidFill>
          <a:ln w="12700">
            <a:solidFill>
              <a:srgbClr val="007C8A"/>
            </a:solidFill>
            <a:prstDash val="solid"/>
          </a:ln>
        </p:spPr>
      </p:sp>
      <p:sp>
        <p:nvSpPr>
          <p:cNvPr id="30" name="Text 27"/>
          <p:cNvSpPr/>
          <p:nvPr/>
        </p:nvSpPr>
        <p:spPr>
          <a:xfrm>
            <a:off x="365760" y="4160520"/>
            <a:ext cx="347472" cy="347472"/>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4</a:t>
            </a:r>
            <a:endParaRPr lang="en-US" sz="1400" dirty="0"/>
          </a:p>
        </p:txBody>
      </p:sp>
      <p:sp>
        <p:nvSpPr>
          <p:cNvPr id="31" name="Text 28"/>
          <p:cNvSpPr/>
          <p:nvPr/>
        </p:nvSpPr>
        <p:spPr>
          <a:xfrm>
            <a:off x="822960" y="4169664"/>
            <a:ext cx="3108960" cy="310896"/>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Weaknesses / Limitations</a:t>
            </a:r>
            <a:endParaRPr lang="en-US" sz="1200" dirty="0"/>
          </a:p>
        </p:txBody>
      </p:sp>
      <p:sp>
        <p:nvSpPr>
          <p:cNvPr id="32" name="Text 29"/>
          <p:cNvSpPr/>
          <p:nvPr/>
        </p:nvSpPr>
        <p:spPr>
          <a:xfrm>
            <a:off x="365760" y="4590288"/>
            <a:ext cx="3584448" cy="777240"/>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Acknowledge critiques, gaps, or contexts where the theory has been found insufficient or challenged.</a:t>
            </a:r>
            <a:endParaRPr lang="en-US" sz="1050" dirty="0"/>
          </a:p>
        </p:txBody>
      </p:sp>
      <p:sp>
        <p:nvSpPr>
          <p:cNvPr id="33" name="Shape 30"/>
          <p:cNvSpPr/>
          <p:nvPr/>
        </p:nvSpPr>
        <p:spPr>
          <a:xfrm>
            <a:off x="4160520" y="4023360"/>
            <a:ext cx="3840480" cy="1417320"/>
          </a:xfrm>
          <a:prstGeom prst="rect">
            <a:avLst/>
          </a:prstGeom>
          <a:solidFill>
            <a:srgbClr val="FFFFFF"/>
          </a:solidFill>
          <a:ln w="8890">
            <a:solidFill>
              <a:srgbClr val="D0DCE8"/>
            </a:solidFill>
            <a:prstDash val="solid"/>
          </a:ln>
          <a:effectLst>
            <a:outerShdw blurRad="50800" dist="25400" dir="8100000" algn="bl" rotWithShape="0">
              <a:srgbClr val="000000">
                <a:alpha val="10000"/>
              </a:srgbClr>
            </a:outerShdw>
          </a:effectLst>
        </p:spPr>
      </p:sp>
      <p:sp>
        <p:nvSpPr>
          <p:cNvPr id="34" name="Shape 31"/>
          <p:cNvSpPr/>
          <p:nvPr/>
        </p:nvSpPr>
        <p:spPr>
          <a:xfrm>
            <a:off x="4297680" y="4160520"/>
            <a:ext cx="347472" cy="347472"/>
          </a:xfrm>
          <a:prstGeom prst="ellipse">
            <a:avLst/>
          </a:prstGeom>
          <a:solidFill>
            <a:srgbClr val="007C8A"/>
          </a:solidFill>
          <a:ln w="12700">
            <a:solidFill>
              <a:srgbClr val="007C8A"/>
            </a:solidFill>
            <a:prstDash val="solid"/>
          </a:ln>
        </p:spPr>
      </p:sp>
      <p:sp>
        <p:nvSpPr>
          <p:cNvPr id="35" name="Text 32"/>
          <p:cNvSpPr/>
          <p:nvPr/>
        </p:nvSpPr>
        <p:spPr>
          <a:xfrm>
            <a:off x="4297680" y="4160520"/>
            <a:ext cx="347472" cy="347472"/>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5</a:t>
            </a:r>
            <a:endParaRPr lang="en-US" sz="1400" dirty="0"/>
          </a:p>
        </p:txBody>
      </p:sp>
      <p:sp>
        <p:nvSpPr>
          <p:cNvPr id="36" name="Text 33"/>
          <p:cNvSpPr/>
          <p:nvPr/>
        </p:nvSpPr>
        <p:spPr>
          <a:xfrm>
            <a:off x="4754880" y="4169664"/>
            <a:ext cx="3108960" cy="310896"/>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Relevance to the Study</a:t>
            </a:r>
            <a:endParaRPr lang="en-US" sz="1200" dirty="0"/>
          </a:p>
        </p:txBody>
      </p:sp>
      <p:sp>
        <p:nvSpPr>
          <p:cNvPr id="37" name="Text 34"/>
          <p:cNvSpPr/>
          <p:nvPr/>
        </p:nvSpPr>
        <p:spPr>
          <a:xfrm>
            <a:off x="4297680" y="4590288"/>
            <a:ext cx="3584448" cy="777240"/>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Explicitly link the theory to your specific research variables, objectives, and context. Show HOW it guides your framework.</a:t>
            </a:r>
            <a:endParaRPr lang="en-US" sz="10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Theory 1: Public Finance Theory</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Musgrave (1959) — Foundational theory of government fiscal functions</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25880"/>
            <a:ext cx="11704320" cy="301752"/>
          </a:xfrm>
          <a:prstGeom prst="rect">
            <a:avLst/>
          </a:prstGeom>
          <a:solidFill>
            <a:srgbClr val="007C8A"/>
          </a:solidFill>
          <a:ln w="12700">
            <a:solidFill>
              <a:srgbClr val="007C8A"/>
            </a:solidFill>
            <a:prstDash val="solid"/>
          </a:ln>
        </p:spPr>
      </p:sp>
      <p:sp>
        <p:nvSpPr>
          <p:cNvPr id="9" name="Text 6"/>
          <p:cNvSpPr/>
          <p:nvPr/>
        </p:nvSpPr>
        <p:spPr>
          <a:xfrm>
            <a:off x="320040" y="1362456"/>
            <a:ext cx="11430000" cy="228600"/>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PROPONENTS</a:t>
            </a:r>
            <a:endParaRPr lang="en-US" sz="1100" dirty="0"/>
          </a:p>
        </p:txBody>
      </p:sp>
      <p:sp>
        <p:nvSpPr>
          <p:cNvPr id="10" name="Shape 7"/>
          <p:cNvSpPr/>
          <p:nvPr/>
        </p:nvSpPr>
        <p:spPr>
          <a:xfrm>
            <a:off x="228600" y="1627632"/>
            <a:ext cx="11704320" cy="658368"/>
          </a:xfrm>
          <a:prstGeom prst="rect">
            <a:avLst/>
          </a:prstGeom>
          <a:solidFill>
            <a:srgbClr val="FFFFFF"/>
          </a:solidFill>
          <a:ln w="7620">
            <a:solidFill>
              <a:srgbClr val="D0DCE8"/>
            </a:solidFill>
            <a:prstDash val="solid"/>
          </a:ln>
        </p:spPr>
      </p:sp>
      <p:sp>
        <p:nvSpPr>
          <p:cNvPr id="11" name="Shape 8"/>
          <p:cNvSpPr/>
          <p:nvPr/>
        </p:nvSpPr>
        <p:spPr>
          <a:xfrm>
            <a:off x="228600" y="1627632"/>
            <a:ext cx="64008" cy="658368"/>
          </a:xfrm>
          <a:prstGeom prst="rect">
            <a:avLst/>
          </a:prstGeom>
          <a:solidFill>
            <a:srgbClr val="007C8A"/>
          </a:solidFill>
          <a:ln w="12700">
            <a:solidFill>
              <a:srgbClr val="007C8A"/>
            </a:solidFill>
            <a:prstDash val="solid"/>
          </a:ln>
        </p:spPr>
      </p:sp>
      <p:sp>
        <p:nvSpPr>
          <p:cNvPr id="12" name="Text 9"/>
          <p:cNvSpPr/>
          <p:nvPr/>
        </p:nvSpPr>
        <p:spPr>
          <a:xfrm>
            <a:off x="411480" y="1700784"/>
            <a:ext cx="11430000" cy="548640"/>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Richard A. Musgrave (1959) in 'The Theory of Public Finance'. Further developed by Musgrave &amp; Musgrave (1989) and contemporary public finance scholars including Stiglitz (2000) and Rosen (2014).</a:t>
            </a:r>
            <a:endParaRPr lang="en-US" sz="1050" dirty="0"/>
          </a:p>
        </p:txBody>
      </p:sp>
      <p:sp>
        <p:nvSpPr>
          <p:cNvPr id="13" name="Shape 10"/>
          <p:cNvSpPr/>
          <p:nvPr/>
        </p:nvSpPr>
        <p:spPr>
          <a:xfrm>
            <a:off x="228600" y="2340864"/>
            <a:ext cx="11704320" cy="301752"/>
          </a:xfrm>
          <a:prstGeom prst="rect">
            <a:avLst/>
          </a:prstGeom>
          <a:solidFill>
            <a:srgbClr val="007C8A"/>
          </a:solidFill>
          <a:ln w="12700">
            <a:solidFill>
              <a:srgbClr val="007C8A"/>
            </a:solidFill>
            <a:prstDash val="solid"/>
          </a:ln>
        </p:spPr>
      </p:sp>
      <p:sp>
        <p:nvSpPr>
          <p:cNvPr id="14" name="Text 11"/>
          <p:cNvSpPr/>
          <p:nvPr/>
        </p:nvSpPr>
        <p:spPr>
          <a:xfrm>
            <a:off x="320040" y="2377440"/>
            <a:ext cx="11430000" cy="228600"/>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WHAT THE THEORY SAYS</a:t>
            </a:r>
            <a:endParaRPr lang="en-US" sz="1100" dirty="0"/>
          </a:p>
        </p:txBody>
      </p:sp>
      <p:sp>
        <p:nvSpPr>
          <p:cNvPr id="15" name="Shape 12"/>
          <p:cNvSpPr/>
          <p:nvPr/>
        </p:nvSpPr>
        <p:spPr>
          <a:xfrm>
            <a:off x="228600" y="2642616"/>
            <a:ext cx="11704320" cy="1005840"/>
          </a:xfrm>
          <a:prstGeom prst="rect">
            <a:avLst/>
          </a:prstGeom>
          <a:solidFill>
            <a:srgbClr val="FFFFFF"/>
          </a:solidFill>
          <a:ln w="7620">
            <a:solidFill>
              <a:srgbClr val="D0DCE8"/>
            </a:solidFill>
            <a:prstDash val="solid"/>
          </a:ln>
        </p:spPr>
      </p:sp>
      <p:sp>
        <p:nvSpPr>
          <p:cNvPr id="16" name="Shape 13"/>
          <p:cNvSpPr/>
          <p:nvPr/>
        </p:nvSpPr>
        <p:spPr>
          <a:xfrm>
            <a:off x="228600" y="2642616"/>
            <a:ext cx="64008" cy="1005840"/>
          </a:xfrm>
          <a:prstGeom prst="rect">
            <a:avLst/>
          </a:prstGeom>
          <a:solidFill>
            <a:srgbClr val="007C8A"/>
          </a:solidFill>
          <a:ln w="12700">
            <a:solidFill>
              <a:srgbClr val="007C8A"/>
            </a:solidFill>
            <a:prstDash val="solid"/>
          </a:ln>
        </p:spPr>
      </p:sp>
      <p:sp>
        <p:nvSpPr>
          <p:cNvPr id="17" name="Text 14"/>
          <p:cNvSpPr/>
          <p:nvPr/>
        </p:nvSpPr>
        <p:spPr>
          <a:xfrm>
            <a:off x="411480" y="2715768"/>
            <a:ext cx="11430000" cy="896112"/>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Musgrave proposed that government budgets serve three core functions: (1) Allocation — providing public goods efficiently; (2) Distribution — redistributing income and wealth to achieve equity; and (3) Stabilization — maintaining economic stability. The distribution function is central to social equity in budget formulation.</a:t>
            </a:r>
            <a:endParaRPr lang="en-US" sz="1050" dirty="0"/>
          </a:p>
        </p:txBody>
      </p:sp>
      <p:sp>
        <p:nvSpPr>
          <p:cNvPr id="18" name="Shape 15"/>
          <p:cNvSpPr/>
          <p:nvPr/>
        </p:nvSpPr>
        <p:spPr>
          <a:xfrm>
            <a:off x="228600" y="3703320"/>
            <a:ext cx="11704320" cy="301752"/>
          </a:xfrm>
          <a:prstGeom prst="rect">
            <a:avLst/>
          </a:prstGeom>
          <a:solidFill>
            <a:srgbClr val="007C8A"/>
          </a:solidFill>
          <a:ln w="12700">
            <a:solidFill>
              <a:srgbClr val="007C8A"/>
            </a:solidFill>
            <a:prstDash val="solid"/>
          </a:ln>
        </p:spPr>
      </p:sp>
      <p:sp>
        <p:nvSpPr>
          <p:cNvPr id="19" name="Text 16"/>
          <p:cNvSpPr/>
          <p:nvPr/>
        </p:nvSpPr>
        <p:spPr>
          <a:xfrm>
            <a:off x="320040" y="3739896"/>
            <a:ext cx="11430000" cy="228600"/>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STRENGTHS</a:t>
            </a:r>
            <a:endParaRPr lang="en-US" sz="1100" dirty="0"/>
          </a:p>
        </p:txBody>
      </p:sp>
      <p:sp>
        <p:nvSpPr>
          <p:cNvPr id="20" name="Shape 17"/>
          <p:cNvSpPr/>
          <p:nvPr/>
        </p:nvSpPr>
        <p:spPr>
          <a:xfrm>
            <a:off x="228600" y="4005072"/>
            <a:ext cx="11704320" cy="896112"/>
          </a:xfrm>
          <a:prstGeom prst="rect">
            <a:avLst/>
          </a:prstGeom>
          <a:solidFill>
            <a:srgbClr val="FFFFFF"/>
          </a:solidFill>
          <a:ln w="7620">
            <a:solidFill>
              <a:srgbClr val="D0DCE8"/>
            </a:solidFill>
            <a:prstDash val="solid"/>
          </a:ln>
        </p:spPr>
      </p:sp>
      <p:sp>
        <p:nvSpPr>
          <p:cNvPr id="21" name="Shape 18"/>
          <p:cNvSpPr/>
          <p:nvPr/>
        </p:nvSpPr>
        <p:spPr>
          <a:xfrm>
            <a:off x="228600" y="4005072"/>
            <a:ext cx="64008" cy="896112"/>
          </a:xfrm>
          <a:prstGeom prst="rect">
            <a:avLst/>
          </a:prstGeom>
          <a:solidFill>
            <a:srgbClr val="007C8A"/>
          </a:solidFill>
          <a:ln w="12700">
            <a:solidFill>
              <a:srgbClr val="007C8A"/>
            </a:solidFill>
            <a:prstDash val="solid"/>
          </a:ln>
        </p:spPr>
      </p:sp>
      <p:sp>
        <p:nvSpPr>
          <p:cNvPr id="22" name="Text 19"/>
          <p:cNvSpPr/>
          <p:nvPr/>
        </p:nvSpPr>
        <p:spPr>
          <a:xfrm>
            <a:off x="411480" y="4078224"/>
            <a:ext cx="11430000" cy="78638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 Provides a comprehensive framework for analyzing government expenditure</a:t>
            </a: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 Widely validated across developed and developing economies</a:t>
            </a: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 Explicitly addresses equity as a budgetary objective</a:t>
            </a: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 Applicable to devolved governance systems like Kenya's county governments</a:t>
            </a:r>
            <a:endParaRPr lang="en-US" sz="1050" dirty="0"/>
          </a:p>
        </p:txBody>
      </p:sp>
      <p:sp>
        <p:nvSpPr>
          <p:cNvPr id="23" name="Shape 20"/>
          <p:cNvSpPr/>
          <p:nvPr/>
        </p:nvSpPr>
        <p:spPr>
          <a:xfrm>
            <a:off x="228600" y="4956048"/>
            <a:ext cx="11704320" cy="301752"/>
          </a:xfrm>
          <a:prstGeom prst="rect">
            <a:avLst/>
          </a:prstGeom>
          <a:solidFill>
            <a:srgbClr val="007C8A"/>
          </a:solidFill>
          <a:ln w="12700">
            <a:solidFill>
              <a:srgbClr val="007C8A"/>
            </a:solidFill>
            <a:prstDash val="solid"/>
          </a:ln>
        </p:spPr>
      </p:sp>
      <p:sp>
        <p:nvSpPr>
          <p:cNvPr id="24" name="Text 21"/>
          <p:cNvSpPr/>
          <p:nvPr/>
        </p:nvSpPr>
        <p:spPr>
          <a:xfrm>
            <a:off x="320040" y="4992624"/>
            <a:ext cx="11430000" cy="228600"/>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WEAKNESSES / LIMITATIONS</a:t>
            </a:r>
            <a:endParaRPr lang="en-US" sz="1100" dirty="0"/>
          </a:p>
        </p:txBody>
      </p:sp>
      <p:sp>
        <p:nvSpPr>
          <p:cNvPr id="25" name="Shape 22"/>
          <p:cNvSpPr/>
          <p:nvPr/>
        </p:nvSpPr>
        <p:spPr>
          <a:xfrm>
            <a:off x="228600" y="5257800"/>
            <a:ext cx="11704320" cy="896112"/>
          </a:xfrm>
          <a:prstGeom prst="rect">
            <a:avLst/>
          </a:prstGeom>
          <a:solidFill>
            <a:srgbClr val="FFFFFF"/>
          </a:solidFill>
          <a:ln w="7620">
            <a:solidFill>
              <a:srgbClr val="D0DCE8"/>
            </a:solidFill>
            <a:prstDash val="solid"/>
          </a:ln>
        </p:spPr>
      </p:sp>
      <p:sp>
        <p:nvSpPr>
          <p:cNvPr id="26" name="Shape 23"/>
          <p:cNvSpPr/>
          <p:nvPr/>
        </p:nvSpPr>
        <p:spPr>
          <a:xfrm>
            <a:off x="228600" y="5257800"/>
            <a:ext cx="64008" cy="896112"/>
          </a:xfrm>
          <a:prstGeom prst="rect">
            <a:avLst/>
          </a:prstGeom>
          <a:solidFill>
            <a:srgbClr val="007C8A"/>
          </a:solidFill>
          <a:ln w="12700">
            <a:solidFill>
              <a:srgbClr val="007C8A"/>
            </a:solidFill>
            <a:prstDash val="solid"/>
          </a:ln>
        </p:spPr>
      </p:sp>
      <p:sp>
        <p:nvSpPr>
          <p:cNvPr id="27" name="Text 24"/>
          <p:cNvSpPr/>
          <p:nvPr/>
        </p:nvSpPr>
        <p:spPr>
          <a:xfrm>
            <a:off x="411480" y="5330952"/>
            <a:ext cx="11430000" cy="78638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 Primarily developed in the context of unitary states — applicability to devolved systems is debated</a:t>
            </a: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 Does not account for political economy factors that distort fiscal equity in practice</a:t>
            </a: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 Limited guidance on measuring equity outcomes post-budget allocation</a:t>
            </a:r>
            <a:endParaRPr lang="en-US" sz="1050" dirty="0"/>
          </a:p>
        </p:txBody>
      </p:sp>
      <p:sp>
        <p:nvSpPr>
          <p:cNvPr id="28" name="Shape 25"/>
          <p:cNvSpPr/>
          <p:nvPr/>
        </p:nvSpPr>
        <p:spPr>
          <a:xfrm>
            <a:off x="228600" y="6208776"/>
            <a:ext cx="11704320" cy="301752"/>
          </a:xfrm>
          <a:prstGeom prst="rect">
            <a:avLst/>
          </a:prstGeom>
          <a:solidFill>
            <a:srgbClr val="007C8A"/>
          </a:solidFill>
          <a:ln w="12700">
            <a:solidFill>
              <a:srgbClr val="007C8A"/>
            </a:solidFill>
            <a:prstDash val="solid"/>
          </a:ln>
        </p:spPr>
      </p:sp>
      <p:sp>
        <p:nvSpPr>
          <p:cNvPr id="29" name="Text 26"/>
          <p:cNvSpPr/>
          <p:nvPr/>
        </p:nvSpPr>
        <p:spPr>
          <a:xfrm>
            <a:off x="320040" y="6245352"/>
            <a:ext cx="11430000" cy="228600"/>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RELEVANCE TO THE STUDY</a:t>
            </a:r>
            <a:endParaRPr lang="en-US" sz="1100" dirty="0"/>
          </a:p>
        </p:txBody>
      </p:sp>
      <p:sp>
        <p:nvSpPr>
          <p:cNvPr id="30" name="Shape 27"/>
          <p:cNvSpPr/>
          <p:nvPr/>
        </p:nvSpPr>
        <p:spPr>
          <a:xfrm>
            <a:off x="228600" y="6510528"/>
            <a:ext cx="11704320" cy="1005840"/>
          </a:xfrm>
          <a:prstGeom prst="rect">
            <a:avLst/>
          </a:prstGeom>
          <a:solidFill>
            <a:srgbClr val="FFFFFF"/>
          </a:solidFill>
          <a:ln w="7620">
            <a:solidFill>
              <a:srgbClr val="D0DCE8"/>
            </a:solidFill>
            <a:prstDash val="solid"/>
          </a:ln>
        </p:spPr>
      </p:sp>
      <p:sp>
        <p:nvSpPr>
          <p:cNvPr id="31" name="Shape 28"/>
          <p:cNvSpPr/>
          <p:nvPr/>
        </p:nvSpPr>
        <p:spPr>
          <a:xfrm>
            <a:off x="228600" y="6510528"/>
            <a:ext cx="64008" cy="1005840"/>
          </a:xfrm>
          <a:prstGeom prst="rect">
            <a:avLst/>
          </a:prstGeom>
          <a:solidFill>
            <a:srgbClr val="D4A017"/>
          </a:solidFill>
          <a:ln w="12700">
            <a:solidFill>
              <a:srgbClr val="D4A017"/>
            </a:solidFill>
            <a:prstDash val="solid"/>
          </a:ln>
        </p:spPr>
      </p:sp>
      <p:sp>
        <p:nvSpPr>
          <p:cNvPr id="32" name="Text 29"/>
          <p:cNvSpPr/>
          <p:nvPr/>
        </p:nvSpPr>
        <p:spPr>
          <a:xfrm>
            <a:off x="411480" y="6583680"/>
            <a:ext cx="11430000" cy="896112"/>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This theory directly anchors the study. Budget formulation in Kenya's counties must fulfill the distributive function — ensuring fiscal allocations reduce social inequity. The theory provides the framework for assessing whether county budgets are designed to achieve equity outcomes across marginalized and affluent populations.</a:t>
            </a:r>
            <a:endParaRPr lang="en-US" sz="10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Theory 2: Social Contract Theory (Justice as Fairness)</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John Rawls (1971) — Philosophical theory of equitable resource distribution</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25880"/>
            <a:ext cx="11704320" cy="301752"/>
          </a:xfrm>
          <a:prstGeom prst="rect">
            <a:avLst/>
          </a:prstGeom>
          <a:solidFill>
            <a:srgbClr val="1A6B8A"/>
          </a:solidFill>
          <a:ln w="12700">
            <a:solidFill>
              <a:srgbClr val="1A6B8A"/>
            </a:solidFill>
            <a:prstDash val="solid"/>
          </a:ln>
        </p:spPr>
      </p:sp>
      <p:sp>
        <p:nvSpPr>
          <p:cNvPr id="9" name="Text 6"/>
          <p:cNvSpPr/>
          <p:nvPr/>
        </p:nvSpPr>
        <p:spPr>
          <a:xfrm>
            <a:off x="320040" y="1362456"/>
            <a:ext cx="11430000" cy="228600"/>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PROPONENTS</a:t>
            </a:r>
            <a:endParaRPr lang="en-US" sz="1100" dirty="0"/>
          </a:p>
        </p:txBody>
      </p:sp>
      <p:sp>
        <p:nvSpPr>
          <p:cNvPr id="10" name="Shape 7"/>
          <p:cNvSpPr/>
          <p:nvPr/>
        </p:nvSpPr>
        <p:spPr>
          <a:xfrm>
            <a:off x="228600" y="1627632"/>
            <a:ext cx="11704320" cy="640080"/>
          </a:xfrm>
          <a:prstGeom prst="rect">
            <a:avLst/>
          </a:prstGeom>
          <a:solidFill>
            <a:srgbClr val="FFFFFF"/>
          </a:solidFill>
          <a:ln w="7620">
            <a:solidFill>
              <a:srgbClr val="D0DCE8"/>
            </a:solidFill>
            <a:prstDash val="solid"/>
          </a:ln>
        </p:spPr>
      </p:sp>
      <p:sp>
        <p:nvSpPr>
          <p:cNvPr id="11" name="Shape 8"/>
          <p:cNvSpPr/>
          <p:nvPr/>
        </p:nvSpPr>
        <p:spPr>
          <a:xfrm>
            <a:off x="228600" y="1627632"/>
            <a:ext cx="64008" cy="640080"/>
          </a:xfrm>
          <a:prstGeom prst="rect">
            <a:avLst/>
          </a:prstGeom>
          <a:solidFill>
            <a:srgbClr val="1A6B8A"/>
          </a:solidFill>
          <a:ln w="12700">
            <a:solidFill>
              <a:srgbClr val="1A6B8A"/>
            </a:solidFill>
            <a:prstDash val="solid"/>
          </a:ln>
        </p:spPr>
      </p:sp>
      <p:sp>
        <p:nvSpPr>
          <p:cNvPr id="12" name="Text 9"/>
          <p:cNvSpPr/>
          <p:nvPr/>
        </p:nvSpPr>
        <p:spPr>
          <a:xfrm>
            <a:off x="411480" y="1700784"/>
            <a:ext cx="11430000" cy="530352"/>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John Rawls (1971) in 'A Theory of Justice'. Extended by Norman Daniels (1989), Martha Nussbaum (2006 — Capabilities Approach), and Sen (1999 — Development as Freedom).</a:t>
            </a:r>
            <a:endParaRPr lang="en-US" sz="1050" dirty="0"/>
          </a:p>
        </p:txBody>
      </p:sp>
      <p:sp>
        <p:nvSpPr>
          <p:cNvPr id="13" name="Shape 10"/>
          <p:cNvSpPr/>
          <p:nvPr/>
        </p:nvSpPr>
        <p:spPr>
          <a:xfrm>
            <a:off x="228600" y="2322576"/>
            <a:ext cx="11704320" cy="301752"/>
          </a:xfrm>
          <a:prstGeom prst="rect">
            <a:avLst/>
          </a:prstGeom>
          <a:solidFill>
            <a:srgbClr val="1A6B8A"/>
          </a:solidFill>
          <a:ln w="12700">
            <a:solidFill>
              <a:srgbClr val="1A6B8A"/>
            </a:solidFill>
            <a:prstDash val="solid"/>
          </a:ln>
        </p:spPr>
      </p:sp>
      <p:sp>
        <p:nvSpPr>
          <p:cNvPr id="14" name="Text 11"/>
          <p:cNvSpPr/>
          <p:nvPr/>
        </p:nvSpPr>
        <p:spPr>
          <a:xfrm>
            <a:off x="320040" y="2359152"/>
            <a:ext cx="11430000" cy="228600"/>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WHAT THE THEORY SAYS</a:t>
            </a:r>
            <a:endParaRPr lang="en-US" sz="1100" dirty="0"/>
          </a:p>
        </p:txBody>
      </p:sp>
      <p:sp>
        <p:nvSpPr>
          <p:cNvPr id="15" name="Shape 12"/>
          <p:cNvSpPr/>
          <p:nvPr/>
        </p:nvSpPr>
        <p:spPr>
          <a:xfrm>
            <a:off x="228600" y="2624328"/>
            <a:ext cx="11704320" cy="1024128"/>
          </a:xfrm>
          <a:prstGeom prst="rect">
            <a:avLst/>
          </a:prstGeom>
          <a:solidFill>
            <a:srgbClr val="FFFFFF"/>
          </a:solidFill>
          <a:ln w="7620">
            <a:solidFill>
              <a:srgbClr val="D0DCE8"/>
            </a:solidFill>
            <a:prstDash val="solid"/>
          </a:ln>
        </p:spPr>
      </p:sp>
      <p:sp>
        <p:nvSpPr>
          <p:cNvPr id="16" name="Shape 13"/>
          <p:cNvSpPr/>
          <p:nvPr/>
        </p:nvSpPr>
        <p:spPr>
          <a:xfrm>
            <a:off x="228600" y="2624328"/>
            <a:ext cx="64008" cy="1024128"/>
          </a:xfrm>
          <a:prstGeom prst="rect">
            <a:avLst/>
          </a:prstGeom>
          <a:solidFill>
            <a:srgbClr val="1A6B8A"/>
          </a:solidFill>
          <a:ln w="12700">
            <a:solidFill>
              <a:srgbClr val="1A6B8A"/>
            </a:solidFill>
            <a:prstDash val="solid"/>
          </a:ln>
        </p:spPr>
      </p:sp>
      <p:sp>
        <p:nvSpPr>
          <p:cNvPr id="17" name="Text 14"/>
          <p:cNvSpPr/>
          <p:nvPr/>
        </p:nvSpPr>
        <p:spPr>
          <a:xfrm>
            <a:off x="411480" y="2697480"/>
            <a:ext cx="11430000" cy="914400"/>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Rawls argues that just principles of resource distribution are those people would choose from behind a 'veil of ignorance' — not knowing their social position. His Difference Principle states: inequalities are only justified if they benefit the least-advantaged members of society. Applied to public budgeting, this means fiscal allocations must prioritize marginal communities.</a:t>
            </a:r>
            <a:endParaRPr lang="en-US" sz="1050" dirty="0"/>
          </a:p>
        </p:txBody>
      </p:sp>
      <p:sp>
        <p:nvSpPr>
          <p:cNvPr id="18" name="Shape 15"/>
          <p:cNvSpPr/>
          <p:nvPr/>
        </p:nvSpPr>
        <p:spPr>
          <a:xfrm>
            <a:off x="228600" y="3703320"/>
            <a:ext cx="11704320" cy="301752"/>
          </a:xfrm>
          <a:prstGeom prst="rect">
            <a:avLst/>
          </a:prstGeom>
          <a:solidFill>
            <a:srgbClr val="1A6B8A"/>
          </a:solidFill>
          <a:ln w="12700">
            <a:solidFill>
              <a:srgbClr val="1A6B8A"/>
            </a:solidFill>
            <a:prstDash val="solid"/>
          </a:ln>
        </p:spPr>
      </p:sp>
      <p:sp>
        <p:nvSpPr>
          <p:cNvPr id="19" name="Text 16"/>
          <p:cNvSpPr/>
          <p:nvPr/>
        </p:nvSpPr>
        <p:spPr>
          <a:xfrm>
            <a:off x="320040" y="3739896"/>
            <a:ext cx="11430000" cy="228600"/>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STRENGTHS</a:t>
            </a:r>
            <a:endParaRPr lang="en-US" sz="1100" dirty="0"/>
          </a:p>
        </p:txBody>
      </p:sp>
      <p:sp>
        <p:nvSpPr>
          <p:cNvPr id="20" name="Shape 17"/>
          <p:cNvSpPr/>
          <p:nvPr/>
        </p:nvSpPr>
        <p:spPr>
          <a:xfrm>
            <a:off x="228600" y="4005072"/>
            <a:ext cx="11704320" cy="914400"/>
          </a:xfrm>
          <a:prstGeom prst="rect">
            <a:avLst/>
          </a:prstGeom>
          <a:solidFill>
            <a:srgbClr val="FFFFFF"/>
          </a:solidFill>
          <a:ln w="7620">
            <a:solidFill>
              <a:srgbClr val="D0DCE8"/>
            </a:solidFill>
            <a:prstDash val="solid"/>
          </a:ln>
        </p:spPr>
      </p:sp>
      <p:sp>
        <p:nvSpPr>
          <p:cNvPr id="21" name="Shape 18"/>
          <p:cNvSpPr/>
          <p:nvPr/>
        </p:nvSpPr>
        <p:spPr>
          <a:xfrm>
            <a:off x="228600" y="4005072"/>
            <a:ext cx="64008" cy="914400"/>
          </a:xfrm>
          <a:prstGeom prst="rect">
            <a:avLst/>
          </a:prstGeom>
          <a:solidFill>
            <a:srgbClr val="1A6B8A"/>
          </a:solidFill>
          <a:ln w="12700">
            <a:solidFill>
              <a:srgbClr val="1A6B8A"/>
            </a:solidFill>
            <a:prstDash val="solid"/>
          </a:ln>
        </p:spPr>
      </p:sp>
      <p:sp>
        <p:nvSpPr>
          <p:cNvPr id="22" name="Text 19"/>
          <p:cNvSpPr/>
          <p:nvPr/>
        </p:nvSpPr>
        <p:spPr>
          <a:xfrm>
            <a:off x="411480" y="4078224"/>
            <a:ext cx="11430000" cy="804672"/>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 Provides a strong moral basis for evaluating equity in public spending</a:t>
            </a: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 The Difference Principle offers a measurable criterion for budget equity assessment</a:t>
            </a: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 Widely applied in public policy analysis, welfare economics, and development studies</a:t>
            </a: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 Aligns with Kenya's constitutional requirement for equitable sharing of national revenue (Article 43)</a:t>
            </a:r>
            <a:endParaRPr lang="en-US" sz="1050" dirty="0"/>
          </a:p>
        </p:txBody>
      </p:sp>
      <p:sp>
        <p:nvSpPr>
          <p:cNvPr id="23" name="Shape 20"/>
          <p:cNvSpPr/>
          <p:nvPr/>
        </p:nvSpPr>
        <p:spPr>
          <a:xfrm>
            <a:off x="228600" y="4974336"/>
            <a:ext cx="11704320" cy="301752"/>
          </a:xfrm>
          <a:prstGeom prst="rect">
            <a:avLst/>
          </a:prstGeom>
          <a:solidFill>
            <a:srgbClr val="1A6B8A"/>
          </a:solidFill>
          <a:ln w="12700">
            <a:solidFill>
              <a:srgbClr val="1A6B8A"/>
            </a:solidFill>
            <a:prstDash val="solid"/>
          </a:ln>
        </p:spPr>
      </p:sp>
      <p:sp>
        <p:nvSpPr>
          <p:cNvPr id="24" name="Text 21"/>
          <p:cNvSpPr/>
          <p:nvPr/>
        </p:nvSpPr>
        <p:spPr>
          <a:xfrm>
            <a:off x="320040" y="5010912"/>
            <a:ext cx="11430000" cy="228600"/>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WEAKNESSES / LIMITATIONS</a:t>
            </a:r>
            <a:endParaRPr lang="en-US" sz="1100" dirty="0"/>
          </a:p>
        </p:txBody>
      </p:sp>
      <p:sp>
        <p:nvSpPr>
          <p:cNvPr id="25" name="Shape 22"/>
          <p:cNvSpPr/>
          <p:nvPr/>
        </p:nvSpPr>
        <p:spPr>
          <a:xfrm>
            <a:off x="228600" y="5276088"/>
            <a:ext cx="11704320" cy="914400"/>
          </a:xfrm>
          <a:prstGeom prst="rect">
            <a:avLst/>
          </a:prstGeom>
          <a:solidFill>
            <a:srgbClr val="FFFFFF"/>
          </a:solidFill>
          <a:ln w="7620">
            <a:solidFill>
              <a:srgbClr val="D0DCE8"/>
            </a:solidFill>
            <a:prstDash val="solid"/>
          </a:ln>
        </p:spPr>
      </p:sp>
      <p:sp>
        <p:nvSpPr>
          <p:cNvPr id="26" name="Shape 23"/>
          <p:cNvSpPr/>
          <p:nvPr/>
        </p:nvSpPr>
        <p:spPr>
          <a:xfrm>
            <a:off x="228600" y="5276088"/>
            <a:ext cx="64008" cy="914400"/>
          </a:xfrm>
          <a:prstGeom prst="rect">
            <a:avLst/>
          </a:prstGeom>
          <a:solidFill>
            <a:srgbClr val="1A6B8A"/>
          </a:solidFill>
          <a:ln w="12700">
            <a:solidFill>
              <a:srgbClr val="1A6B8A"/>
            </a:solidFill>
            <a:prstDash val="solid"/>
          </a:ln>
        </p:spPr>
      </p:sp>
      <p:sp>
        <p:nvSpPr>
          <p:cNvPr id="27" name="Text 24"/>
          <p:cNvSpPr/>
          <p:nvPr/>
        </p:nvSpPr>
        <p:spPr>
          <a:xfrm>
            <a:off x="411480" y="5349240"/>
            <a:ext cx="11430000" cy="804672"/>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 Criticized as idealistic — assumes rational actors with perfect information</a:t>
            </a: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 Cultural and contextual variations in 'fairness' limit universal application</a:t>
            </a: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 Does not specify mechanisms for achieving distributive justice in practice</a:t>
            </a: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 Limited empirical operationalization — abstract principles are hard to quantify</a:t>
            </a:r>
            <a:endParaRPr lang="en-US" sz="1050" dirty="0"/>
          </a:p>
        </p:txBody>
      </p:sp>
      <p:sp>
        <p:nvSpPr>
          <p:cNvPr id="28" name="Shape 25"/>
          <p:cNvSpPr/>
          <p:nvPr/>
        </p:nvSpPr>
        <p:spPr>
          <a:xfrm>
            <a:off x="228600" y="6245352"/>
            <a:ext cx="11704320" cy="301752"/>
          </a:xfrm>
          <a:prstGeom prst="rect">
            <a:avLst/>
          </a:prstGeom>
          <a:solidFill>
            <a:srgbClr val="1A6B8A"/>
          </a:solidFill>
          <a:ln w="12700">
            <a:solidFill>
              <a:srgbClr val="1A6B8A"/>
            </a:solidFill>
            <a:prstDash val="solid"/>
          </a:ln>
        </p:spPr>
      </p:sp>
      <p:sp>
        <p:nvSpPr>
          <p:cNvPr id="29" name="Text 26"/>
          <p:cNvSpPr/>
          <p:nvPr/>
        </p:nvSpPr>
        <p:spPr>
          <a:xfrm>
            <a:off x="320040" y="6281928"/>
            <a:ext cx="11430000" cy="228600"/>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RELEVANCE TO THE STUDY</a:t>
            </a:r>
            <a:endParaRPr lang="en-US" sz="1100" dirty="0"/>
          </a:p>
        </p:txBody>
      </p:sp>
      <p:sp>
        <p:nvSpPr>
          <p:cNvPr id="30" name="Shape 27"/>
          <p:cNvSpPr/>
          <p:nvPr/>
        </p:nvSpPr>
        <p:spPr>
          <a:xfrm>
            <a:off x="228600" y="6547104"/>
            <a:ext cx="11704320" cy="1024128"/>
          </a:xfrm>
          <a:prstGeom prst="rect">
            <a:avLst/>
          </a:prstGeom>
          <a:solidFill>
            <a:srgbClr val="FFFFFF"/>
          </a:solidFill>
          <a:ln w="7620">
            <a:solidFill>
              <a:srgbClr val="D0DCE8"/>
            </a:solidFill>
            <a:prstDash val="solid"/>
          </a:ln>
        </p:spPr>
      </p:sp>
      <p:sp>
        <p:nvSpPr>
          <p:cNvPr id="31" name="Shape 28"/>
          <p:cNvSpPr/>
          <p:nvPr/>
        </p:nvSpPr>
        <p:spPr>
          <a:xfrm>
            <a:off x="228600" y="6547104"/>
            <a:ext cx="64008" cy="1024128"/>
          </a:xfrm>
          <a:prstGeom prst="rect">
            <a:avLst/>
          </a:prstGeom>
          <a:solidFill>
            <a:srgbClr val="D4A017"/>
          </a:solidFill>
          <a:ln w="12700">
            <a:solidFill>
              <a:srgbClr val="D4A017"/>
            </a:solidFill>
            <a:prstDash val="solid"/>
          </a:ln>
        </p:spPr>
      </p:sp>
      <p:sp>
        <p:nvSpPr>
          <p:cNvPr id="32" name="Text 29"/>
          <p:cNvSpPr/>
          <p:nvPr/>
        </p:nvSpPr>
        <p:spPr>
          <a:xfrm>
            <a:off x="411480" y="6620256"/>
            <a:ext cx="11430000" cy="914400"/>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Rawls' Difference Principle provides the normative framework for assessing whether Kenya's county budget formulation processes are designed to benefit marginalized communities. The study evaluates whether budgetary decisions align with equitable principles — using Rawlsian criteria to assess social equity outcomes across counties.</a:t>
            </a:r>
            <a:endParaRPr lang="en-US" sz="10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Theory 3: Agency Theory</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Jensen &amp; Meckling (1976) — Accountability in principal-agent relationships</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25880"/>
            <a:ext cx="11704320" cy="301752"/>
          </a:xfrm>
          <a:prstGeom prst="rect">
            <a:avLst/>
          </a:prstGeom>
          <a:solidFill>
            <a:srgbClr val="0D5C7A"/>
          </a:solidFill>
          <a:ln w="12700">
            <a:solidFill>
              <a:srgbClr val="0D5C7A"/>
            </a:solidFill>
            <a:prstDash val="solid"/>
          </a:ln>
        </p:spPr>
      </p:sp>
      <p:sp>
        <p:nvSpPr>
          <p:cNvPr id="9" name="Text 6"/>
          <p:cNvSpPr/>
          <p:nvPr/>
        </p:nvSpPr>
        <p:spPr>
          <a:xfrm>
            <a:off x="320040" y="1362456"/>
            <a:ext cx="11430000" cy="228600"/>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PROPONENTS</a:t>
            </a:r>
            <a:endParaRPr lang="en-US" sz="1100" dirty="0"/>
          </a:p>
        </p:txBody>
      </p:sp>
      <p:sp>
        <p:nvSpPr>
          <p:cNvPr id="10" name="Shape 7"/>
          <p:cNvSpPr/>
          <p:nvPr/>
        </p:nvSpPr>
        <p:spPr>
          <a:xfrm>
            <a:off x="228600" y="1627632"/>
            <a:ext cx="11704320" cy="640080"/>
          </a:xfrm>
          <a:prstGeom prst="rect">
            <a:avLst/>
          </a:prstGeom>
          <a:solidFill>
            <a:srgbClr val="FFFFFF"/>
          </a:solidFill>
          <a:ln w="7620">
            <a:solidFill>
              <a:srgbClr val="D0DCE8"/>
            </a:solidFill>
            <a:prstDash val="solid"/>
          </a:ln>
        </p:spPr>
      </p:sp>
      <p:sp>
        <p:nvSpPr>
          <p:cNvPr id="11" name="Shape 8"/>
          <p:cNvSpPr/>
          <p:nvPr/>
        </p:nvSpPr>
        <p:spPr>
          <a:xfrm>
            <a:off x="228600" y="1627632"/>
            <a:ext cx="64008" cy="640080"/>
          </a:xfrm>
          <a:prstGeom prst="rect">
            <a:avLst/>
          </a:prstGeom>
          <a:solidFill>
            <a:srgbClr val="0D5C7A"/>
          </a:solidFill>
          <a:ln w="12700">
            <a:solidFill>
              <a:srgbClr val="0D5C7A"/>
            </a:solidFill>
            <a:prstDash val="solid"/>
          </a:ln>
        </p:spPr>
      </p:sp>
      <p:sp>
        <p:nvSpPr>
          <p:cNvPr id="12" name="Text 9"/>
          <p:cNvSpPr/>
          <p:nvPr/>
        </p:nvSpPr>
        <p:spPr>
          <a:xfrm>
            <a:off x="411480" y="1700784"/>
            <a:ext cx="11430000" cy="530352"/>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Michael C. Jensen &amp; William H. Meckling (1976) in 'Theory of the Firm: Managerial Behavior, Agency Costs and Ownership Structure'. Further developed by Fama (1980) and applied to public sector by Kettl (1993).</a:t>
            </a:r>
            <a:endParaRPr lang="en-US" sz="1050" dirty="0"/>
          </a:p>
        </p:txBody>
      </p:sp>
      <p:sp>
        <p:nvSpPr>
          <p:cNvPr id="13" name="Shape 10"/>
          <p:cNvSpPr/>
          <p:nvPr/>
        </p:nvSpPr>
        <p:spPr>
          <a:xfrm>
            <a:off x="228600" y="2322576"/>
            <a:ext cx="11704320" cy="301752"/>
          </a:xfrm>
          <a:prstGeom prst="rect">
            <a:avLst/>
          </a:prstGeom>
          <a:solidFill>
            <a:srgbClr val="0D5C7A"/>
          </a:solidFill>
          <a:ln w="12700">
            <a:solidFill>
              <a:srgbClr val="0D5C7A"/>
            </a:solidFill>
            <a:prstDash val="solid"/>
          </a:ln>
        </p:spPr>
      </p:sp>
      <p:sp>
        <p:nvSpPr>
          <p:cNvPr id="14" name="Text 11"/>
          <p:cNvSpPr/>
          <p:nvPr/>
        </p:nvSpPr>
        <p:spPr>
          <a:xfrm>
            <a:off x="320040" y="2359152"/>
            <a:ext cx="11430000" cy="228600"/>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WHAT THE THEORY SAYS</a:t>
            </a:r>
            <a:endParaRPr lang="en-US" sz="1100" dirty="0"/>
          </a:p>
        </p:txBody>
      </p:sp>
      <p:sp>
        <p:nvSpPr>
          <p:cNvPr id="15" name="Shape 12"/>
          <p:cNvSpPr/>
          <p:nvPr/>
        </p:nvSpPr>
        <p:spPr>
          <a:xfrm>
            <a:off x="228600" y="2624328"/>
            <a:ext cx="11704320" cy="1024128"/>
          </a:xfrm>
          <a:prstGeom prst="rect">
            <a:avLst/>
          </a:prstGeom>
          <a:solidFill>
            <a:srgbClr val="FFFFFF"/>
          </a:solidFill>
          <a:ln w="7620">
            <a:solidFill>
              <a:srgbClr val="D0DCE8"/>
            </a:solidFill>
            <a:prstDash val="solid"/>
          </a:ln>
        </p:spPr>
      </p:sp>
      <p:sp>
        <p:nvSpPr>
          <p:cNvPr id="16" name="Shape 13"/>
          <p:cNvSpPr/>
          <p:nvPr/>
        </p:nvSpPr>
        <p:spPr>
          <a:xfrm>
            <a:off x="228600" y="2624328"/>
            <a:ext cx="64008" cy="1024128"/>
          </a:xfrm>
          <a:prstGeom prst="rect">
            <a:avLst/>
          </a:prstGeom>
          <a:solidFill>
            <a:srgbClr val="0D5C7A"/>
          </a:solidFill>
          <a:ln w="12700">
            <a:solidFill>
              <a:srgbClr val="0D5C7A"/>
            </a:solidFill>
            <a:prstDash val="solid"/>
          </a:ln>
        </p:spPr>
      </p:sp>
      <p:sp>
        <p:nvSpPr>
          <p:cNvPr id="17" name="Text 14"/>
          <p:cNvSpPr/>
          <p:nvPr/>
        </p:nvSpPr>
        <p:spPr>
          <a:xfrm>
            <a:off x="411480" y="2697480"/>
            <a:ext cx="11430000" cy="914400"/>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Agency Theory explains the relationship between a principal (e.g., citizens, national government) and an agent (e.g., county governments, budget officers) who acts on their behalf. Agents may pursue self-interest diverging from principal goals, creating agency costs. The theory advocates for oversight mechanisms — audits, reporting systems, and participation — to align agent behavior with principal interests.</a:t>
            </a:r>
            <a:endParaRPr lang="en-US" sz="1050" dirty="0"/>
          </a:p>
        </p:txBody>
      </p:sp>
      <p:sp>
        <p:nvSpPr>
          <p:cNvPr id="18" name="Shape 15"/>
          <p:cNvSpPr/>
          <p:nvPr/>
        </p:nvSpPr>
        <p:spPr>
          <a:xfrm>
            <a:off x="228600" y="3703320"/>
            <a:ext cx="11704320" cy="301752"/>
          </a:xfrm>
          <a:prstGeom prst="rect">
            <a:avLst/>
          </a:prstGeom>
          <a:solidFill>
            <a:srgbClr val="0D5C7A"/>
          </a:solidFill>
          <a:ln w="12700">
            <a:solidFill>
              <a:srgbClr val="0D5C7A"/>
            </a:solidFill>
            <a:prstDash val="solid"/>
          </a:ln>
        </p:spPr>
      </p:sp>
      <p:sp>
        <p:nvSpPr>
          <p:cNvPr id="19" name="Text 16"/>
          <p:cNvSpPr/>
          <p:nvPr/>
        </p:nvSpPr>
        <p:spPr>
          <a:xfrm>
            <a:off x="320040" y="3739896"/>
            <a:ext cx="11430000" cy="228600"/>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STRENGTHS</a:t>
            </a:r>
            <a:endParaRPr lang="en-US" sz="1100" dirty="0"/>
          </a:p>
        </p:txBody>
      </p:sp>
      <p:sp>
        <p:nvSpPr>
          <p:cNvPr id="20" name="Shape 17"/>
          <p:cNvSpPr/>
          <p:nvPr/>
        </p:nvSpPr>
        <p:spPr>
          <a:xfrm>
            <a:off x="228600" y="4005072"/>
            <a:ext cx="11704320" cy="914400"/>
          </a:xfrm>
          <a:prstGeom prst="rect">
            <a:avLst/>
          </a:prstGeom>
          <a:solidFill>
            <a:srgbClr val="FFFFFF"/>
          </a:solidFill>
          <a:ln w="7620">
            <a:solidFill>
              <a:srgbClr val="D0DCE8"/>
            </a:solidFill>
            <a:prstDash val="solid"/>
          </a:ln>
        </p:spPr>
      </p:sp>
      <p:sp>
        <p:nvSpPr>
          <p:cNvPr id="21" name="Shape 18"/>
          <p:cNvSpPr/>
          <p:nvPr/>
        </p:nvSpPr>
        <p:spPr>
          <a:xfrm>
            <a:off x="228600" y="4005072"/>
            <a:ext cx="64008" cy="914400"/>
          </a:xfrm>
          <a:prstGeom prst="rect">
            <a:avLst/>
          </a:prstGeom>
          <a:solidFill>
            <a:srgbClr val="0D5C7A"/>
          </a:solidFill>
          <a:ln w="12700">
            <a:solidFill>
              <a:srgbClr val="0D5C7A"/>
            </a:solidFill>
            <a:prstDash val="solid"/>
          </a:ln>
        </p:spPr>
      </p:sp>
      <p:sp>
        <p:nvSpPr>
          <p:cNvPr id="22" name="Text 19"/>
          <p:cNvSpPr/>
          <p:nvPr/>
        </p:nvSpPr>
        <p:spPr>
          <a:xfrm>
            <a:off x="411480" y="4078224"/>
            <a:ext cx="11430000" cy="804672"/>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 Directly explains accountability gaps in public budget management</a:t>
            </a: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 Provides a framework for evaluating public participation as a monitoring mechanism</a:t>
            </a: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 Extensively applied in public finance, corporate governance, and development administration</a:t>
            </a: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 Explains why budget formulation may deviate from social equity objectives</a:t>
            </a:r>
            <a:endParaRPr lang="en-US" sz="1050" dirty="0"/>
          </a:p>
        </p:txBody>
      </p:sp>
      <p:sp>
        <p:nvSpPr>
          <p:cNvPr id="23" name="Shape 20"/>
          <p:cNvSpPr/>
          <p:nvPr/>
        </p:nvSpPr>
        <p:spPr>
          <a:xfrm>
            <a:off x="228600" y="4974336"/>
            <a:ext cx="11704320" cy="301752"/>
          </a:xfrm>
          <a:prstGeom prst="rect">
            <a:avLst/>
          </a:prstGeom>
          <a:solidFill>
            <a:srgbClr val="0D5C7A"/>
          </a:solidFill>
          <a:ln w="12700">
            <a:solidFill>
              <a:srgbClr val="0D5C7A"/>
            </a:solidFill>
            <a:prstDash val="solid"/>
          </a:ln>
        </p:spPr>
      </p:sp>
      <p:sp>
        <p:nvSpPr>
          <p:cNvPr id="24" name="Text 21"/>
          <p:cNvSpPr/>
          <p:nvPr/>
        </p:nvSpPr>
        <p:spPr>
          <a:xfrm>
            <a:off x="320040" y="5010912"/>
            <a:ext cx="11430000" cy="228600"/>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WEAKNESSES / LIMITATIONS</a:t>
            </a:r>
            <a:endParaRPr lang="en-US" sz="1100" dirty="0"/>
          </a:p>
        </p:txBody>
      </p:sp>
      <p:sp>
        <p:nvSpPr>
          <p:cNvPr id="25" name="Shape 22"/>
          <p:cNvSpPr/>
          <p:nvPr/>
        </p:nvSpPr>
        <p:spPr>
          <a:xfrm>
            <a:off x="228600" y="5276088"/>
            <a:ext cx="11704320" cy="914400"/>
          </a:xfrm>
          <a:prstGeom prst="rect">
            <a:avLst/>
          </a:prstGeom>
          <a:solidFill>
            <a:srgbClr val="FFFFFF"/>
          </a:solidFill>
          <a:ln w="7620">
            <a:solidFill>
              <a:srgbClr val="D0DCE8"/>
            </a:solidFill>
            <a:prstDash val="solid"/>
          </a:ln>
        </p:spPr>
      </p:sp>
      <p:sp>
        <p:nvSpPr>
          <p:cNvPr id="26" name="Shape 23"/>
          <p:cNvSpPr/>
          <p:nvPr/>
        </p:nvSpPr>
        <p:spPr>
          <a:xfrm>
            <a:off x="228600" y="5276088"/>
            <a:ext cx="64008" cy="914400"/>
          </a:xfrm>
          <a:prstGeom prst="rect">
            <a:avLst/>
          </a:prstGeom>
          <a:solidFill>
            <a:srgbClr val="0D5C7A"/>
          </a:solidFill>
          <a:ln w="12700">
            <a:solidFill>
              <a:srgbClr val="0D5C7A"/>
            </a:solidFill>
            <a:prstDash val="solid"/>
          </a:ln>
        </p:spPr>
      </p:sp>
      <p:sp>
        <p:nvSpPr>
          <p:cNvPr id="27" name="Text 24"/>
          <p:cNvSpPr/>
          <p:nvPr/>
        </p:nvSpPr>
        <p:spPr>
          <a:xfrm>
            <a:off x="411480" y="5349240"/>
            <a:ext cx="11430000" cy="804672"/>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 Assumes self-interested agents — may underestimate public servants' intrinsic motivation</a:t>
            </a: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 Difficult to measure agency costs in non-market public sector contexts</a:t>
            </a: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 Monitoring mechanisms (audits, participation) may be ineffective without strong institutions</a:t>
            </a: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 Does not fully account for collective action problems in multi-agent environments</a:t>
            </a:r>
            <a:endParaRPr lang="en-US" sz="1050" dirty="0"/>
          </a:p>
        </p:txBody>
      </p:sp>
      <p:sp>
        <p:nvSpPr>
          <p:cNvPr id="28" name="Shape 25"/>
          <p:cNvSpPr/>
          <p:nvPr/>
        </p:nvSpPr>
        <p:spPr>
          <a:xfrm>
            <a:off x="228600" y="6245352"/>
            <a:ext cx="11704320" cy="301752"/>
          </a:xfrm>
          <a:prstGeom prst="rect">
            <a:avLst/>
          </a:prstGeom>
          <a:solidFill>
            <a:srgbClr val="0D5C7A"/>
          </a:solidFill>
          <a:ln w="12700">
            <a:solidFill>
              <a:srgbClr val="0D5C7A"/>
            </a:solidFill>
            <a:prstDash val="solid"/>
          </a:ln>
        </p:spPr>
      </p:sp>
      <p:sp>
        <p:nvSpPr>
          <p:cNvPr id="29" name="Text 26"/>
          <p:cNvSpPr/>
          <p:nvPr/>
        </p:nvSpPr>
        <p:spPr>
          <a:xfrm>
            <a:off x="320040" y="6281928"/>
            <a:ext cx="11430000" cy="228600"/>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RELEVANCE TO THE STUDY</a:t>
            </a:r>
            <a:endParaRPr lang="en-US" sz="1100" dirty="0"/>
          </a:p>
        </p:txBody>
      </p:sp>
      <p:sp>
        <p:nvSpPr>
          <p:cNvPr id="30" name="Shape 27"/>
          <p:cNvSpPr/>
          <p:nvPr/>
        </p:nvSpPr>
        <p:spPr>
          <a:xfrm>
            <a:off x="228600" y="6547104"/>
            <a:ext cx="11704320" cy="1024128"/>
          </a:xfrm>
          <a:prstGeom prst="rect">
            <a:avLst/>
          </a:prstGeom>
          <a:solidFill>
            <a:srgbClr val="FFFFFF"/>
          </a:solidFill>
          <a:ln w="7620">
            <a:solidFill>
              <a:srgbClr val="D0DCE8"/>
            </a:solidFill>
            <a:prstDash val="solid"/>
          </a:ln>
        </p:spPr>
      </p:sp>
      <p:sp>
        <p:nvSpPr>
          <p:cNvPr id="31" name="Shape 28"/>
          <p:cNvSpPr/>
          <p:nvPr/>
        </p:nvSpPr>
        <p:spPr>
          <a:xfrm>
            <a:off x="228600" y="6547104"/>
            <a:ext cx="64008" cy="1024128"/>
          </a:xfrm>
          <a:prstGeom prst="rect">
            <a:avLst/>
          </a:prstGeom>
          <a:solidFill>
            <a:srgbClr val="D4A017"/>
          </a:solidFill>
          <a:ln w="12700">
            <a:solidFill>
              <a:srgbClr val="D4A017"/>
            </a:solidFill>
            <a:prstDash val="solid"/>
          </a:ln>
        </p:spPr>
      </p:sp>
      <p:sp>
        <p:nvSpPr>
          <p:cNvPr id="32" name="Text 29"/>
          <p:cNvSpPr/>
          <p:nvPr/>
        </p:nvSpPr>
        <p:spPr>
          <a:xfrm>
            <a:off x="411480" y="6620256"/>
            <a:ext cx="11430000" cy="914400"/>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Agency Theory explains why county governments (agents) may formulate budgets that diverge from citizens' (principals') equity expectations. Public participation serves as a monitoring mechanism to reduce agency slack. The study examines whether public participation in budget formulation effectively constrains agent behavior and improves social equity outcomes.</a:t>
            </a:r>
            <a:endParaRPr lang="en-US" sz="10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4">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Empirical vs. Theoretical Literature Review</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Key distinctions every researcher must master</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53312"/>
            <a:ext cx="3657600" cy="548640"/>
          </a:xfrm>
          <a:prstGeom prst="rect">
            <a:avLst/>
          </a:prstGeom>
          <a:solidFill>
            <a:srgbClr val="007C8A"/>
          </a:solidFill>
          <a:ln w="6350">
            <a:solidFill>
              <a:srgbClr val="007C8A"/>
            </a:solidFill>
            <a:prstDash val="solid"/>
          </a:ln>
        </p:spPr>
      </p:sp>
      <p:sp>
        <p:nvSpPr>
          <p:cNvPr id="9" name="Text 6"/>
          <p:cNvSpPr/>
          <p:nvPr/>
        </p:nvSpPr>
        <p:spPr>
          <a:xfrm>
            <a:off x="320040" y="1417320"/>
            <a:ext cx="3474720" cy="438912"/>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Dimension</a:t>
            </a:r>
            <a:endParaRPr lang="en-US" sz="1200" dirty="0"/>
          </a:p>
        </p:txBody>
      </p:sp>
      <p:sp>
        <p:nvSpPr>
          <p:cNvPr id="10" name="Shape 7"/>
          <p:cNvSpPr/>
          <p:nvPr/>
        </p:nvSpPr>
        <p:spPr>
          <a:xfrm>
            <a:off x="4069080" y="1353312"/>
            <a:ext cx="3840480" cy="548640"/>
          </a:xfrm>
          <a:prstGeom prst="rect">
            <a:avLst/>
          </a:prstGeom>
          <a:solidFill>
            <a:srgbClr val="007C8A"/>
          </a:solidFill>
          <a:ln w="6350">
            <a:solidFill>
              <a:srgbClr val="007C8A"/>
            </a:solidFill>
            <a:prstDash val="solid"/>
          </a:ln>
        </p:spPr>
      </p:sp>
      <p:sp>
        <p:nvSpPr>
          <p:cNvPr id="11" name="Text 8"/>
          <p:cNvSpPr/>
          <p:nvPr/>
        </p:nvSpPr>
        <p:spPr>
          <a:xfrm>
            <a:off x="4160520" y="1417320"/>
            <a:ext cx="3657600" cy="438912"/>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Empirical Literature</a:t>
            </a:r>
            <a:endParaRPr lang="en-US" sz="1200" dirty="0"/>
          </a:p>
        </p:txBody>
      </p:sp>
      <p:sp>
        <p:nvSpPr>
          <p:cNvPr id="12" name="Shape 9"/>
          <p:cNvSpPr/>
          <p:nvPr/>
        </p:nvSpPr>
        <p:spPr>
          <a:xfrm>
            <a:off x="8092440" y="1353312"/>
            <a:ext cx="3840480" cy="548640"/>
          </a:xfrm>
          <a:prstGeom prst="rect">
            <a:avLst/>
          </a:prstGeom>
          <a:solidFill>
            <a:srgbClr val="007C8A"/>
          </a:solidFill>
          <a:ln w="6350">
            <a:solidFill>
              <a:srgbClr val="007C8A"/>
            </a:solidFill>
            <a:prstDash val="solid"/>
          </a:ln>
        </p:spPr>
      </p:sp>
      <p:sp>
        <p:nvSpPr>
          <p:cNvPr id="13" name="Text 10"/>
          <p:cNvSpPr/>
          <p:nvPr/>
        </p:nvSpPr>
        <p:spPr>
          <a:xfrm>
            <a:off x="8183880" y="1417320"/>
            <a:ext cx="3657600" cy="438912"/>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Theoretical Literature</a:t>
            </a:r>
            <a:endParaRPr lang="en-US" sz="1200" dirty="0"/>
          </a:p>
        </p:txBody>
      </p:sp>
      <p:sp>
        <p:nvSpPr>
          <p:cNvPr id="14" name="Shape 11"/>
          <p:cNvSpPr/>
          <p:nvPr/>
        </p:nvSpPr>
        <p:spPr>
          <a:xfrm>
            <a:off x="228600" y="1901952"/>
            <a:ext cx="3657600" cy="548640"/>
          </a:xfrm>
          <a:prstGeom prst="rect">
            <a:avLst/>
          </a:prstGeom>
          <a:solidFill>
            <a:srgbClr val="F0F5F8"/>
          </a:solidFill>
          <a:ln w="6350">
            <a:solidFill>
              <a:srgbClr val="D0DCE8"/>
            </a:solidFill>
            <a:prstDash val="solid"/>
          </a:ln>
        </p:spPr>
      </p:sp>
      <p:sp>
        <p:nvSpPr>
          <p:cNvPr id="15" name="Shape 12"/>
          <p:cNvSpPr/>
          <p:nvPr/>
        </p:nvSpPr>
        <p:spPr>
          <a:xfrm>
            <a:off x="228600" y="1901952"/>
            <a:ext cx="54864" cy="548640"/>
          </a:xfrm>
          <a:prstGeom prst="rect">
            <a:avLst/>
          </a:prstGeom>
          <a:solidFill>
            <a:srgbClr val="007C8A"/>
          </a:solidFill>
          <a:ln w="12700">
            <a:solidFill>
              <a:srgbClr val="007C8A"/>
            </a:solidFill>
            <a:prstDash val="solid"/>
          </a:ln>
        </p:spPr>
      </p:sp>
      <p:sp>
        <p:nvSpPr>
          <p:cNvPr id="16" name="Text 13"/>
          <p:cNvSpPr/>
          <p:nvPr/>
        </p:nvSpPr>
        <p:spPr>
          <a:xfrm>
            <a:off x="384048" y="1965960"/>
            <a:ext cx="3474720" cy="438912"/>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Source</a:t>
            </a:r>
            <a:endParaRPr lang="en-US" sz="1050" dirty="0"/>
          </a:p>
        </p:txBody>
      </p:sp>
      <p:sp>
        <p:nvSpPr>
          <p:cNvPr id="17" name="Shape 14"/>
          <p:cNvSpPr/>
          <p:nvPr/>
        </p:nvSpPr>
        <p:spPr>
          <a:xfrm>
            <a:off x="4069080" y="1901952"/>
            <a:ext cx="3840480" cy="548640"/>
          </a:xfrm>
          <a:prstGeom prst="rect">
            <a:avLst/>
          </a:prstGeom>
          <a:solidFill>
            <a:srgbClr val="F0F5F8"/>
          </a:solidFill>
          <a:ln w="6350">
            <a:solidFill>
              <a:srgbClr val="D0DCE8"/>
            </a:solidFill>
            <a:prstDash val="solid"/>
          </a:ln>
        </p:spPr>
      </p:sp>
      <p:sp>
        <p:nvSpPr>
          <p:cNvPr id="18" name="Text 15"/>
          <p:cNvSpPr/>
          <p:nvPr/>
        </p:nvSpPr>
        <p:spPr>
          <a:xfrm>
            <a:off x="4160520" y="1965960"/>
            <a:ext cx="3657600" cy="438912"/>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Observations, experiments, surveys, primary data</a:t>
            </a:r>
            <a:endParaRPr lang="en-US" sz="1050" dirty="0"/>
          </a:p>
        </p:txBody>
      </p:sp>
      <p:sp>
        <p:nvSpPr>
          <p:cNvPr id="19" name="Shape 16"/>
          <p:cNvSpPr/>
          <p:nvPr/>
        </p:nvSpPr>
        <p:spPr>
          <a:xfrm>
            <a:off x="8092440" y="1901952"/>
            <a:ext cx="3840480" cy="548640"/>
          </a:xfrm>
          <a:prstGeom prst="rect">
            <a:avLst/>
          </a:prstGeom>
          <a:solidFill>
            <a:srgbClr val="F0F5F8"/>
          </a:solidFill>
          <a:ln w="6350">
            <a:solidFill>
              <a:srgbClr val="D0DCE8"/>
            </a:solidFill>
            <a:prstDash val="solid"/>
          </a:ln>
        </p:spPr>
      </p:sp>
      <p:sp>
        <p:nvSpPr>
          <p:cNvPr id="20" name="Text 17"/>
          <p:cNvSpPr/>
          <p:nvPr/>
        </p:nvSpPr>
        <p:spPr>
          <a:xfrm>
            <a:off x="8183880" y="1965960"/>
            <a:ext cx="3657600" cy="438912"/>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Concepts, models, frameworks, scholarly arguments</a:t>
            </a:r>
            <a:endParaRPr lang="en-US" sz="1050" dirty="0"/>
          </a:p>
        </p:txBody>
      </p:sp>
      <p:sp>
        <p:nvSpPr>
          <p:cNvPr id="21" name="Shape 18"/>
          <p:cNvSpPr/>
          <p:nvPr/>
        </p:nvSpPr>
        <p:spPr>
          <a:xfrm>
            <a:off x="228600" y="2450592"/>
            <a:ext cx="3657600" cy="548640"/>
          </a:xfrm>
          <a:prstGeom prst="rect">
            <a:avLst/>
          </a:prstGeom>
          <a:solidFill>
            <a:srgbClr val="FFFFFF"/>
          </a:solidFill>
          <a:ln w="6350">
            <a:solidFill>
              <a:srgbClr val="D0DCE8"/>
            </a:solidFill>
            <a:prstDash val="solid"/>
          </a:ln>
        </p:spPr>
      </p:sp>
      <p:sp>
        <p:nvSpPr>
          <p:cNvPr id="22" name="Shape 19"/>
          <p:cNvSpPr/>
          <p:nvPr/>
        </p:nvSpPr>
        <p:spPr>
          <a:xfrm>
            <a:off x="228600" y="2450592"/>
            <a:ext cx="54864" cy="548640"/>
          </a:xfrm>
          <a:prstGeom prst="rect">
            <a:avLst/>
          </a:prstGeom>
          <a:solidFill>
            <a:srgbClr val="007C8A"/>
          </a:solidFill>
          <a:ln w="12700">
            <a:solidFill>
              <a:srgbClr val="007C8A"/>
            </a:solidFill>
            <a:prstDash val="solid"/>
          </a:ln>
        </p:spPr>
      </p:sp>
      <p:sp>
        <p:nvSpPr>
          <p:cNvPr id="23" name="Text 20"/>
          <p:cNvSpPr/>
          <p:nvPr/>
        </p:nvSpPr>
        <p:spPr>
          <a:xfrm>
            <a:off x="384048" y="2514600"/>
            <a:ext cx="3474720" cy="438912"/>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Focus</a:t>
            </a:r>
            <a:endParaRPr lang="en-US" sz="1050" dirty="0"/>
          </a:p>
        </p:txBody>
      </p:sp>
      <p:sp>
        <p:nvSpPr>
          <p:cNvPr id="24" name="Shape 21"/>
          <p:cNvSpPr/>
          <p:nvPr/>
        </p:nvSpPr>
        <p:spPr>
          <a:xfrm>
            <a:off x="4069080" y="2450592"/>
            <a:ext cx="3840480" cy="548640"/>
          </a:xfrm>
          <a:prstGeom prst="rect">
            <a:avLst/>
          </a:prstGeom>
          <a:solidFill>
            <a:srgbClr val="FFFFFF"/>
          </a:solidFill>
          <a:ln w="6350">
            <a:solidFill>
              <a:srgbClr val="D0DCE8"/>
            </a:solidFill>
            <a:prstDash val="solid"/>
          </a:ln>
        </p:spPr>
      </p:sp>
      <p:sp>
        <p:nvSpPr>
          <p:cNvPr id="25" name="Text 22"/>
          <p:cNvSpPr/>
          <p:nvPr/>
        </p:nvSpPr>
        <p:spPr>
          <a:xfrm>
            <a:off x="4160520" y="2514600"/>
            <a:ext cx="3657600" cy="438912"/>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What has been found/measured in the real world</a:t>
            </a:r>
            <a:endParaRPr lang="en-US" sz="1050" dirty="0"/>
          </a:p>
        </p:txBody>
      </p:sp>
      <p:sp>
        <p:nvSpPr>
          <p:cNvPr id="26" name="Shape 23"/>
          <p:cNvSpPr/>
          <p:nvPr/>
        </p:nvSpPr>
        <p:spPr>
          <a:xfrm>
            <a:off x="8092440" y="2450592"/>
            <a:ext cx="3840480" cy="548640"/>
          </a:xfrm>
          <a:prstGeom prst="rect">
            <a:avLst/>
          </a:prstGeom>
          <a:solidFill>
            <a:srgbClr val="FFFFFF"/>
          </a:solidFill>
          <a:ln w="6350">
            <a:solidFill>
              <a:srgbClr val="D0DCE8"/>
            </a:solidFill>
            <a:prstDash val="solid"/>
          </a:ln>
        </p:spPr>
      </p:sp>
      <p:sp>
        <p:nvSpPr>
          <p:cNvPr id="27" name="Text 24"/>
          <p:cNvSpPr/>
          <p:nvPr/>
        </p:nvSpPr>
        <p:spPr>
          <a:xfrm>
            <a:off x="8183880" y="2514600"/>
            <a:ext cx="3657600" cy="438912"/>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What has been proposed or argued intellectually</a:t>
            </a:r>
            <a:endParaRPr lang="en-US" sz="1050" dirty="0"/>
          </a:p>
        </p:txBody>
      </p:sp>
      <p:sp>
        <p:nvSpPr>
          <p:cNvPr id="28" name="Shape 25"/>
          <p:cNvSpPr/>
          <p:nvPr/>
        </p:nvSpPr>
        <p:spPr>
          <a:xfrm>
            <a:off x="228600" y="2999232"/>
            <a:ext cx="3657600" cy="548640"/>
          </a:xfrm>
          <a:prstGeom prst="rect">
            <a:avLst/>
          </a:prstGeom>
          <a:solidFill>
            <a:srgbClr val="F0F5F8"/>
          </a:solidFill>
          <a:ln w="6350">
            <a:solidFill>
              <a:srgbClr val="D0DCE8"/>
            </a:solidFill>
            <a:prstDash val="solid"/>
          </a:ln>
        </p:spPr>
      </p:sp>
      <p:sp>
        <p:nvSpPr>
          <p:cNvPr id="29" name="Shape 26"/>
          <p:cNvSpPr/>
          <p:nvPr/>
        </p:nvSpPr>
        <p:spPr>
          <a:xfrm>
            <a:off x="228600" y="2999232"/>
            <a:ext cx="54864" cy="548640"/>
          </a:xfrm>
          <a:prstGeom prst="rect">
            <a:avLst/>
          </a:prstGeom>
          <a:solidFill>
            <a:srgbClr val="007C8A"/>
          </a:solidFill>
          <a:ln w="12700">
            <a:solidFill>
              <a:srgbClr val="007C8A"/>
            </a:solidFill>
            <a:prstDash val="solid"/>
          </a:ln>
        </p:spPr>
      </p:sp>
      <p:sp>
        <p:nvSpPr>
          <p:cNvPr id="30" name="Text 27"/>
          <p:cNvSpPr/>
          <p:nvPr/>
        </p:nvSpPr>
        <p:spPr>
          <a:xfrm>
            <a:off x="384048" y="3063240"/>
            <a:ext cx="3474720" cy="438912"/>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Evidence</a:t>
            </a:r>
            <a:endParaRPr lang="en-US" sz="1050" dirty="0"/>
          </a:p>
        </p:txBody>
      </p:sp>
      <p:sp>
        <p:nvSpPr>
          <p:cNvPr id="31" name="Shape 28"/>
          <p:cNvSpPr/>
          <p:nvPr/>
        </p:nvSpPr>
        <p:spPr>
          <a:xfrm>
            <a:off x="4069080" y="2999232"/>
            <a:ext cx="3840480" cy="548640"/>
          </a:xfrm>
          <a:prstGeom prst="rect">
            <a:avLst/>
          </a:prstGeom>
          <a:solidFill>
            <a:srgbClr val="F0F5F8"/>
          </a:solidFill>
          <a:ln w="6350">
            <a:solidFill>
              <a:srgbClr val="D0DCE8"/>
            </a:solidFill>
            <a:prstDash val="solid"/>
          </a:ln>
        </p:spPr>
      </p:sp>
      <p:sp>
        <p:nvSpPr>
          <p:cNvPr id="32" name="Text 29"/>
          <p:cNvSpPr/>
          <p:nvPr/>
        </p:nvSpPr>
        <p:spPr>
          <a:xfrm>
            <a:off x="4160520" y="3063240"/>
            <a:ext cx="3657600" cy="438912"/>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Statistical data, field findings, case studies</a:t>
            </a:r>
            <a:endParaRPr lang="en-US" sz="1050" dirty="0"/>
          </a:p>
        </p:txBody>
      </p:sp>
      <p:sp>
        <p:nvSpPr>
          <p:cNvPr id="33" name="Shape 30"/>
          <p:cNvSpPr/>
          <p:nvPr/>
        </p:nvSpPr>
        <p:spPr>
          <a:xfrm>
            <a:off x="8092440" y="2999232"/>
            <a:ext cx="3840480" cy="548640"/>
          </a:xfrm>
          <a:prstGeom prst="rect">
            <a:avLst/>
          </a:prstGeom>
          <a:solidFill>
            <a:srgbClr val="F0F5F8"/>
          </a:solidFill>
          <a:ln w="6350">
            <a:solidFill>
              <a:srgbClr val="D0DCE8"/>
            </a:solidFill>
            <a:prstDash val="solid"/>
          </a:ln>
        </p:spPr>
      </p:sp>
      <p:sp>
        <p:nvSpPr>
          <p:cNvPr id="34" name="Text 31"/>
          <p:cNvSpPr/>
          <p:nvPr/>
        </p:nvSpPr>
        <p:spPr>
          <a:xfrm>
            <a:off x="8183880" y="3063240"/>
            <a:ext cx="3657600" cy="438912"/>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Logic, reasoning, conceptual constructs</a:t>
            </a:r>
            <a:endParaRPr lang="en-US" sz="1050" dirty="0"/>
          </a:p>
        </p:txBody>
      </p:sp>
      <p:sp>
        <p:nvSpPr>
          <p:cNvPr id="35" name="Shape 32"/>
          <p:cNvSpPr/>
          <p:nvPr/>
        </p:nvSpPr>
        <p:spPr>
          <a:xfrm>
            <a:off x="228600" y="3547872"/>
            <a:ext cx="3657600" cy="548640"/>
          </a:xfrm>
          <a:prstGeom prst="rect">
            <a:avLst/>
          </a:prstGeom>
          <a:solidFill>
            <a:srgbClr val="FFFFFF"/>
          </a:solidFill>
          <a:ln w="6350">
            <a:solidFill>
              <a:srgbClr val="D0DCE8"/>
            </a:solidFill>
            <a:prstDash val="solid"/>
          </a:ln>
        </p:spPr>
      </p:sp>
      <p:sp>
        <p:nvSpPr>
          <p:cNvPr id="36" name="Shape 33"/>
          <p:cNvSpPr/>
          <p:nvPr/>
        </p:nvSpPr>
        <p:spPr>
          <a:xfrm>
            <a:off x="228600" y="3547872"/>
            <a:ext cx="54864" cy="548640"/>
          </a:xfrm>
          <a:prstGeom prst="rect">
            <a:avLst/>
          </a:prstGeom>
          <a:solidFill>
            <a:srgbClr val="007C8A"/>
          </a:solidFill>
          <a:ln w="12700">
            <a:solidFill>
              <a:srgbClr val="007C8A"/>
            </a:solidFill>
            <a:prstDash val="solid"/>
          </a:ln>
        </p:spPr>
      </p:sp>
      <p:sp>
        <p:nvSpPr>
          <p:cNvPr id="37" name="Text 34"/>
          <p:cNvSpPr/>
          <p:nvPr/>
        </p:nvSpPr>
        <p:spPr>
          <a:xfrm>
            <a:off x="384048" y="3611880"/>
            <a:ext cx="3474720" cy="438912"/>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Researcher Role</a:t>
            </a:r>
            <a:endParaRPr lang="en-US" sz="1050" dirty="0"/>
          </a:p>
        </p:txBody>
      </p:sp>
      <p:sp>
        <p:nvSpPr>
          <p:cNvPr id="38" name="Shape 35"/>
          <p:cNvSpPr/>
          <p:nvPr/>
        </p:nvSpPr>
        <p:spPr>
          <a:xfrm>
            <a:off x="4069080" y="3547872"/>
            <a:ext cx="3840480" cy="548640"/>
          </a:xfrm>
          <a:prstGeom prst="rect">
            <a:avLst/>
          </a:prstGeom>
          <a:solidFill>
            <a:srgbClr val="FFFFFF"/>
          </a:solidFill>
          <a:ln w="6350">
            <a:solidFill>
              <a:srgbClr val="D0DCE8"/>
            </a:solidFill>
            <a:prstDash val="solid"/>
          </a:ln>
        </p:spPr>
      </p:sp>
      <p:sp>
        <p:nvSpPr>
          <p:cNvPr id="39" name="Text 36"/>
          <p:cNvSpPr/>
          <p:nvPr/>
        </p:nvSpPr>
        <p:spPr>
          <a:xfrm>
            <a:off x="4160520" y="3611880"/>
            <a:ext cx="3657600" cy="438912"/>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Synthesize field-based study findings</a:t>
            </a:r>
            <a:endParaRPr lang="en-US" sz="1050" dirty="0"/>
          </a:p>
        </p:txBody>
      </p:sp>
      <p:sp>
        <p:nvSpPr>
          <p:cNvPr id="40" name="Shape 37"/>
          <p:cNvSpPr/>
          <p:nvPr/>
        </p:nvSpPr>
        <p:spPr>
          <a:xfrm>
            <a:off x="8092440" y="3547872"/>
            <a:ext cx="3840480" cy="548640"/>
          </a:xfrm>
          <a:prstGeom prst="rect">
            <a:avLst/>
          </a:prstGeom>
          <a:solidFill>
            <a:srgbClr val="FFFFFF"/>
          </a:solidFill>
          <a:ln w="6350">
            <a:solidFill>
              <a:srgbClr val="D0DCE8"/>
            </a:solidFill>
            <a:prstDash val="solid"/>
          </a:ln>
        </p:spPr>
      </p:sp>
      <p:sp>
        <p:nvSpPr>
          <p:cNvPr id="41" name="Text 38"/>
          <p:cNvSpPr/>
          <p:nvPr/>
        </p:nvSpPr>
        <p:spPr>
          <a:xfrm>
            <a:off x="8183880" y="3611880"/>
            <a:ext cx="3657600" cy="438912"/>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Synthesize ideas, debates &amp; conceptual frameworks</a:t>
            </a:r>
            <a:endParaRPr lang="en-US" sz="1050" dirty="0"/>
          </a:p>
        </p:txBody>
      </p:sp>
      <p:sp>
        <p:nvSpPr>
          <p:cNvPr id="42" name="Shape 39"/>
          <p:cNvSpPr/>
          <p:nvPr/>
        </p:nvSpPr>
        <p:spPr>
          <a:xfrm>
            <a:off x="228600" y="4096512"/>
            <a:ext cx="3657600" cy="548640"/>
          </a:xfrm>
          <a:prstGeom prst="rect">
            <a:avLst/>
          </a:prstGeom>
          <a:solidFill>
            <a:srgbClr val="F0F5F8"/>
          </a:solidFill>
          <a:ln w="6350">
            <a:solidFill>
              <a:srgbClr val="D0DCE8"/>
            </a:solidFill>
            <a:prstDash val="solid"/>
          </a:ln>
        </p:spPr>
      </p:sp>
      <p:sp>
        <p:nvSpPr>
          <p:cNvPr id="43" name="Shape 40"/>
          <p:cNvSpPr/>
          <p:nvPr/>
        </p:nvSpPr>
        <p:spPr>
          <a:xfrm>
            <a:off x="228600" y="4096512"/>
            <a:ext cx="54864" cy="548640"/>
          </a:xfrm>
          <a:prstGeom prst="rect">
            <a:avLst/>
          </a:prstGeom>
          <a:solidFill>
            <a:srgbClr val="007C8A"/>
          </a:solidFill>
          <a:ln w="12700">
            <a:solidFill>
              <a:srgbClr val="007C8A"/>
            </a:solidFill>
            <a:prstDash val="solid"/>
          </a:ln>
        </p:spPr>
      </p:sp>
      <p:sp>
        <p:nvSpPr>
          <p:cNvPr id="44" name="Text 41"/>
          <p:cNvSpPr/>
          <p:nvPr/>
        </p:nvSpPr>
        <p:spPr>
          <a:xfrm>
            <a:off x="384048" y="4160520"/>
            <a:ext cx="3474720" cy="438912"/>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Supports…</a:t>
            </a:r>
            <a:endParaRPr lang="en-US" sz="1050" dirty="0"/>
          </a:p>
        </p:txBody>
      </p:sp>
      <p:sp>
        <p:nvSpPr>
          <p:cNvPr id="45" name="Shape 42"/>
          <p:cNvSpPr/>
          <p:nvPr/>
        </p:nvSpPr>
        <p:spPr>
          <a:xfrm>
            <a:off x="4069080" y="4096512"/>
            <a:ext cx="3840480" cy="548640"/>
          </a:xfrm>
          <a:prstGeom prst="rect">
            <a:avLst/>
          </a:prstGeom>
          <a:solidFill>
            <a:srgbClr val="F0F5F8"/>
          </a:solidFill>
          <a:ln w="6350">
            <a:solidFill>
              <a:srgbClr val="D0DCE8"/>
            </a:solidFill>
            <a:prstDash val="solid"/>
          </a:ln>
        </p:spPr>
      </p:sp>
      <p:sp>
        <p:nvSpPr>
          <p:cNvPr id="46" name="Text 43"/>
          <p:cNvSpPr/>
          <p:nvPr/>
        </p:nvSpPr>
        <p:spPr>
          <a:xfrm>
            <a:off x="4160520" y="4160520"/>
            <a:ext cx="3657600" cy="438912"/>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Research gap in data/geography/population</a:t>
            </a:r>
            <a:endParaRPr lang="en-US" sz="1050" dirty="0"/>
          </a:p>
        </p:txBody>
      </p:sp>
      <p:sp>
        <p:nvSpPr>
          <p:cNvPr id="47" name="Shape 44"/>
          <p:cNvSpPr/>
          <p:nvPr/>
        </p:nvSpPr>
        <p:spPr>
          <a:xfrm>
            <a:off x="8092440" y="4096512"/>
            <a:ext cx="3840480" cy="548640"/>
          </a:xfrm>
          <a:prstGeom prst="rect">
            <a:avLst/>
          </a:prstGeom>
          <a:solidFill>
            <a:srgbClr val="F0F5F8"/>
          </a:solidFill>
          <a:ln w="6350">
            <a:solidFill>
              <a:srgbClr val="D0DCE8"/>
            </a:solidFill>
            <a:prstDash val="solid"/>
          </a:ln>
        </p:spPr>
      </p:sp>
      <p:sp>
        <p:nvSpPr>
          <p:cNvPr id="48" name="Text 45"/>
          <p:cNvSpPr/>
          <p:nvPr/>
        </p:nvSpPr>
        <p:spPr>
          <a:xfrm>
            <a:off x="8183880" y="4160520"/>
            <a:ext cx="3657600" cy="438912"/>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Theoretical gap or contradiction in frameworks</a:t>
            </a:r>
            <a:endParaRPr lang="en-US" sz="1050" dirty="0"/>
          </a:p>
        </p:txBody>
      </p:sp>
      <p:sp>
        <p:nvSpPr>
          <p:cNvPr id="49" name="Shape 46"/>
          <p:cNvSpPr/>
          <p:nvPr/>
        </p:nvSpPr>
        <p:spPr>
          <a:xfrm>
            <a:off x="228600" y="4645152"/>
            <a:ext cx="3657600" cy="548640"/>
          </a:xfrm>
          <a:prstGeom prst="rect">
            <a:avLst/>
          </a:prstGeom>
          <a:solidFill>
            <a:srgbClr val="FFFFFF"/>
          </a:solidFill>
          <a:ln w="6350">
            <a:solidFill>
              <a:srgbClr val="D0DCE8"/>
            </a:solidFill>
            <a:prstDash val="solid"/>
          </a:ln>
        </p:spPr>
      </p:sp>
      <p:sp>
        <p:nvSpPr>
          <p:cNvPr id="50" name="Shape 47"/>
          <p:cNvSpPr/>
          <p:nvPr/>
        </p:nvSpPr>
        <p:spPr>
          <a:xfrm>
            <a:off x="228600" y="4645152"/>
            <a:ext cx="54864" cy="548640"/>
          </a:xfrm>
          <a:prstGeom prst="rect">
            <a:avLst/>
          </a:prstGeom>
          <a:solidFill>
            <a:srgbClr val="007C8A"/>
          </a:solidFill>
          <a:ln w="12700">
            <a:solidFill>
              <a:srgbClr val="007C8A"/>
            </a:solidFill>
            <a:prstDash val="solid"/>
          </a:ln>
        </p:spPr>
      </p:sp>
      <p:sp>
        <p:nvSpPr>
          <p:cNvPr id="51" name="Text 48"/>
          <p:cNvSpPr/>
          <p:nvPr/>
        </p:nvSpPr>
        <p:spPr>
          <a:xfrm>
            <a:off x="384048" y="4709160"/>
            <a:ext cx="3474720" cy="438912"/>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Typical Sources</a:t>
            </a:r>
            <a:endParaRPr lang="en-US" sz="1050" dirty="0"/>
          </a:p>
        </p:txBody>
      </p:sp>
      <p:sp>
        <p:nvSpPr>
          <p:cNvPr id="52" name="Shape 49"/>
          <p:cNvSpPr/>
          <p:nvPr/>
        </p:nvSpPr>
        <p:spPr>
          <a:xfrm>
            <a:off x="4069080" y="4645152"/>
            <a:ext cx="3840480" cy="548640"/>
          </a:xfrm>
          <a:prstGeom prst="rect">
            <a:avLst/>
          </a:prstGeom>
          <a:solidFill>
            <a:srgbClr val="FFFFFF"/>
          </a:solidFill>
          <a:ln w="6350">
            <a:solidFill>
              <a:srgbClr val="D0DCE8"/>
            </a:solidFill>
            <a:prstDash val="solid"/>
          </a:ln>
        </p:spPr>
      </p:sp>
      <p:sp>
        <p:nvSpPr>
          <p:cNvPr id="53" name="Text 50"/>
          <p:cNvSpPr/>
          <p:nvPr/>
        </p:nvSpPr>
        <p:spPr>
          <a:xfrm>
            <a:off x="4160520" y="4709160"/>
            <a:ext cx="3657600" cy="438912"/>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Journal articles, surveys, dissertations</a:t>
            </a:r>
            <a:endParaRPr lang="en-US" sz="1050" dirty="0"/>
          </a:p>
        </p:txBody>
      </p:sp>
      <p:sp>
        <p:nvSpPr>
          <p:cNvPr id="54" name="Shape 51"/>
          <p:cNvSpPr/>
          <p:nvPr/>
        </p:nvSpPr>
        <p:spPr>
          <a:xfrm>
            <a:off x="8092440" y="4645152"/>
            <a:ext cx="3840480" cy="548640"/>
          </a:xfrm>
          <a:prstGeom prst="rect">
            <a:avLst/>
          </a:prstGeom>
          <a:solidFill>
            <a:srgbClr val="FFFFFF"/>
          </a:solidFill>
          <a:ln w="6350">
            <a:solidFill>
              <a:srgbClr val="D0DCE8"/>
            </a:solidFill>
            <a:prstDash val="solid"/>
          </a:ln>
        </p:spPr>
      </p:sp>
      <p:sp>
        <p:nvSpPr>
          <p:cNvPr id="55" name="Text 52"/>
          <p:cNvSpPr/>
          <p:nvPr/>
        </p:nvSpPr>
        <p:spPr>
          <a:xfrm>
            <a:off x="8183880" y="4709160"/>
            <a:ext cx="3657600" cy="438912"/>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Seminal books, theoretical papers, review articles</a:t>
            </a:r>
            <a:endParaRPr lang="en-US" sz="1050" dirty="0"/>
          </a:p>
        </p:txBody>
      </p:sp>
      <p:sp>
        <p:nvSpPr>
          <p:cNvPr id="56" name="Shape 53"/>
          <p:cNvSpPr/>
          <p:nvPr/>
        </p:nvSpPr>
        <p:spPr>
          <a:xfrm>
            <a:off x="228600" y="5193792"/>
            <a:ext cx="3657600" cy="548640"/>
          </a:xfrm>
          <a:prstGeom prst="rect">
            <a:avLst/>
          </a:prstGeom>
          <a:solidFill>
            <a:srgbClr val="F0F5F8"/>
          </a:solidFill>
          <a:ln w="6350">
            <a:solidFill>
              <a:srgbClr val="D0DCE8"/>
            </a:solidFill>
            <a:prstDash val="solid"/>
          </a:ln>
        </p:spPr>
      </p:sp>
      <p:sp>
        <p:nvSpPr>
          <p:cNvPr id="57" name="Shape 54"/>
          <p:cNvSpPr/>
          <p:nvPr/>
        </p:nvSpPr>
        <p:spPr>
          <a:xfrm>
            <a:off x="228600" y="5193792"/>
            <a:ext cx="54864" cy="548640"/>
          </a:xfrm>
          <a:prstGeom prst="rect">
            <a:avLst/>
          </a:prstGeom>
          <a:solidFill>
            <a:srgbClr val="007C8A"/>
          </a:solidFill>
          <a:ln w="12700">
            <a:solidFill>
              <a:srgbClr val="007C8A"/>
            </a:solidFill>
            <a:prstDash val="solid"/>
          </a:ln>
        </p:spPr>
      </p:sp>
      <p:sp>
        <p:nvSpPr>
          <p:cNvPr id="58" name="Text 55"/>
          <p:cNvSpPr/>
          <p:nvPr/>
        </p:nvSpPr>
        <p:spPr>
          <a:xfrm>
            <a:off x="384048" y="5257800"/>
            <a:ext cx="3474720" cy="438912"/>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Example (Kenya)</a:t>
            </a:r>
            <a:endParaRPr lang="en-US" sz="1050" dirty="0"/>
          </a:p>
        </p:txBody>
      </p:sp>
      <p:sp>
        <p:nvSpPr>
          <p:cNvPr id="59" name="Shape 56"/>
          <p:cNvSpPr/>
          <p:nvPr/>
        </p:nvSpPr>
        <p:spPr>
          <a:xfrm>
            <a:off x="4069080" y="5193792"/>
            <a:ext cx="3840480" cy="548640"/>
          </a:xfrm>
          <a:prstGeom prst="rect">
            <a:avLst/>
          </a:prstGeom>
          <a:solidFill>
            <a:srgbClr val="F0F5F8"/>
          </a:solidFill>
          <a:ln w="6350">
            <a:solidFill>
              <a:srgbClr val="D0DCE8"/>
            </a:solidFill>
            <a:prstDash val="solid"/>
          </a:ln>
        </p:spPr>
      </p:sp>
      <p:sp>
        <p:nvSpPr>
          <p:cNvPr id="60" name="Text 57"/>
          <p:cNvSpPr/>
          <p:nvPr/>
        </p:nvSpPr>
        <p:spPr>
          <a:xfrm>
            <a:off x="4160520" y="5257800"/>
            <a:ext cx="3657600" cy="438912"/>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Sande et al. (2023): Counties with public participation show better financial performance</a:t>
            </a:r>
            <a:endParaRPr lang="en-US" sz="1050" dirty="0"/>
          </a:p>
        </p:txBody>
      </p:sp>
      <p:sp>
        <p:nvSpPr>
          <p:cNvPr id="61" name="Shape 58"/>
          <p:cNvSpPr/>
          <p:nvPr/>
        </p:nvSpPr>
        <p:spPr>
          <a:xfrm>
            <a:off x="8092440" y="5193792"/>
            <a:ext cx="3840480" cy="548640"/>
          </a:xfrm>
          <a:prstGeom prst="rect">
            <a:avLst/>
          </a:prstGeom>
          <a:solidFill>
            <a:srgbClr val="F0F5F8"/>
          </a:solidFill>
          <a:ln w="6350">
            <a:solidFill>
              <a:srgbClr val="D0DCE8"/>
            </a:solidFill>
            <a:prstDash val="solid"/>
          </a:ln>
        </p:spPr>
      </p:sp>
      <p:sp>
        <p:nvSpPr>
          <p:cNvPr id="62" name="Text 59"/>
          <p:cNvSpPr/>
          <p:nvPr/>
        </p:nvSpPr>
        <p:spPr>
          <a:xfrm>
            <a:off x="8183880" y="5257800"/>
            <a:ext cx="3657600" cy="438912"/>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Rawls (1971): Resources must benefit the least-advantaged — Difference Principle</a:t>
            </a:r>
            <a:endParaRPr lang="en-US" sz="1050" dirty="0"/>
          </a:p>
        </p:txBody>
      </p:sp>
      <p:sp>
        <p:nvSpPr>
          <p:cNvPr id="63" name="Shape 60"/>
          <p:cNvSpPr/>
          <p:nvPr/>
        </p:nvSpPr>
        <p:spPr>
          <a:xfrm>
            <a:off x="228600" y="5833872"/>
            <a:ext cx="11704320" cy="548640"/>
          </a:xfrm>
          <a:prstGeom prst="rect">
            <a:avLst/>
          </a:prstGeom>
          <a:solidFill>
            <a:srgbClr val="FFFBEE"/>
          </a:solidFill>
          <a:ln w="10160">
            <a:solidFill>
              <a:srgbClr val="D4A017"/>
            </a:solidFill>
            <a:prstDash val="solid"/>
          </a:ln>
        </p:spPr>
      </p:sp>
      <p:sp>
        <p:nvSpPr>
          <p:cNvPr id="64" name="Shape 61"/>
          <p:cNvSpPr/>
          <p:nvPr/>
        </p:nvSpPr>
        <p:spPr>
          <a:xfrm>
            <a:off x="228600" y="5833872"/>
            <a:ext cx="64008" cy="548640"/>
          </a:xfrm>
          <a:prstGeom prst="rect">
            <a:avLst/>
          </a:prstGeom>
          <a:solidFill>
            <a:srgbClr val="D4A017"/>
          </a:solidFill>
          <a:ln w="12700">
            <a:solidFill>
              <a:srgbClr val="D4A017"/>
            </a:solidFill>
            <a:prstDash val="solid"/>
          </a:ln>
        </p:spPr>
      </p:sp>
      <p:sp>
        <p:nvSpPr>
          <p:cNvPr id="65" name="Text 62"/>
          <p:cNvSpPr/>
          <p:nvPr/>
        </p:nvSpPr>
        <p:spPr>
          <a:xfrm>
            <a:off x="411480" y="5888736"/>
            <a:ext cx="11338560" cy="438912"/>
          </a:xfrm>
          <a:prstGeom prst="rect">
            <a:avLst/>
          </a:prstGeom>
          <a:noFill/>
          <a:ln/>
        </p:spPr>
        <p:txBody>
          <a:bodyPr wrap="square" lIns="0" tIns="0" rIns="0" bIns="0" rtlCol="0" anchor="ctr"/>
          <a:lstStyle/>
          <a:p>
            <a:pPr marL="0" indent="0">
              <a:buNone/>
            </a:pPr>
            <a:r>
              <a:rPr lang="en-US" sz="1100" i="1" dirty="0">
                <a:solidFill>
                  <a:srgbClr val="1A2A3A"/>
                </a:solidFill>
                <a:latin typeface="Calibri" pitchFamily="34" charset="0"/>
                <a:ea typeface="Calibri" pitchFamily="34" charset="-122"/>
                <a:cs typeface="Calibri" pitchFamily="34" charset="-120"/>
              </a:rPr>
              <a:t>💡  A strong concept paper uses BOTH types. Theoretical review gives the 'why' framework; Empirical review provides the 'what we know so far' evidence base. Together they justify the research gap.</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5">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Conceptual Framework</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What it means and how it is developed</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25880"/>
            <a:ext cx="11704320" cy="658368"/>
          </a:xfrm>
          <a:prstGeom prst="rect">
            <a:avLst/>
          </a:prstGeom>
          <a:solidFill>
            <a:srgbClr val="FFFFFF"/>
          </a:solidFill>
          <a:ln w="10160">
            <a:solidFill>
              <a:srgbClr val="007C8A"/>
            </a:solidFill>
            <a:prstDash val="solid"/>
          </a:ln>
        </p:spPr>
      </p:sp>
      <p:sp>
        <p:nvSpPr>
          <p:cNvPr id="9" name="Shape 6"/>
          <p:cNvSpPr/>
          <p:nvPr/>
        </p:nvSpPr>
        <p:spPr>
          <a:xfrm>
            <a:off x="228600" y="1325880"/>
            <a:ext cx="64008" cy="658368"/>
          </a:xfrm>
          <a:prstGeom prst="rect">
            <a:avLst/>
          </a:prstGeom>
          <a:solidFill>
            <a:srgbClr val="007C8A"/>
          </a:solidFill>
          <a:ln w="12700">
            <a:solidFill>
              <a:srgbClr val="007C8A"/>
            </a:solidFill>
            <a:prstDash val="solid"/>
          </a:ln>
        </p:spPr>
      </p:sp>
      <p:sp>
        <p:nvSpPr>
          <p:cNvPr id="10" name="Text 7"/>
          <p:cNvSpPr/>
          <p:nvPr/>
        </p:nvSpPr>
        <p:spPr>
          <a:xfrm>
            <a:off x="411480" y="1389888"/>
            <a:ext cx="11338560" cy="548640"/>
          </a:xfrm>
          <a:prstGeom prst="rect">
            <a:avLst/>
          </a:prstGeom>
          <a:noFill/>
          <a:ln/>
        </p:spPr>
        <p:txBody>
          <a:bodyPr wrap="square" lIns="0" tIns="0" rIns="0" bIns="0" rtlCol="0" anchor="ctr"/>
          <a:lstStyle/>
          <a:p>
            <a:pPr marL="0" indent="0">
              <a:buNone/>
            </a:pPr>
            <a:r>
              <a:rPr lang="en-US" sz="1150" i="1" dirty="0">
                <a:solidFill>
                  <a:srgbClr val="1A2A3A"/>
                </a:solidFill>
                <a:latin typeface="Calibri" pitchFamily="34" charset="0"/>
                <a:ea typeface="Calibri" pitchFamily="34" charset="-122"/>
                <a:cs typeface="Calibri" pitchFamily="34" charset="-120"/>
              </a:rPr>
              <a:t>A Conceptual Framework is a visual and narrative diagram showing the hypothesized relationships between the independent variables (IVs), dependent variable (DV), and any moderating or mediating variables in the study. It is the researcher's own intellectual synthesis drawn from theory and empirical literature.</a:t>
            </a:r>
            <a:endParaRPr lang="en-US" sz="1150" dirty="0"/>
          </a:p>
        </p:txBody>
      </p:sp>
      <p:sp>
        <p:nvSpPr>
          <p:cNvPr id="11" name="Shape 8"/>
          <p:cNvSpPr/>
          <p:nvPr/>
        </p:nvSpPr>
        <p:spPr>
          <a:xfrm>
            <a:off x="228600" y="2084832"/>
            <a:ext cx="5623560" cy="804672"/>
          </a:xfrm>
          <a:prstGeom prst="rect">
            <a:avLst/>
          </a:prstGeom>
          <a:solidFill>
            <a:srgbClr val="FFFFFF"/>
          </a:solidFill>
          <a:ln w="8890">
            <a:solidFill>
              <a:srgbClr val="D0DCE8"/>
            </a:solidFill>
            <a:prstDash val="solid"/>
          </a:ln>
          <a:effectLst>
            <a:outerShdw blurRad="50800" dist="25400" dir="8100000" algn="bl" rotWithShape="0">
              <a:srgbClr val="000000">
                <a:alpha val="10000"/>
              </a:srgbClr>
            </a:outerShdw>
          </a:effectLst>
        </p:spPr>
      </p:sp>
      <p:sp>
        <p:nvSpPr>
          <p:cNvPr id="12" name="Shape 9"/>
          <p:cNvSpPr/>
          <p:nvPr/>
        </p:nvSpPr>
        <p:spPr>
          <a:xfrm>
            <a:off x="228600" y="2084832"/>
            <a:ext cx="54864" cy="804672"/>
          </a:xfrm>
          <a:prstGeom prst="rect">
            <a:avLst/>
          </a:prstGeom>
          <a:solidFill>
            <a:srgbClr val="007C8A"/>
          </a:solidFill>
          <a:ln w="12700">
            <a:solidFill>
              <a:srgbClr val="007C8A"/>
            </a:solidFill>
            <a:prstDash val="solid"/>
          </a:ln>
        </p:spPr>
      </p:sp>
      <p:sp>
        <p:nvSpPr>
          <p:cNvPr id="13" name="Shape 10"/>
          <p:cNvSpPr/>
          <p:nvPr/>
        </p:nvSpPr>
        <p:spPr>
          <a:xfrm>
            <a:off x="320040" y="2286000"/>
            <a:ext cx="320040" cy="320040"/>
          </a:xfrm>
          <a:prstGeom prst="ellipse">
            <a:avLst/>
          </a:prstGeom>
          <a:solidFill>
            <a:srgbClr val="007C8A"/>
          </a:solidFill>
          <a:ln w="12700">
            <a:solidFill>
              <a:srgbClr val="007C8A"/>
            </a:solidFill>
            <a:prstDash val="solid"/>
          </a:ln>
        </p:spPr>
      </p:sp>
      <p:sp>
        <p:nvSpPr>
          <p:cNvPr id="14" name="Text 11"/>
          <p:cNvSpPr/>
          <p:nvPr/>
        </p:nvSpPr>
        <p:spPr>
          <a:xfrm>
            <a:off x="320040" y="2286000"/>
            <a:ext cx="320040" cy="320040"/>
          </a:xfrm>
          <a:prstGeom prst="rect">
            <a:avLst/>
          </a:prstGeom>
          <a:noFill/>
          <a:ln/>
        </p:spPr>
        <p:txBody>
          <a:bodyPr wrap="square" lIns="0" tIns="0" rIns="0" bIns="0" rtlCol="0" anchor="ctr"/>
          <a:lstStyle/>
          <a:p>
            <a:pPr marL="0" indent="0" algn="ctr">
              <a:buNone/>
            </a:pPr>
            <a:r>
              <a:rPr lang="en-US" sz="1200" b="1" dirty="0">
                <a:solidFill>
                  <a:srgbClr val="FFFFFF"/>
                </a:solidFill>
                <a:latin typeface="Calibri" pitchFamily="34" charset="0"/>
                <a:ea typeface="Calibri" pitchFamily="34" charset="-122"/>
                <a:cs typeface="Calibri" pitchFamily="34" charset="-120"/>
              </a:rPr>
              <a:t>1</a:t>
            </a:r>
            <a:endParaRPr lang="en-US" sz="1200" dirty="0"/>
          </a:p>
        </p:txBody>
      </p:sp>
      <p:sp>
        <p:nvSpPr>
          <p:cNvPr id="15" name="Text 12"/>
          <p:cNvSpPr/>
          <p:nvPr/>
        </p:nvSpPr>
        <p:spPr>
          <a:xfrm>
            <a:off x="749808" y="2148840"/>
            <a:ext cx="4983480" cy="256032"/>
          </a:xfrm>
          <a:prstGeom prst="rect">
            <a:avLst/>
          </a:prstGeom>
          <a:noFill/>
          <a:ln/>
        </p:spPr>
        <p:txBody>
          <a:bodyPr wrap="square" lIns="0" tIns="0" rIns="0" bIns="0" rtlCol="0" anchor="ctr"/>
          <a:lstStyle/>
          <a:p>
            <a:pPr marL="0" indent="0">
              <a:buNone/>
            </a:pPr>
            <a:r>
              <a:rPr lang="en-US" sz="1100" b="1" dirty="0">
                <a:solidFill>
                  <a:srgbClr val="2E4A5E"/>
                </a:solidFill>
                <a:latin typeface="Calibri" pitchFamily="34" charset="0"/>
                <a:ea typeface="Calibri" pitchFamily="34" charset="-122"/>
                <a:cs typeface="Calibri" pitchFamily="34" charset="-120"/>
              </a:rPr>
              <a:t>Identify Independent Variables (IVs)</a:t>
            </a:r>
            <a:endParaRPr lang="en-US" sz="1100" dirty="0"/>
          </a:p>
        </p:txBody>
      </p:sp>
      <p:sp>
        <p:nvSpPr>
          <p:cNvPr id="16" name="Text 13"/>
          <p:cNvSpPr/>
          <p:nvPr/>
        </p:nvSpPr>
        <p:spPr>
          <a:xfrm>
            <a:off x="749808" y="2414016"/>
            <a:ext cx="4983480" cy="429768"/>
          </a:xfrm>
          <a:prstGeom prst="rect">
            <a:avLst/>
          </a:prstGeom>
          <a:noFill/>
          <a:ln/>
        </p:spPr>
        <p:txBody>
          <a:bodyPr wrap="square" lIns="0" tIns="0" rIns="0" bIns="0" rtlCol="0" anchor="ctr"/>
          <a:lstStyle/>
          <a:p>
            <a:pPr marL="0" indent="0">
              <a:buNone/>
            </a:pPr>
            <a:r>
              <a:rPr lang="en-US" sz="1000" dirty="0">
                <a:solidFill>
                  <a:srgbClr val="1A2A3A"/>
                </a:solidFill>
                <a:latin typeface="Calibri" pitchFamily="34" charset="0"/>
                <a:ea typeface="Calibri" pitchFamily="34" charset="-122"/>
                <a:cs typeface="Calibri" pitchFamily="34" charset="-120"/>
              </a:rPr>
              <a:t>From your research objectives and literature — what factors do you believe influence your outcome? (e.g., budget formulation process, public participation, resource allocation)</a:t>
            </a:r>
            <a:endParaRPr lang="en-US" sz="1000" dirty="0"/>
          </a:p>
        </p:txBody>
      </p:sp>
      <p:sp>
        <p:nvSpPr>
          <p:cNvPr id="17" name="Shape 14"/>
          <p:cNvSpPr/>
          <p:nvPr/>
        </p:nvSpPr>
        <p:spPr>
          <a:xfrm>
            <a:off x="228600" y="2980944"/>
            <a:ext cx="5623560" cy="804672"/>
          </a:xfrm>
          <a:prstGeom prst="rect">
            <a:avLst/>
          </a:prstGeom>
          <a:solidFill>
            <a:srgbClr val="FFFFFF"/>
          </a:solidFill>
          <a:ln w="8890">
            <a:solidFill>
              <a:srgbClr val="D0DCE8"/>
            </a:solidFill>
            <a:prstDash val="solid"/>
          </a:ln>
          <a:effectLst>
            <a:outerShdw blurRad="50800" dist="25400" dir="8100000" algn="bl" rotWithShape="0">
              <a:srgbClr val="000000">
                <a:alpha val="10000"/>
              </a:srgbClr>
            </a:outerShdw>
          </a:effectLst>
        </p:spPr>
      </p:sp>
      <p:sp>
        <p:nvSpPr>
          <p:cNvPr id="18" name="Shape 15"/>
          <p:cNvSpPr/>
          <p:nvPr/>
        </p:nvSpPr>
        <p:spPr>
          <a:xfrm>
            <a:off x="228600" y="2980944"/>
            <a:ext cx="54864" cy="804672"/>
          </a:xfrm>
          <a:prstGeom prst="rect">
            <a:avLst/>
          </a:prstGeom>
          <a:solidFill>
            <a:srgbClr val="007C8A"/>
          </a:solidFill>
          <a:ln w="12700">
            <a:solidFill>
              <a:srgbClr val="007C8A"/>
            </a:solidFill>
            <a:prstDash val="solid"/>
          </a:ln>
        </p:spPr>
      </p:sp>
      <p:sp>
        <p:nvSpPr>
          <p:cNvPr id="19" name="Shape 16"/>
          <p:cNvSpPr/>
          <p:nvPr/>
        </p:nvSpPr>
        <p:spPr>
          <a:xfrm>
            <a:off x="320040" y="3182112"/>
            <a:ext cx="320040" cy="320040"/>
          </a:xfrm>
          <a:prstGeom prst="ellipse">
            <a:avLst/>
          </a:prstGeom>
          <a:solidFill>
            <a:srgbClr val="007C8A"/>
          </a:solidFill>
          <a:ln w="12700">
            <a:solidFill>
              <a:srgbClr val="007C8A"/>
            </a:solidFill>
            <a:prstDash val="solid"/>
          </a:ln>
        </p:spPr>
      </p:sp>
      <p:sp>
        <p:nvSpPr>
          <p:cNvPr id="20" name="Text 17"/>
          <p:cNvSpPr/>
          <p:nvPr/>
        </p:nvSpPr>
        <p:spPr>
          <a:xfrm>
            <a:off x="320040" y="3182112"/>
            <a:ext cx="320040" cy="320040"/>
          </a:xfrm>
          <a:prstGeom prst="rect">
            <a:avLst/>
          </a:prstGeom>
          <a:noFill/>
          <a:ln/>
        </p:spPr>
        <p:txBody>
          <a:bodyPr wrap="square" lIns="0" tIns="0" rIns="0" bIns="0" rtlCol="0" anchor="ctr"/>
          <a:lstStyle/>
          <a:p>
            <a:pPr marL="0" indent="0" algn="ctr">
              <a:buNone/>
            </a:pPr>
            <a:r>
              <a:rPr lang="en-US" sz="1200" b="1" dirty="0">
                <a:solidFill>
                  <a:srgbClr val="FFFFFF"/>
                </a:solidFill>
                <a:latin typeface="Calibri" pitchFamily="34" charset="0"/>
                <a:ea typeface="Calibri" pitchFamily="34" charset="-122"/>
                <a:cs typeface="Calibri" pitchFamily="34" charset="-120"/>
              </a:rPr>
              <a:t>2</a:t>
            </a:r>
            <a:endParaRPr lang="en-US" sz="1200" dirty="0"/>
          </a:p>
        </p:txBody>
      </p:sp>
      <p:sp>
        <p:nvSpPr>
          <p:cNvPr id="21" name="Text 18"/>
          <p:cNvSpPr/>
          <p:nvPr/>
        </p:nvSpPr>
        <p:spPr>
          <a:xfrm>
            <a:off x="749808" y="3044952"/>
            <a:ext cx="4983480" cy="256032"/>
          </a:xfrm>
          <a:prstGeom prst="rect">
            <a:avLst/>
          </a:prstGeom>
          <a:noFill/>
          <a:ln/>
        </p:spPr>
        <p:txBody>
          <a:bodyPr wrap="square" lIns="0" tIns="0" rIns="0" bIns="0" rtlCol="0" anchor="ctr"/>
          <a:lstStyle/>
          <a:p>
            <a:pPr marL="0" indent="0">
              <a:buNone/>
            </a:pPr>
            <a:r>
              <a:rPr lang="en-US" sz="1100" b="1" dirty="0">
                <a:solidFill>
                  <a:srgbClr val="2E4A5E"/>
                </a:solidFill>
                <a:latin typeface="Calibri" pitchFamily="34" charset="0"/>
                <a:ea typeface="Calibri" pitchFamily="34" charset="-122"/>
                <a:cs typeface="Calibri" pitchFamily="34" charset="-120"/>
              </a:rPr>
              <a:t>Identify Dependent Variable (DV)</a:t>
            </a:r>
            <a:endParaRPr lang="en-US" sz="1100" dirty="0"/>
          </a:p>
        </p:txBody>
      </p:sp>
      <p:sp>
        <p:nvSpPr>
          <p:cNvPr id="22" name="Text 19"/>
          <p:cNvSpPr/>
          <p:nvPr/>
        </p:nvSpPr>
        <p:spPr>
          <a:xfrm>
            <a:off x="749808" y="3310128"/>
            <a:ext cx="4983480" cy="429768"/>
          </a:xfrm>
          <a:prstGeom prst="rect">
            <a:avLst/>
          </a:prstGeom>
          <a:noFill/>
          <a:ln/>
        </p:spPr>
        <p:txBody>
          <a:bodyPr wrap="square" lIns="0" tIns="0" rIns="0" bIns="0" rtlCol="0" anchor="ctr"/>
          <a:lstStyle/>
          <a:p>
            <a:pPr marL="0" indent="0">
              <a:buNone/>
            </a:pPr>
            <a:r>
              <a:rPr lang="en-US" sz="1000" dirty="0">
                <a:solidFill>
                  <a:srgbClr val="1A2A3A"/>
                </a:solidFill>
                <a:latin typeface="Calibri" pitchFamily="34" charset="0"/>
                <a:ea typeface="Calibri" pitchFamily="34" charset="-122"/>
                <a:cs typeface="Calibri" pitchFamily="34" charset="-120"/>
              </a:rPr>
              <a:t>What outcome are you measuring? (e.g., Social equity in devolved units). The DV is what the IVs are expected to influence.</a:t>
            </a:r>
            <a:endParaRPr lang="en-US" sz="1000" dirty="0"/>
          </a:p>
        </p:txBody>
      </p:sp>
      <p:sp>
        <p:nvSpPr>
          <p:cNvPr id="23" name="Shape 20"/>
          <p:cNvSpPr/>
          <p:nvPr/>
        </p:nvSpPr>
        <p:spPr>
          <a:xfrm>
            <a:off x="228600" y="3877056"/>
            <a:ext cx="5623560" cy="804672"/>
          </a:xfrm>
          <a:prstGeom prst="rect">
            <a:avLst/>
          </a:prstGeom>
          <a:solidFill>
            <a:srgbClr val="FFFFFF"/>
          </a:solidFill>
          <a:ln w="8890">
            <a:solidFill>
              <a:srgbClr val="D0DCE8"/>
            </a:solidFill>
            <a:prstDash val="solid"/>
          </a:ln>
          <a:effectLst>
            <a:outerShdw blurRad="50800" dist="25400" dir="8100000" algn="bl" rotWithShape="0">
              <a:srgbClr val="000000">
                <a:alpha val="10000"/>
              </a:srgbClr>
            </a:outerShdw>
          </a:effectLst>
        </p:spPr>
      </p:sp>
      <p:sp>
        <p:nvSpPr>
          <p:cNvPr id="24" name="Shape 21"/>
          <p:cNvSpPr/>
          <p:nvPr/>
        </p:nvSpPr>
        <p:spPr>
          <a:xfrm>
            <a:off x="228600" y="3877056"/>
            <a:ext cx="54864" cy="804672"/>
          </a:xfrm>
          <a:prstGeom prst="rect">
            <a:avLst/>
          </a:prstGeom>
          <a:solidFill>
            <a:srgbClr val="007C8A"/>
          </a:solidFill>
          <a:ln w="12700">
            <a:solidFill>
              <a:srgbClr val="007C8A"/>
            </a:solidFill>
            <a:prstDash val="solid"/>
          </a:ln>
        </p:spPr>
      </p:sp>
      <p:sp>
        <p:nvSpPr>
          <p:cNvPr id="25" name="Shape 22"/>
          <p:cNvSpPr/>
          <p:nvPr/>
        </p:nvSpPr>
        <p:spPr>
          <a:xfrm>
            <a:off x="320040" y="4078224"/>
            <a:ext cx="320040" cy="320040"/>
          </a:xfrm>
          <a:prstGeom prst="ellipse">
            <a:avLst/>
          </a:prstGeom>
          <a:solidFill>
            <a:srgbClr val="007C8A"/>
          </a:solidFill>
          <a:ln w="12700">
            <a:solidFill>
              <a:srgbClr val="007C8A"/>
            </a:solidFill>
            <a:prstDash val="solid"/>
          </a:ln>
        </p:spPr>
      </p:sp>
      <p:sp>
        <p:nvSpPr>
          <p:cNvPr id="26" name="Text 23"/>
          <p:cNvSpPr/>
          <p:nvPr/>
        </p:nvSpPr>
        <p:spPr>
          <a:xfrm>
            <a:off x="320040" y="4078224"/>
            <a:ext cx="320040" cy="320040"/>
          </a:xfrm>
          <a:prstGeom prst="rect">
            <a:avLst/>
          </a:prstGeom>
          <a:noFill/>
          <a:ln/>
        </p:spPr>
        <p:txBody>
          <a:bodyPr wrap="square" lIns="0" tIns="0" rIns="0" bIns="0" rtlCol="0" anchor="ctr"/>
          <a:lstStyle/>
          <a:p>
            <a:pPr marL="0" indent="0" algn="ctr">
              <a:buNone/>
            </a:pPr>
            <a:r>
              <a:rPr lang="en-US" sz="1200" b="1" dirty="0">
                <a:solidFill>
                  <a:srgbClr val="FFFFFF"/>
                </a:solidFill>
                <a:latin typeface="Calibri" pitchFamily="34" charset="0"/>
                <a:ea typeface="Calibri" pitchFamily="34" charset="-122"/>
                <a:cs typeface="Calibri" pitchFamily="34" charset="-120"/>
              </a:rPr>
              <a:t>3</a:t>
            </a:r>
            <a:endParaRPr lang="en-US" sz="1200" dirty="0"/>
          </a:p>
        </p:txBody>
      </p:sp>
      <p:sp>
        <p:nvSpPr>
          <p:cNvPr id="27" name="Text 24"/>
          <p:cNvSpPr/>
          <p:nvPr/>
        </p:nvSpPr>
        <p:spPr>
          <a:xfrm>
            <a:off x="749808" y="3941064"/>
            <a:ext cx="4983480" cy="256032"/>
          </a:xfrm>
          <a:prstGeom prst="rect">
            <a:avLst/>
          </a:prstGeom>
          <a:noFill/>
          <a:ln/>
        </p:spPr>
        <p:txBody>
          <a:bodyPr wrap="square" lIns="0" tIns="0" rIns="0" bIns="0" rtlCol="0" anchor="ctr"/>
          <a:lstStyle/>
          <a:p>
            <a:pPr marL="0" indent="0">
              <a:buNone/>
            </a:pPr>
            <a:r>
              <a:rPr lang="en-US" sz="1100" b="1" dirty="0">
                <a:solidFill>
                  <a:srgbClr val="2E4A5E"/>
                </a:solidFill>
                <a:latin typeface="Calibri" pitchFamily="34" charset="0"/>
                <a:ea typeface="Calibri" pitchFamily="34" charset="-122"/>
                <a:cs typeface="Calibri" pitchFamily="34" charset="-120"/>
              </a:rPr>
              <a:t>Review Theoretical Frameworks</a:t>
            </a:r>
            <a:endParaRPr lang="en-US" sz="1100" dirty="0"/>
          </a:p>
        </p:txBody>
      </p:sp>
      <p:sp>
        <p:nvSpPr>
          <p:cNvPr id="28" name="Text 25"/>
          <p:cNvSpPr/>
          <p:nvPr/>
        </p:nvSpPr>
        <p:spPr>
          <a:xfrm>
            <a:off x="749808" y="4206240"/>
            <a:ext cx="4983480" cy="429768"/>
          </a:xfrm>
          <a:prstGeom prst="rect">
            <a:avLst/>
          </a:prstGeom>
          <a:noFill/>
          <a:ln/>
        </p:spPr>
        <p:txBody>
          <a:bodyPr wrap="square" lIns="0" tIns="0" rIns="0" bIns="0" rtlCol="0" anchor="ctr"/>
          <a:lstStyle/>
          <a:p>
            <a:pPr marL="0" indent="0">
              <a:buNone/>
            </a:pPr>
            <a:r>
              <a:rPr lang="en-US" sz="1000" dirty="0">
                <a:solidFill>
                  <a:srgbClr val="1A2A3A"/>
                </a:solidFill>
                <a:latin typeface="Calibri" pitchFamily="34" charset="0"/>
                <a:ea typeface="Calibri" pitchFamily="34" charset="-122"/>
                <a:cs typeface="Calibri" pitchFamily="34" charset="-120"/>
              </a:rPr>
              <a:t>Use theory to justify the direction of relationships. Public Finance Theory (Musgrave) and Rawls' Justice Theory guide the expected IV-DV connections.</a:t>
            </a:r>
            <a:endParaRPr lang="en-US" sz="1000" dirty="0"/>
          </a:p>
        </p:txBody>
      </p:sp>
      <p:sp>
        <p:nvSpPr>
          <p:cNvPr id="29" name="Shape 26"/>
          <p:cNvSpPr/>
          <p:nvPr/>
        </p:nvSpPr>
        <p:spPr>
          <a:xfrm>
            <a:off x="228600" y="4773168"/>
            <a:ext cx="5623560" cy="804672"/>
          </a:xfrm>
          <a:prstGeom prst="rect">
            <a:avLst/>
          </a:prstGeom>
          <a:solidFill>
            <a:srgbClr val="FFFFFF"/>
          </a:solidFill>
          <a:ln w="8890">
            <a:solidFill>
              <a:srgbClr val="D0DCE8"/>
            </a:solidFill>
            <a:prstDash val="solid"/>
          </a:ln>
          <a:effectLst>
            <a:outerShdw blurRad="50800" dist="25400" dir="8100000" algn="bl" rotWithShape="0">
              <a:srgbClr val="000000">
                <a:alpha val="10000"/>
              </a:srgbClr>
            </a:outerShdw>
          </a:effectLst>
        </p:spPr>
      </p:sp>
      <p:sp>
        <p:nvSpPr>
          <p:cNvPr id="30" name="Shape 27"/>
          <p:cNvSpPr/>
          <p:nvPr/>
        </p:nvSpPr>
        <p:spPr>
          <a:xfrm>
            <a:off x="228600" y="4773168"/>
            <a:ext cx="54864" cy="804672"/>
          </a:xfrm>
          <a:prstGeom prst="rect">
            <a:avLst/>
          </a:prstGeom>
          <a:solidFill>
            <a:srgbClr val="007C8A"/>
          </a:solidFill>
          <a:ln w="12700">
            <a:solidFill>
              <a:srgbClr val="007C8A"/>
            </a:solidFill>
            <a:prstDash val="solid"/>
          </a:ln>
        </p:spPr>
      </p:sp>
      <p:sp>
        <p:nvSpPr>
          <p:cNvPr id="31" name="Shape 28"/>
          <p:cNvSpPr/>
          <p:nvPr/>
        </p:nvSpPr>
        <p:spPr>
          <a:xfrm>
            <a:off x="320040" y="4974336"/>
            <a:ext cx="320040" cy="320040"/>
          </a:xfrm>
          <a:prstGeom prst="ellipse">
            <a:avLst/>
          </a:prstGeom>
          <a:solidFill>
            <a:srgbClr val="007C8A"/>
          </a:solidFill>
          <a:ln w="12700">
            <a:solidFill>
              <a:srgbClr val="007C8A"/>
            </a:solidFill>
            <a:prstDash val="solid"/>
          </a:ln>
        </p:spPr>
      </p:sp>
      <p:sp>
        <p:nvSpPr>
          <p:cNvPr id="32" name="Text 29"/>
          <p:cNvSpPr/>
          <p:nvPr/>
        </p:nvSpPr>
        <p:spPr>
          <a:xfrm>
            <a:off x="320040" y="4974336"/>
            <a:ext cx="320040" cy="320040"/>
          </a:xfrm>
          <a:prstGeom prst="rect">
            <a:avLst/>
          </a:prstGeom>
          <a:noFill/>
          <a:ln/>
        </p:spPr>
        <p:txBody>
          <a:bodyPr wrap="square" lIns="0" tIns="0" rIns="0" bIns="0" rtlCol="0" anchor="ctr"/>
          <a:lstStyle/>
          <a:p>
            <a:pPr marL="0" indent="0" algn="ctr">
              <a:buNone/>
            </a:pPr>
            <a:r>
              <a:rPr lang="en-US" sz="1200" b="1" dirty="0">
                <a:solidFill>
                  <a:srgbClr val="FFFFFF"/>
                </a:solidFill>
                <a:latin typeface="Calibri" pitchFamily="34" charset="0"/>
                <a:ea typeface="Calibri" pitchFamily="34" charset="-122"/>
                <a:cs typeface="Calibri" pitchFamily="34" charset="-120"/>
              </a:rPr>
              <a:t>4</a:t>
            </a:r>
            <a:endParaRPr lang="en-US" sz="1200" dirty="0"/>
          </a:p>
        </p:txBody>
      </p:sp>
      <p:sp>
        <p:nvSpPr>
          <p:cNvPr id="33" name="Text 30"/>
          <p:cNvSpPr/>
          <p:nvPr/>
        </p:nvSpPr>
        <p:spPr>
          <a:xfrm>
            <a:off x="749808" y="4837176"/>
            <a:ext cx="4983480" cy="256032"/>
          </a:xfrm>
          <a:prstGeom prst="rect">
            <a:avLst/>
          </a:prstGeom>
          <a:noFill/>
          <a:ln/>
        </p:spPr>
        <p:txBody>
          <a:bodyPr wrap="square" lIns="0" tIns="0" rIns="0" bIns="0" rtlCol="0" anchor="ctr"/>
          <a:lstStyle/>
          <a:p>
            <a:pPr marL="0" indent="0">
              <a:buNone/>
            </a:pPr>
            <a:r>
              <a:rPr lang="en-US" sz="1100" b="1" dirty="0">
                <a:solidFill>
                  <a:srgbClr val="2E4A5E"/>
                </a:solidFill>
                <a:latin typeface="Calibri" pitchFamily="34" charset="0"/>
                <a:ea typeface="Calibri" pitchFamily="34" charset="-122"/>
                <a:cs typeface="Calibri" pitchFamily="34" charset="-120"/>
              </a:rPr>
              <a:t>Identify Moderating/Mediating Variables</a:t>
            </a:r>
            <a:endParaRPr lang="en-US" sz="1100" dirty="0"/>
          </a:p>
        </p:txBody>
      </p:sp>
      <p:sp>
        <p:nvSpPr>
          <p:cNvPr id="34" name="Text 31"/>
          <p:cNvSpPr/>
          <p:nvPr/>
        </p:nvSpPr>
        <p:spPr>
          <a:xfrm>
            <a:off x="749808" y="5102352"/>
            <a:ext cx="4983480" cy="429768"/>
          </a:xfrm>
          <a:prstGeom prst="rect">
            <a:avLst/>
          </a:prstGeom>
          <a:noFill/>
          <a:ln/>
        </p:spPr>
        <p:txBody>
          <a:bodyPr wrap="square" lIns="0" tIns="0" rIns="0" bIns="0" rtlCol="0" anchor="ctr"/>
          <a:lstStyle/>
          <a:p>
            <a:pPr marL="0" indent="0">
              <a:buNone/>
            </a:pPr>
            <a:r>
              <a:rPr lang="en-US" sz="1000" dirty="0">
                <a:solidFill>
                  <a:srgbClr val="1A2A3A"/>
                </a:solidFill>
                <a:latin typeface="Calibri" pitchFamily="34" charset="0"/>
                <a:ea typeface="Calibri" pitchFamily="34" charset="-122"/>
                <a:cs typeface="Calibri" pitchFamily="34" charset="-120"/>
              </a:rPr>
              <a:t>Are there variables that change the strength or nature of the IV-DV relationship? (e.g., Governance structures, county fiscal capacity)</a:t>
            </a:r>
            <a:endParaRPr lang="en-US" sz="1000" dirty="0"/>
          </a:p>
        </p:txBody>
      </p:sp>
      <p:sp>
        <p:nvSpPr>
          <p:cNvPr id="35" name="Shape 32"/>
          <p:cNvSpPr/>
          <p:nvPr/>
        </p:nvSpPr>
        <p:spPr>
          <a:xfrm>
            <a:off x="228600" y="5669280"/>
            <a:ext cx="5623560" cy="804672"/>
          </a:xfrm>
          <a:prstGeom prst="rect">
            <a:avLst/>
          </a:prstGeom>
          <a:solidFill>
            <a:srgbClr val="FFFFFF"/>
          </a:solidFill>
          <a:ln w="8890">
            <a:solidFill>
              <a:srgbClr val="D0DCE8"/>
            </a:solidFill>
            <a:prstDash val="solid"/>
          </a:ln>
          <a:effectLst>
            <a:outerShdw blurRad="50800" dist="25400" dir="8100000" algn="bl" rotWithShape="0">
              <a:srgbClr val="000000">
                <a:alpha val="10000"/>
              </a:srgbClr>
            </a:outerShdw>
          </a:effectLst>
        </p:spPr>
      </p:sp>
      <p:sp>
        <p:nvSpPr>
          <p:cNvPr id="36" name="Shape 33"/>
          <p:cNvSpPr/>
          <p:nvPr/>
        </p:nvSpPr>
        <p:spPr>
          <a:xfrm>
            <a:off x="228600" y="5669280"/>
            <a:ext cx="54864" cy="804672"/>
          </a:xfrm>
          <a:prstGeom prst="rect">
            <a:avLst/>
          </a:prstGeom>
          <a:solidFill>
            <a:srgbClr val="007C8A"/>
          </a:solidFill>
          <a:ln w="12700">
            <a:solidFill>
              <a:srgbClr val="007C8A"/>
            </a:solidFill>
            <a:prstDash val="solid"/>
          </a:ln>
        </p:spPr>
      </p:sp>
      <p:sp>
        <p:nvSpPr>
          <p:cNvPr id="37" name="Shape 34"/>
          <p:cNvSpPr/>
          <p:nvPr/>
        </p:nvSpPr>
        <p:spPr>
          <a:xfrm>
            <a:off x="320040" y="5870448"/>
            <a:ext cx="320040" cy="320040"/>
          </a:xfrm>
          <a:prstGeom prst="ellipse">
            <a:avLst/>
          </a:prstGeom>
          <a:solidFill>
            <a:srgbClr val="007C8A"/>
          </a:solidFill>
          <a:ln w="12700">
            <a:solidFill>
              <a:srgbClr val="007C8A"/>
            </a:solidFill>
            <a:prstDash val="solid"/>
          </a:ln>
        </p:spPr>
      </p:sp>
      <p:sp>
        <p:nvSpPr>
          <p:cNvPr id="38" name="Text 35"/>
          <p:cNvSpPr/>
          <p:nvPr/>
        </p:nvSpPr>
        <p:spPr>
          <a:xfrm>
            <a:off x="320040" y="5870448"/>
            <a:ext cx="320040" cy="320040"/>
          </a:xfrm>
          <a:prstGeom prst="rect">
            <a:avLst/>
          </a:prstGeom>
          <a:noFill/>
          <a:ln/>
        </p:spPr>
        <p:txBody>
          <a:bodyPr wrap="square" lIns="0" tIns="0" rIns="0" bIns="0" rtlCol="0" anchor="ctr"/>
          <a:lstStyle/>
          <a:p>
            <a:pPr marL="0" indent="0" algn="ctr">
              <a:buNone/>
            </a:pPr>
            <a:r>
              <a:rPr lang="en-US" sz="1200" b="1" dirty="0">
                <a:solidFill>
                  <a:srgbClr val="FFFFFF"/>
                </a:solidFill>
                <a:latin typeface="Calibri" pitchFamily="34" charset="0"/>
                <a:ea typeface="Calibri" pitchFamily="34" charset="-122"/>
                <a:cs typeface="Calibri" pitchFamily="34" charset="-120"/>
              </a:rPr>
              <a:t>5</a:t>
            </a:r>
            <a:endParaRPr lang="en-US" sz="1200" dirty="0"/>
          </a:p>
        </p:txBody>
      </p:sp>
      <p:sp>
        <p:nvSpPr>
          <p:cNvPr id="39" name="Text 36"/>
          <p:cNvSpPr/>
          <p:nvPr/>
        </p:nvSpPr>
        <p:spPr>
          <a:xfrm>
            <a:off x="749808" y="5733288"/>
            <a:ext cx="4983480" cy="256032"/>
          </a:xfrm>
          <a:prstGeom prst="rect">
            <a:avLst/>
          </a:prstGeom>
          <a:noFill/>
          <a:ln/>
        </p:spPr>
        <p:txBody>
          <a:bodyPr wrap="square" lIns="0" tIns="0" rIns="0" bIns="0" rtlCol="0" anchor="ctr"/>
          <a:lstStyle/>
          <a:p>
            <a:pPr marL="0" indent="0">
              <a:buNone/>
            </a:pPr>
            <a:r>
              <a:rPr lang="en-US" sz="1100" b="1" dirty="0">
                <a:solidFill>
                  <a:srgbClr val="2E4A5E"/>
                </a:solidFill>
                <a:latin typeface="Calibri" pitchFamily="34" charset="0"/>
                <a:ea typeface="Calibri" pitchFamily="34" charset="-122"/>
                <a:cs typeface="Calibri" pitchFamily="34" charset="-120"/>
              </a:rPr>
              <a:t>Draw the Framework Diagram</a:t>
            </a:r>
            <a:endParaRPr lang="en-US" sz="1100" dirty="0"/>
          </a:p>
        </p:txBody>
      </p:sp>
      <p:sp>
        <p:nvSpPr>
          <p:cNvPr id="40" name="Text 37"/>
          <p:cNvSpPr/>
          <p:nvPr/>
        </p:nvSpPr>
        <p:spPr>
          <a:xfrm>
            <a:off x="749808" y="5998464"/>
            <a:ext cx="4983480" cy="429768"/>
          </a:xfrm>
          <a:prstGeom prst="rect">
            <a:avLst/>
          </a:prstGeom>
          <a:noFill/>
          <a:ln/>
        </p:spPr>
        <p:txBody>
          <a:bodyPr wrap="square" lIns="0" tIns="0" rIns="0" bIns="0" rtlCol="0" anchor="ctr"/>
          <a:lstStyle/>
          <a:p>
            <a:pPr marL="0" indent="0">
              <a:buNone/>
            </a:pPr>
            <a:r>
              <a:rPr lang="en-US" sz="1000" dirty="0">
                <a:solidFill>
                  <a:srgbClr val="1A2A3A"/>
                </a:solidFill>
                <a:latin typeface="Calibri" pitchFamily="34" charset="0"/>
                <a:ea typeface="Calibri" pitchFamily="34" charset="-122"/>
                <a:cs typeface="Calibri" pitchFamily="34" charset="-120"/>
              </a:rPr>
              <a:t>Use arrows to show relationships: IVs → DV. Add moderating variables. Label each arrow with the expected direction of influence (positive/negative).</a:t>
            </a:r>
            <a:endParaRPr lang="en-US" sz="1000" dirty="0"/>
          </a:p>
        </p:txBody>
      </p:sp>
      <p:sp>
        <p:nvSpPr>
          <p:cNvPr id="41" name="Shape 38"/>
          <p:cNvSpPr/>
          <p:nvPr/>
        </p:nvSpPr>
        <p:spPr>
          <a:xfrm>
            <a:off x="6035040" y="2084832"/>
            <a:ext cx="5897880" cy="4553712"/>
          </a:xfrm>
          <a:prstGeom prst="rect">
            <a:avLst/>
          </a:prstGeom>
          <a:solidFill>
            <a:srgbClr val="F0F8FF"/>
          </a:solidFill>
          <a:ln w="10160">
            <a:solidFill>
              <a:srgbClr val="007C8A"/>
            </a:solidFill>
            <a:prstDash val="solid"/>
          </a:ln>
        </p:spPr>
      </p:sp>
      <p:sp>
        <p:nvSpPr>
          <p:cNvPr id="42" name="Text 39"/>
          <p:cNvSpPr/>
          <p:nvPr/>
        </p:nvSpPr>
        <p:spPr>
          <a:xfrm>
            <a:off x="6126480" y="2148840"/>
            <a:ext cx="5715000" cy="502920"/>
          </a:xfrm>
          <a:prstGeom prst="rect">
            <a:avLst/>
          </a:prstGeom>
          <a:noFill/>
          <a:ln/>
        </p:spPr>
        <p:txBody>
          <a:bodyPr wrap="square" lIns="0" tIns="0" rIns="0" bIns="0" rtlCol="0" anchor="ctr"/>
          <a:lstStyle/>
          <a:p>
            <a:pPr marL="0" indent="0" algn="ctr">
              <a:buNone/>
            </a:pPr>
            <a:r>
              <a:rPr lang="en-US" sz="1200" b="1" dirty="0">
                <a:solidFill>
                  <a:srgbClr val="2E4A5E"/>
                </a:solidFill>
                <a:latin typeface="Calibri" pitchFamily="34" charset="0"/>
                <a:ea typeface="Calibri" pitchFamily="34" charset="-122"/>
                <a:cs typeface="Calibri" pitchFamily="34" charset="-120"/>
              </a:rPr>
              <a:t>EXAMPLE: Conceptual Framework</a:t>
            </a:r>
            <a:endParaRPr lang="en-US" sz="1200" dirty="0"/>
          </a:p>
          <a:p>
            <a:pPr marL="0" indent="0" algn="ctr">
              <a:buNone/>
            </a:pPr>
            <a:r>
              <a:rPr lang="en-US" sz="1200" b="1" dirty="0">
                <a:solidFill>
                  <a:srgbClr val="2E4A5E"/>
                </a:solidFill>
                <a:latin typeface="Calibri" pitchFamily="34" charset="0"/>
                <a:ea typeface="Calibri" pitchFamily="34" charset="-122"/>
                <a:cs typeface="Calibri" pitchFamily="34" charset="-120"/>
              </a:rPr>
              <a:t>Budget Formulation &amp; Social Equity in Kenya</a:t>
            </a:r>
            <a:endParaRPr lang="en-US" sz="1200" dirty="0"/>
          </a:p>
        </p:txBody>
      </p:sp>
      <p:sp>
        <p:nvSpPr>
          <p:cNvPr id="43" name="Shape 40"/>
          <p:cNvSpPr/>
          <p:nvPr/>
        </p:nvSpPr>
        <p:spPr>
          <a:xfrm>
            <a:off x="6126480" y="2697480"/>
            <a:ext cx="5715000" cy="27432"/>
          </a:xfrm>
          <a:prstGeom prst="rect">
            <a:avLst/>
          </a:prstGeom>
          <a:solidFill>
            <a:srgbClr val="D0DCE8"/>
          </a:solidFill>
          <a:ln w="12700">
            <a:solidFill>
              <a:srgbClr val="D0DCE8"/>
            </a:solidFill>
            <a:prstDash val="solid"/>
          </a:ln>
        </p:spPr>
      </p:sp>
      <p:sp>
        <p:nvSpPr>
          <p:cNvPr id="44" name="Shape 41"/>
          <p:cNvSpPr/>
          <p:nvPr/>
        </p:nvSpPr>
        <p:spPr>
          <a:xfrm>
            <a:off x="6172200" y="2788920"/>
            <a:ext cx="2606040" cy="658368"/>
          </a:xfrm>
          <a:prstGeom prst="rect">
            <a:avLst/>
          </a:prstGeom>
          <a:solidFill>
            <a:srgbClr val="E8F4FF"/>
          </a:solidFill>
          <a:ln w="7620">
            <a:solidFill>
              <a:srgbClr val="007C8A"/>
            </a:solidFill>
            <a:prstDash val="solid"/>
          </a:ln>
        </p:spPr>
      </p:sp>
      <p:sp>
        <p:nvSpPr>
          <p:cNvPr id="45" name="Text 42"/>
          <p:cNvSpPr/>
          <p:nvPr/>
        </p:nvSpPr>
        <p:spPr>
          <a:xfrm>
            <a:off x="6263640" y="2834640"/>
            <a:ext cx="2423160" cy="566928"/>
          </a:xfrm>
          <a:prstGeom prst="rect">
            <a:avLst/>
          </a:prstGeom>
          <a:noFill/>
          <a:ln/>
        </p:spPr>
        <p:txBody>
          <a:bodyPr wrap="square" lIns="0" tIns="0" rIns="0" bIns="0" rtlCol="0" anchor="ctr"/>
          <a:lstStyle/>
          <a:p>
            <a:pPr marL="0" indent="0" algn="ctr">
              <a:buNone/>
            </a:pPr>
            <a:r>
              <a:rPr lang="en-US" sz="950" dirty="0">
                <a:solidFill>
                  <a:srgbClr val="2E4A5E"/>
                </a:solidFill>
                <a:latin typeface="Calibri" pitchFamily="34" charset="0"/>
                <a:ea typeface="Calibri" pitchFamily="34" charset="-122"/>
                <a:cs typeface="Calibri" pitchFamily="34" charset="-120"/>
              </a:rPr>
              <a:t>Budget Formulation Process</a:t>
            </a:r>
            <a:endParaRPr lang="en-US" sz="950" dirty="0"/>
          </a:p>
          <a:p>
            <a:pPr marL="0" indent="0" algn="ctr">
              <a:buNone/>
            </a:pPr>
            <a:r>
              <a:rPr lang="en-US" sz="950" dirty="0">
                <a:solidFill>
                  <a:srgbClr val="2E4A5E"/>
                </a:solidFill>
                <a:latin typeface="Calibri" pitchFamily="34" charset="0"/>
                <a:ea typeface="Calibri" pitchFamily="34" charset="-122"/>
                <a:cs typeface="Calibri" pitchFamily="34" charset="-120"/>
              </a:rPr>
              <a:t>(Planning, Participation, Allocation)</a:t>
            </a:r>
            <a:endParaRPr lang="en-US" sz="950" dirty="0"/>
          </a:p>
        </p:txBody>
      </p:sp>
      <p:sp>
        <p:nvSpPr>
          <p:cNvPr id="46" name="Shape 43"/>
          <p:cNvSpPr/>
          <p:nvPr/>
        </p:nvSpPr>
        <p:spPr>
          <a:xfrm>
            <a:off x="6172200" y="3566160"/>
            <a:ext cx="2606040" cy="658368"/>
          </a:xfrm>
          <a:prstGeom prst="rect">
            <a:avLst/>
          </a:prstGeom>
          <a:solidFill>
            <a:srgbClr val="E8F4FF"/>
          </a:solidFill>
          <a:ln w="7620">
            <a:solidFill>
              <a:srgbClr val="007C8A"/>
            </a:solidFill>
            <a:prstDash val="solid"/>
          </a:ln>
        </p:spPr>
      </p:sp>
      <p:sp>
        <p:nvSpPr>
          <p:cNvPr id="47" name="Text 44"/>
          <p:cNvSpPr/>
          <p:nvPr/>
        </p:nvSpPr>
        <p:spPr>
          <a:xfrm>
            <a:off x="6263640" y="3611880"/>
            <a:ext cx="2423160" cy="566928"/>
          </a:xfrm>
          <a:prstGeom prst="rect">
            <a:avLst/>
          </a:prstGeom>
          <a:noFill/>
          <a:ln/>
        </p:spPr>
        <p:txBody>
          <a:bodyPr wrap="square" lIns="0" tIns="0" rIns="0" bIns="0" rtlCol="0" anchor="ctr"/>
          <a:lstStyle/>
          <a:p>
            <a:pPr marL="0" indent="0" algn="ctr">
              <a:buNone/>
            </a:pPr>
            <a:r>
              <a:rPr lang="en-US" sz="950" dirty="0">
                <a:solidFill>
                  <a:srgbClr val="2E4A5E"/>
                </a:solidFill>
                <a:latin typeface="Calibri" pitchFamily="34" charset="0"/>
                <a:ea typeface="Calibri" pitchFamily="34" charset="-122"/>
                <a:cs typeface="Calibri" pitchFamily="34" charset="-120"/>
              </a:rPr>
              <a:t>Budget Allocation Patterns</a:t>
            </a:r>
            <a:endParaRPr lang="en-US" sz="950" dirty="0"/>
          </a:p>
          <a:p>
            <a:pPr marL="0" indent="0" algn="ctr">
              <a:buNone/>
            </a:pPr>
            <a:r>
              <a:rPr lang="en-US" sz="950" dirty="0">
                <a:solidFill>
                  <a:srgbClr val="2E4A5E"/>
                </a:solidFill>
                <a:latin typeface="Calibri" pitchFamily="34" charset="0"/>
                <a:ea typeface="Calibri" pitchFamily="34" charset="-122"/>
                <a:cs typeface="Calibri" pitchFamily="34" charset="-120"/>
              </a:rPr>
              <a:t>(Equity weighting, Sectoral distribution)</a:t>
            </a:r>
            <a:endParaRPr lang="en-US" sz="950" dirty="0"/>
          </a:p>
        </p:txBody>
      </p:sp>
      <p:sp>
        <p:nvSpPr>
          <p:cNvPr id="48" name="Shape 45"/>
          <p:cNvSpPr/>
          <p:nvPr/>
        </p:nvSpPr>
        <p:spPr>
          <a:xfrm>
            <a:off x="6172200" y="4343400"/>
            <a:ext cx="2606040" cy="658368"/>
          </a:xfrm>
          <a:prstGeom prst="rect">
            <a:avLst/>
          </a:prstGeom>
          <a:solidFill>
            <a:srgbClr val="E8F4FF"/>
          </a:solidFill>
          <a:ln w="7620">
            <a:solidFill>
              <a:srgbClr val="007C8A"/>
            </a:solidFill>
            <a:prstDash val="solid"/>
          </a:ln>
        </p:spPr>
      </p:sp>
      <p:sp>
        <p:nvSpPr>
          <p:cNvPr id="49" name="Text 46"/>
          <p:cNvSpPr/>
          <p:nvPr/>
        </p:nvSpPr>
        <p:spPr>
          <a:xfrm>
            <a:off x="6263640" y="4389120"/>
            <a:ext cx="2423160" cy="566928"/>
          </a:xfrm>
          <a:prstGeom prst="rect">
            <a:avLst/>
          </a:prstGeom>
          <a:noFill/>
          <a:ln/>
        </p:spPr>
        <p:txBody>
          <a:bodyPr wrap="square" lIns="0" tIns="0" rIns="0" bIns="0" rtlCol="0" anchor="ctr"/>
          <a:lstStyle/>
          <a:p>
            <a:pPr marL="0" indent="0" algn="ctr">
              <a:buNone/>
            </a:pPr>
            <a:r>
              <a:rPr lang="en-US" sz="950" dirty="0">
                <a:solidFill>
                  <a:srgbClr val="2E4A5E"/>
                </a:solidFill>
                <a:latin typeface="Calibri" pitchFamily="34" charset="0"/>
                <a:ea typeface="Calibri" pitchFamily="34" charset="-122"/>
                <a:cs typeface="Calibri" pitchFamily="34" charset="-120"/>
              </a:rPr>
              <a:t>Public Participation</a:t>
            </a:r>
            <a:endParaRPr lang="en-US" sz="950" dirty="0"/>
          </a:p>
          <a:p>
            <a:pPr marL="0" indent="0" algn="ctr">
              <a:buNone/>
            </a:pPr>
            <a:r>
              <a:rPr lang="en-US" sz="950" dirty="0">
                <a:solidFill>
                  <a:srgbClr val="2E4A5E"/>
                </a:solidFill>
                <a:latin typeface="Calibri" pitchFamily="34" charset="0"/>
                <a:ea typeface="Calibri" pitchFamily="34" charset="-122"/>
                <a:cs typeface="Calibri" pitchFamily="34" charset="-120"/>
              </a:rPr>
              <a:t>(Citizen engagement, Feedback mechanisms)</a:t>
            </a:r>
            <a:endParaRPr lang="en-US" sz="950" dirty="0"/>
          </a:p>
        </p:txBody>
      </p:sp>
      <p:sp>
        <p:nvSpPr>
          <p:cNvPr id="50" name="Shape 47"/>
          <p:cNvSpPr/>
          <p:nvPr/>
        </p:nvSpPr>
        <p:spPr>
          <a:xfrm>
            <a:off x="6172200" y="5120640"/>
            <a:ext cx="2606040" cy="658368"/>
          </a:xfrm>
          <a:prstGeom prst="rect">
            <a:avLst/>
          </a:prstGeom>
          <a:solidFill>
            <a:srgbClr val="E8F4FF"/>
          </a:solidFill>
          <a:ln w="7620">
            <a:solidFill>
              <a:srgbClr val="007C8A"/>
            </a:solidFill>
            <a:prstDash val="solid"/>
          </a:ln>
        </p:spPr>
      </p:sp>
      <p:sp>
        <p:nvSpPr>
          <p:cNvPr id="51" name="Text 48"/>
          <p:cNvSpPr/>
          <p:nvPr/>
        </p:nvSpPr>
        <p:spPr>
          <a:xfrm>
            <a:off x="6263640" y="5166360"/>
            <a:ext cx="2423160" cy="566928"/>
          </a:xfrm>
          <a:prstGeom prst="rect">
            <a:avLst/>
          </a:prstGeom>
          <a:noFill/>
          <a:ln/>
        </p:spPr>
        <p:txBody>
          <a:bodyPr wrap="square" lIns="0" tIns="0" rIns="0" bIns="0" rtlCol="0" anchor="ctr"/>
          <a:lstStyle/>
          <a:p>
            <a:pPr marL="0" indent="0" algn="ctr">
              <a:buNone/>
            </a:pPr>
            <a:r>
              <a:rPr lang="en-US" sz="950" dirty="0">
                <a:solidFill>
                  <a:srgbClr val="2E4A5E"/>
                </a:solidFill>
                <a:latin typeface="Calibri" pitchFamily="34" charset="0"/>
                <a:ea typeface="Calibri" pitchFamily="34" charset="-122"/>
                <a:cs typeface="Calibri" pitchFamily="34" charset="-120"/>
              </a:rPr>
              <a:t>Procurement Processes</a:t>
            </a:r>
            <a:endParaRPr lang="en-US" sz="950" dirty="0"/>
          </a:p>
          <a:p>
            <a:pPr marL="0" indent="0" algn="ctr">
              <a:buNone/>
            </a:pPr>
            <a:r>
              <a:rPr lang="en-US" sz="950" dirty="0">
                <a:solidFill>
                  <a:srgbClr val="2E4A5E"/>
                </a:solidFill>
                <a:latin typeface="Calibri" pitchFamily="34" charset="0"/>
                <a:ea typeface="Calibri" pitchFamily="34" charset="-122"/>
                <a:cs typeface="Calibri" pitchFamily="34" charset="-120"/>
              </a:rPr>
              <a:t>(Compliance, Transparency, Oversight)</a:t>
            </a:r>
            <a:endParaRPr lang="en-US" sz="950" dirty="0"/>
          </a:p>
        </p:txBody>
      </p:sp>
      <p:sp>
        <p:nvSpPr>
          <p:cNvPr id="52" name="Shape 49"/>
          <p:cNvSpPr/>
          <p:nvPr/>
        </p:nvSpPr>
        <p:spPr>
          <a:xfrm>
            <a:off x="8796528" y="3044952"/>
            <a:ext cx="320040" cy="36576"/>
          </a:xfrm>
          <a:prstGeom prst="rect">
            <a:avLst/>
          </a:prstGeom>
          <a:solidFill>
            <a:srgbClr val="007C8A"/>
          </a:solidFill>
          <a:ln w="12700">
            <a:solidFill>
              <a:srgbClr val="007C8A"/>
            </a:solidFill>
            <a:prstDash val="solid"/>
          </a:ln>
        </p:spPr>
      </p:sp>
      <p:sp>
        <p:nvSpPr>
          <p:cNvPr id="53" name="Text 50"/>
          <p:cNvSpPr/>
          <p:nvPr/>
        </p:nvSpPr>
        <p:spPr>
          <a:xfrm>
            <a:off x="8796528" y="2907792"/>
            <a:ext cx="320040" cy="292608"/>
          </a:xfrm>
          <a:prstGeom prst="rect">
            <a:avLst/>
          </a:prstGeom>
          <a:noFill/>
          <a:ln/>
        </p:spPr>
        <p:txBody>
          <a:bodyPr wrap="square" lIns="0" tIns="0" rIns="0" bIns="0" rtlCol="0" anchor="ctr"/>
          <a:lstStyle/>
          <a:p>
            <a:pPr marL="0" indent="0" algn="ctr">
              <a:buNone/>
            </a:pPr>
            <a:r>
              <a:rPr lang="en-US" sz="1400" dirty="0">
                <a:solidFill>
                  <a:srgbClr val="007C8A"/>
                </a:solidFill>
                <a:latin typeface="Calibri" pitchFamily="34" charset="0"/>
                <a:ea typeface="Calibri" pitchFamily="34" charset="-122"/>
                <a:cs typeface="Calibri" pitchFamily="34" charset="-120"/>
              </a:rPr>
              <a:t>→</a:t>
            </a:r>
            <a:endParaRPr lang="en-US" sz="1400" dirty="0"/>
          </a:p>
        </p:txBody>
      </p:sp>
      <p:sp>
        <p:nvSpPr>
          <p:cNvPr id="54" name="Shape 51"/>
          <p:cNvSpPr/>
          <p:nvPr/>
        </p:nvSpPr>
        <p:spPr>
          <a:xfrm>
            <a:off x="8796528" y="3822192"/>
            <a:ext cx="320040" cy="36576"/>
          </a:xfrm>
          <a:prstGeom prst="rect">
            <a:avLst/>
          </a:prstGeom>
          <a:solidFill>
            <a:srgbClr val="007C8A"/>
          </a:solidFill>
          <a:ln w="12700">
            <a:solidFill>
              <a:srgbClr val="007C8A"/>
            </a:solidFill>
            <a:prstDash val="solid"/>
          </a:ln>
        </p:spPr>
      </p:sp>
      <p:sp>
        <p:nvSpPr>
          <p:cNvPr id="55" name="Text 52"/>
          <p:cNvSpPr/>
          <p:nvPr/>
        </p:nvSpPr>
        <p:spPr>
          <a:xfrm>
            <a:off x="8796528" y="3685032"/>
            <a:ext cx="320040" cy="292608"/>
          </a:xfrm>
          <a:prstGeom prst="rect">
            <a:avLst/>
          </a:prstGeom>
          <a:noFill/>
          <a:ln/>
        </p:spPr>
        <p:txBody>
          <a:bodyPr wrap="square" lIns="0" tIns="0" rIns="0" bIns="0" rtlCol="0" anchor="ctr"/>
          <a:lstStyle/>
          <a:p>
            <a:pPr marL="0" indent="0" algn="ctr">
              <a:buNone/>
            </a:pPr>
            <a:r>
              <a:rPr lang="en-US" sz="1400" dirty="0">
                <a:solidFill>
                  <a:srgbClr val="007C8A"/>
                </a:solidFill>
                <a:latin typeface="Calibri" pitchFamily="34" charset="0"/>
                <a:ea typeface="Calibri" pitchFamily="34" charset="-122"/>
                <a:cs typeface="Calibri" pitchFamily="34" charset="-120"/>
              </a:rPr>
              <a:t>→</a:t>
            </a:r>
            <a:endParaRPr lang="en-US" sz="1400" dirty="0"/>
          </a:p>
        </p:txBody>
      </p:sp>
      <p:sp>
        <p:nvSpPr>
          <p:cNvPr id="56" name="Shape 53"/>
          <p:cNvSpPr/>
          <p:nvPr/>
        </p:nvSpPr>
        <p:spPr>
          <a:xfrm>
            <a:off x="8796528" y="4599432"/>
            <a:ext cx="320040" cy="36576"/>
          </a:xfrm>
          <a:prstGeom prst="rect">
            <a:avLst/>
          </a:prstGeom>
          <a:solidFill>
            <a:srgbClr val="007C8A"/>
          </a:solidFill>
          <a:ln w="12700">
            <a:solidFill>
              <a:srgbClr val="007C8A"/>
            </a:solidFill>
            <a:prstDash val="solid"/>
          </a:ln>
        </p:spPr>
      </p:sp>
      <p:sp>
        <p:nvSpPr>
          <p:cNvPr id="57" name="Text 54"/>
          <p:cNvSpPr/>
          <p:nvPr/>
        </p:nvSpPr>
        <p:spPr>
          <a:xfrm>
            <a:off x="8796528" y="4462272"/>
            <a:ext cx="320040" cy="292608"/>
          </a:xfrm>
          <a:prstGeom prst="rect">
            <a:avLst/>
          </a:prstGeom>
          <a:noFill/>
          <a:ln/>
        </p:spPr>
        <p:txBody>
          <a:bodyPr wrap="square" lIns="0" tIns="0" rIns="0" bIns="0" rtlCol="0" anchor="ctr"/>
          <a:lstStyle/>
          <a:p>
            <a:pPr marL="0" indent="0" algn="ctr">
              <a:buNone/>
            </a:pPr>
            <a:r>
              <a:rPr lang="en-US" sz="1400" dirty="0">
                <a:solidFill>
                  <a:srgbClr val="007C8A"/>
                </a:solidFill>
                <a:latin typeface="Calibri" pitchFamily="34" charset="0"/>
                <a:ea typeface="Calibri" pitchFamily="34" charset="-122"/>
                <a:cs typeface="Calibri" pitchFamily="34" charset="-120"/>
              </a:rPr>
              <a:t>→</a:t>
            </a:r>
            <a:endParaRPr lang="en-US" sz="1400" dirty="0"/>
          </a:p>
        </p:txBody>
      </p:sp>
      <p:sp>
        <p:nvSpPr>
          <p:cNvPr id="58" name="Shape 55"/>
          <p:cNvSpPr/>
          <p:nvPr/>
        </p:nvSpPr>
        <p:spPr>
          <a:xfrm>
            <a:off x="8796528" y="5376672"/>
            <a:ext cx="320040" cy="36576"/>
          </a:xfrm>
          <a:prstGeom prst="rect">
            <a:avLst/>
          </a:prstGeom>
          <a:solidFill>
            <a:srgbClr val="007C8A"/>
          </a:solidFill>
          <a:ln w="12700">
            <a:solidFill>
              <a:srgbClr val="007C8A"/>
            </a:solidFill>
            <a:prstDash val="solid"/>
          </a:ln>
        </p:spPr>
      </p:sp>
      <p:sp>
        <p:nvSpPr>
          <p:cNvPr id="59" name="Text 56"/>
          <p:cNvSpPr/>
          <p:nvPr/>
        </p:nvSpPr>
        <p:spPr>
          <a:xfrm>
            <a:off x="8796528" y="5239512"/>
            <a:ext cx="320040" cy="292608"/>
          </a:xfrm>
          <a:prstGeom prst="rect">
            <a:avLst/>
          </a:prstGeom>
          <a:noFill/>
          <a:ln/>
        </p:spPr>
        <p:txBody>
          <a:bodyPr wrap="square" lIns="0" tIns="0" rIns="0" bIns="0" rtlCol="0" anchor="ctr"/>
          <a:lstStyle/>
          <a:p>
            <a:pPr marL="0" indent="0" algn="ctr">
              <a:buNone/>
            </a:pPr>
            <a:r>
              <a:rPr lang="en-US" sz="1400" dirty="0">
                <a:solidFill>
                  <a:srgbClr val="007C8A"/>
                </a:solidFill>
                <a:latin typeface="Calibri" pitchFamily="34" charset="0"/>
                <a:ea typeface="Calibri" pitchFamily="34" charset="-122"/>
                <a:cs typeface="Calibri" pitchFamily="34" charset="-120"/>
              </a:rPr>
              <a:t>→</a:t>
            </a:r>
            <a:endParaRPr lang="en-US" sz="1400" dirty="0"/>
          </a:p>
        </p:txBody>
      </p:sp>
      <p:sp>
        <p:nvSpPr>
          <p:cNvPr id="60" name="Shape 57"/>
          <p:cNvSpPr/>
          <p:nvPr/>
        </p:nvSpPr>
        <p:spPr>
          <a:xfrm>
            <a:off x="9125712" y="3310128"/>
            <a:ext cx="2743200" cy="1417320"/>
          </a:xfrm>
          <a:prstGeom prst="rect">
            <a:avLst/>
          </a:prstGeom>
          <a:solidFill>
            <a:srgbClr val="007C8A"/>
          </a:solidFill>
          <a:ln w="12700">
            <a:solidFill>
              <a:srgbClr val="007C8A"/>
            </a:solidFill>
            <a:prstDash val="solid"/>
          </a:ln>
        </p:spPr>
      </p:sp>
      <p:sp>
        <p:nvSpPr>
          <p:cNvPr id="61" name="Text 58"/>
          <p:cNvSpPr/>
          <p:nvPr/>
        </p:nvSpPr>
        <p:spPr>
          <a:xfrm>
            <a:off x="9125712" y="3355848"/>
            <a:ext cx="2743200" cy="1325880"/>
          </a:xfrm>
          <a:prstGeom prst="rect">
            <a:avLst/>
          </a:prstGeom>
          <a:noFill/>
          <a:ln/>
        </p:spPr>
        <p:txBody>
          <a:bodyPr wrap="square" lIns="0" tIns="0" rIns="0" bIns="0" rtlCol="0" anchor="ctr"/>
          <a:lstStyle/>
          <a:p>
            <a:pPr marL="0" indent="0" algn="ctr">
              <a:buNone/>
            </a:pPr>
            <a:r>
              <a:rPr lang="en-US" sz="1050" b="1" dirty="0">
                <a:solidFill>
                  <a:srgbClr val="FFFFFF"/>
                </a:solidFill>
                <a:latin typeface="Calibri" pitchFamily="34" charset="0"/>
                <a:ea typeface="Calibri" pitchFamily="34" charset="-122"/>
                <a:cs typeface="Calibri" pitchFamily="34" charset="-120"/>
              </a:rPr>
              <a:t>DEPENDENT VARIABLE</a:t>
            </a:r>
            <a:endParaRPr lang="en-US" sz="1050" dirty="0"/>
          </a:p>
          <a:p>
            <a:pPr marL="0" indent="0" algn="ctr">
              <a:buNone/>
            </a:pPr>
            <a:endParaRPr lang="en-US" sz="1050" dirty="0"/>
          </a:p>
          <a:p>
            <a:pPr marL="0" indent="0" algn="ctr">
              <a:buNone/>
            </a:pPr>
            <a:r>
              <a:rPr lang="en-US" sz="1050" b="1" dirty="0">
                <a:solidFill>
                  <a:srgbClr val="FFFFFF"/>
                </a:solidFill>
                <a:latin typeface="Calibri" pitchFamily="34" charset="0"/>
                <a:ea typeface="Calibri" pitchFamily="34" charset="-122"/>
                <a:cs typeface="Calibri" pitchFamily="34" charset="-120"/>
              </a:rPr>
              <a:t>Social Equity in</a:t>
            </a:r>
            <a:endParaRPr lang="en-US" sz="1050" dirty="0"/>
          </a:p>
          <a:p>
            <a:pPr marL="0" indent="0" algn="ctr">
              <a:buNone/>
            </a:pPr>
            <a:r>
              <a:rPr lang="en-US" sz="1050" b="1" dirty="0">
                <a:solidFill>
                  <a:srgbClr val="FFFFFF"/>
                </a:solidFill>
                <a:latin typeface="Calibri" pitchFamily="34" charset="0"/>
                <a:ea typeface="Calibri" pitchFamily="34" charset="-122"/>
                <a:cs typeface="Calibri" pitchFamily="34" charset="-120"/>
              </a:rPr>
              <a:t>Devolved Units</a:t>
            </a:r>
            <a:endParaRPr lang="en-US" sz="1050" dirty="0"/>
          </a:p>
          <a:p>
            <a:pPr marL="0" indent="0" algn="ctr">
              <a:buNone/>
            </a:pPr>
            <a:r>
              <a:rPr lang="en-US" sz="1050" b="1" dirty="0">
                <a:solidFill>
                  <a:srgbClr val="FFFFFF"/>
                </a:solidFill>
                <a:latin typeface="Calibri" pitchFamily="34" charset="0"/>
                <a:ea typeface="Calibri" pitchFamily="34" charset="-122"/>
                <a:cs typeface="Calibri" pitchFamily="34" charset="-120"/>
              </a:rPr>
              <a:t>(Kenya, 2013–2023)</a:t>
            </a:r>
            <a:endParaRPr lang="en-US" sz="1050" dirty="0"/>
          </a:p>
        </p:txBody>
      </p:sp>
      <p:sp>
        <p:nvSpPr>
          <p:cNvPr id="62" name="Shape 59"/>
          <p:cNvSpPr/>
          <p:nvPr/>
        </p:nvSpPr>
        <p:spPr>
          <a:xfrm>
            <a:off x="6858000" y="6263640"/>
            <a:ext cx="4114800" cy="320040"/>
          </a:xfrm>
          <a:prstGeom prst="rect">
            <a:avLst/>
          </a:prstGeom>
          <a:solidFill>
            <a:srgbClr val="FFFBEE"/>
          </a:solidFill>
          <a:ln w="7620">
            <a:solidFill>
              <a:srgbClr val="D4A017"/>
            </a:solidFill>
            <a:prstDash val="solid"/>
          </a:ln>
        </p:spPr>
      </p:sp>
      <p:sp>
        <p:nvSpPr>
          <p:cNvPr id="63" name="Text 60"/>
          <p:cNvSpPr/>
          <p:nvPr/>
        </p:nvSpPr>
        <p:spPr>
          <a:xfrm>
            <a:off x="6949440" y="6291072"/>
            <a:ext cx="3931920" cy="246888"/>
          </a:xfrm>
          <a:prstGeom prst="rect">
            <a:avLst/>
          </a:prstGeom>
          <a:noFill/>
          <a:ln/>
        </p:spPr>
        <p:txBody>
          <a:bodyPr wrap="square" lIns="0" tIns="0" rIns="0" bIns="0" rtlCol="0" anchor="ctr"/>
          <a:lstStyle/>
          <a:p>
            <a:pPr marL="0" indent="0" algn="ctr">
              <a:buNone/>
            </a:pPr>
            <a:r>
              <a:rPr lang="en-US" sz="950" i="1" dirty="0">
                <a:solidFill>
                  <a:srgbClr val="D4A017"/>
                </a:solidFill>
                <a:latin typeface="Calibri" pitchFamily="34" charset="0"/>
                <a:ea typeface="Calibri" pitchFamily="34" charset="-122"/>
                <a:cs typeface="Calibri" pitchFamily="34" charset="-120"/>
              </a:rPr>
              <a:t>Moderating: County Fiscal Capacity &amp; Governance Structure</a:t>
            </a:r>
            <a:endParaRPr lang="en-US" sz="9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6">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Section 4: Methodology — Overview</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The scientific blueprint for conducting the research</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25880"/>
            <a:ext cx="11704320" cy="594360"/>
          </a:xfrm>
          <a:prstGeom prst="rect">
            <a:avLst/>
          </a:prstGeom>
          <a:solidFill>
            <a:srgbClr val="FFFFFF"/>
          </a:solidFill>
          <a:ln w="10160">
            <a:solidFill>
              <a:srgbClr val="007C8A"/>
            </a:solidFill>
            <a:prstDash val="solid"/>
          </a:ln>
        </p:spPr>
      </p:sp>
      <p:sp>
        <p:nvSpPr>
          <p:cNvPr id="9" name="Shape 6"/>
          <p:cNvSpPr/>
          <p:nvPr/>
        </p:nvSpPr>
        <p:spPr>
          <a:xfrm>
            <a:off x="228600" y="1325880"/>
            <a:ext cx="64008" cy="594360"/>
          </a:xfrm>
          <a:prstGeom prst="rect">
            <a:avLst/>
          </a:prstGeom>
          <a:solidFill>
            <a:srgbClr val="007C8A"/>
          </a:solidFill>
          <a:ln w="12700">
            <a:solidFill>
              <a:srgbClr val="007C8A"/>
            </a:solidFill>
            <a:prstDash val="solid"/>
          </a:ln>
        </p:spPr>
      </p:sp>
      <p:sp>
        <p:nvSpPr>
          <p:cNvPr id="10" name="Text 7"/>
          <p:cNvSpPr/>
          <p:nvPr/>
        </p:nvSpPr>
        <p:spPr>
          <a:xfrm>
            <a:off x="411480" y="1389888"/>
            <a:ext cx="11430000" cy="475488"/>
          </a:xfrm>
          <a:prstGeom prst="rect">
            <a:avLst/>
          </a:prstGeom>
          <a:noFill/>
          <a:ln/>
        </p:spPr>
        <p:txBody>
          <a:bodyPr wrap="square" lIns="0" tIns="0" rIns="0" bIns="0" rtlCol="0" anchor="ctr"/>
          <a:lstStyle/>
          <a:p>
            <a:pPr marL="0" indent="0">
              <a:buNone/>
            </a:pPr>
            <a:r>
              <a:rPr lang="en-US" sz="1200" i="1" dirty="0">
                <a:solidFill>
                  <a:srgbClr val="1A2A3A"/>
                </a:solidFill>
                <a:latin typeface="Calibri" pitchFamily="34" charset="0"/>
                <a:ea typeface="Calibri" pitchFamily="34" charset="-122"/>
                <a:cs typeface="Calibri" pitchFamily="34" charset="-120"/>
              </a:rPr>
              <a:t>Methodology describes the overall strategy, design, and logic of the study — including research philosophy, design, population, sample, data collection, validity/reliability, analysis, and ethical considerations.</a:t>
            </a:r>
            <a:endParaRPr lang="en-US" sz="1200" dirty="0"/>
          </a:p>
        </p:txBody>
      </p:sp>
      <p:sp>
        <p:nvSpPr>
          <p:cNvPr id="11" name="Shape 8"/>
          <p:cNvSpPr/>
          <p:nvPr/>
        </p:nvSpPr>
        <p:spPr>
          <a:xfrm>
            <a:off x="228600" y="2011680"/>
            <a:ext cx="5715000" cy="1097280"/>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12" name="Shape 9"/>
          <p:cNvSpPr/>
          <p:nvPr/>
        </p:nvSpPr>
        <p:spPr>
          <a:xfrm>
            <a:off x="228600" y="2011680"/>
            <a:ext cx="64008" cy="1097280"/>
          </a:xfrm>
          <a:prstGeom prst="rect">
            <a:avLst/>
          </a:prstGeom>
          <a:solidFill>
            <a:srgbClr val="007C8A"/>
          </a:solidFill>
          <a:ln w="12700">
            <a:solidFill>
              <a:srgbClr val="007C8A"/>
            </a:solidFill>
            <a:prstDash val="solid"/>
          </a:ln>
        </p:spPr>
      </p:sp>
      <p:sp>
        <p:nvSpPr>
          <p:cNvPr id="13" name="Shape 10"/>
          <p:cNvSpPr/>
          <p:nvPr/>
        </p:nvSpPr>
        <p:spPr>
          <a:xfrm>
            <a:off x="338328" y="2121408"/>
            <a:ext cx="347472" cy="347472"/>
          </a:xfrm>
          <a:prstGeom prst="ellipse">
            <a:avLst/>
          </a:prstGeom>
          <a:solidFill>
            <a:srgbClr val="007C8A"/>
          </a:solidFill>
          <a:ln w="12700">
            <a:solidFill>
              <a:srgbClr val="007C8A"/>
            </a:solidFill>
            <a:prstDash val="solid"/>
          </a:ln>
        </p:spPr>
      </p:sp>
      <p:sp>
        <p:nvSpPr>
          <p:cNvPr id="14" name="Text 11"/>
          <p:cNvSpPr/>
          <p:nvPr/>
        </p:nvSpPr>
        <p:spPr>
          <a:xfrm>
            <a:off x="338328" y="2121408"/>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1</a:t>
            </a:r>
            <a:endParaRPr lang="en-US" sz="1100" dirty="0"/>
          </a:p>
        </p:txBody>
      </p:sp>
      <p:sp>
        <p:nvSpPr>
          <p:cNvPr id="15" name="Text 12"/>
          <p:cNvSpPr/>
          <p:nvPr/>
        </p:nvSpPr>
        <p:spPr>
          <a:xfrm>
            <a:off x="795528" y="2103120"/>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Research Philosophy</a:t>
            </a:r>
            <a:endParaRPr lang="en-US" sz="1200" dirty="0"/>
          </a:p>
        </p:txBody>
      </p:sp>
      <p:sp>
        <p:nvSpPr>
          <p:cNvPr id="16" name="Text 13"/>
          <p:cNvSpPr/>
          <p:nvPr/>
        </p:nvSpPr>
        <p:spPr>
          <a:xfrm>
            <a:off x="795528" y="2395728"/>
            <a:ext cx="5029200" cy="60350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Positivism / Interpretivism / Pragmatism — worldview guiding the study</a:t>
            </a:r>
            <a:endParaRPr lang="en-US" sz="1050" dirty="0"/>
          </a:p>
        </p:txBody>
      </p:sp>
      <p:sp>
        <p:nvSpPr>
          <p:cNvPr id="17" name="Shape 14"/>
          <p:cNvSpPr/>
          <p:nvPr/>
        </p:nvSpPr>
        <p:spPr>
          <a:xfrm>
            <a:off x="6172200" y="2011680"/>
            <a:ext cx="5715000" cy="1097280"/>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18" name="Shape 15"/>
          <p:cNvSpPr/>
          <p:nvPr/>
        </p:nvSpPr>
        <p:spPr>
          <a:xfrm>
            <a:off x="6172200" y="2011680"/>
            <a:ext cx="64008" cy="1097280"/>
          </a:xfrm>
          <a:prstGeom prst="rect">
            <a:avLst/>
          </a:prstGeom>
          <a:solidFill>
            <a:srgbClr val="007C8A"/>
          </a:solidFill>
          <a:ln w="12700">
            <a:solidFill>
              <a:srgbClr val="007C8A"/>
            </a:solidFill>
            <a:prstDash val="solid"/>
          </a:ln>
        </p:spPr>
      </p:sp>
      <p:sp>
        <p:nvSpPr>
          <p:cNvPr id="19" name="Shape 16"/>
          <p:cNvSpPr/>
          <p:nvPr/>
        </p:nvSpPr>
        <p:spPr>
          <a:xfrm>
            <a:off x="6281928" y="2121408"/>
            <a:ext cx="347472" cy="347472"/>
          </a:xfrm>
          <a:prstGeom prst="ellipse">
            <a:avLst/>
          </a:prstGeom>
          <a:solidFill>
            <a:srgbClr val="007C8A"/>
          </a:solidFill>
          <a:ln w="12700">
            <a:solidFill>
              <a:srgbClr val="007C8A"/>
            </a:solidFill>
            <a:prstDash val="solid"/>
          </a:ln>
        </p:spPr>
      </p:sp>
      <p:sp>
        <p:nvSpPr>
          <p:cNvPr id="20" name="Text 17"/>
          <p:cNvSpPr/>
          <p:nvPr/>
        </p:nvSpPr>
        <p:spPr>
          <a:xfrm>
            <a:off x="6281928" y="2121408"/>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2</a:t>
            </a:r>
            <a:endParaRPr lang="en-US" sz="1100" dirty="0"/>
          </a:p>
        </p:txBody>
      </p:sp>
      <p:sp>
        <p:nvSpPr>
          <p:cNvPr id="21" name="Text 18"/>
          <p:cNvSpPr/>
          <p:nvPr/>
        </p:nvSpPr>
        <p:spPr>
          <a:xfrm>
            <a:off x="6739128" y="2103120"/>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Research Design</a:t>
            </a:r>
            <a:endParaRPr lang="en-US" sz="1200" dirty="0"/>
          </a:p>
        </p:txBody>
      </p:sp>
      <p:sp>
        <p:nvSpPr>
          <p:cNvPr id="22" name="Text 19"/>
          <p:cNvSpPr/>
          <p:nvPr/>
        </p:nvSpPr>
        <p:spPr>
          <a:xfrm>
            <a:off x="6739128" y="2395728"/>
            <a:ext cx="5029200" cy="60350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Descriptive, Exploratory, Explanatory, Mixed Methods, Longitudinal</a:t>
            </a:r>
            <a:endParaRPr lang="en-US" sz="1050" dirty="0"/>
          </a:p>
        </p:txBody>
      </p:sp>
      <p:sp>
        <p:nvSpPr>
          <p:cNvPr id="23" name="Shape 20"/>
          <p:cNvSpPr/>
          <p:nvPr/>
        </p:nvSpPr>
        <p:spPr>
          <a:xfrm>
            <a:off x="228600" y="3218688"/>
            <a:ext cx="5715000" cy="1097280"/>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24" name="Shape 21"/>
          <p:cNvSpPr/>
          <p:nvPr/>
        </p:nvSpPr>
        <p:spPr>
          <a:xfrm>
            <a:off x="228600" y="3218688"/>
            <a:ext cx="64008" cy="1097280"/>
          </a:xfrm>
          <a:prstGeom prst="rect">
            <a:avLst/>
          </a:prstGeom>
          <a:solidFill>
            <a:srgbClr val="007C8A"/>
          </a:solidFill>
          <a:ln w="12700">
            <a:solidFill>
              <a:srgbClr val="007C8A"/>
            </a:solidFill>
            <a:prstDash val="solid"/>
          </a:ln>
        </p:spPr>
      </p:sp>
      <p:sp>
        <p:nvSpPr>
          <p:cNvPr id="25" name="Shape 22"/>
          <p:cNvSpPr/>
          <p:nvPr/>
        </p:nvSpPr>
        <p:spPr>
          <a:xfrm>
            <a:off x="338328" y="3328416"/>
            <a:ext cx="347472" cy="347472"/>
          </a:xfrm>
          <a:prstGeom prst="ellipse">
            <a:avLst/>
          </a:prstGeom>
          <a:solidFill>
            <a:srgbClr val="007C8A"/>
          </a:solidFill>
          <a:ln w="12700">
            <a:solidFill>
              <a:srgbClr val="007C8A"/>
            </a:solidFill>
            <a:prstDash val="solid"/>
          </a:ln>
        </p:spPr>
      </p:sp>
      <p:sp>
        <p:nvSpPr>
          <p:cNvPr id="26" name="Text 23"/>
          <p:cNvSpPr/>
          <p:nvPr/>
        </p:nvSpPr>
        <p:spPr>
          <a:xfrm>
            <a:off x="338328" y="3328416"/>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3</a:t>
            </a:r>
            <a:endParaRPr lang="en-US" sz="1100" dirty="0"/>
          </a:p>
        </p:txBody>
      </p:sp>
      <p:sp>
        <p:nvSpPr>
          <p:cNvPr id="27" name="Text 24"/>
          <p:cNvSpPr/>
          <p:nvPr/>
        </p:nvSpPr>
        <p:spPr>
          <a:xfrm>
            <a:off x="795528" y="3310128"/>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Target Population</a:t>
            </a:r>
            <a:endParaRPr lang="en-US" sz="1200" dirty="0"/>
          </a:p>
        </p:txBody>
      </p:sp>
      <p:sp>
        <p:nvSpPr>
          <p:cNvPr id="28" name="Text 25"/>
          <p:cNvSpPr/>
          <p:nvPr/>
        </p:nvSpPr>
        <p:spPr>
          <a:xfrm>
            <a:off x="795528" y="3602736"/>
            <a:ext cx="5029200" cy="60350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Who is being studied — all individuals relevant to the research problem</a:t>
            </a:r>
            <a:endParaRPr lang="en-US" sz="1050" dirty="0"/>
          </a:p>
        </p:txBody>
      </p:sp>
      <p:sp>
        <p:nvSpPr>
          <p:cNvPr id="29" name="Shape 26"/>
          <p:cNvSpPr/>
          <p:nvPr/>
        </p:nvSpPr>
        <p:spPr>
          <a:xfrm>
            <a:off x="6172200" y="3218688"/>
            <a:ext cx="5715000" cy="1097280"/>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30" name="Shape 27"/>
          <p:cNvSpPr/>
          <p:nvPr/>
        </p:nvSpPr>
        <p:spPr>
          <a:xfrm>
            <a:off x="6172200" y="3218688"/>
            <a:ext cx="64008" cy="1097280"/>
          </a:xfrm>
          <a:prstGeom prst="rect">
            <a:avLst/>
          </a:prstGeom>
          <a:solidFill>
            <a:srgbClr val="007C8A"/>
          </a:solidFill>
          <a:ln w="12700">
            <a:solidFill>
              <a:srgbClr val="007C8A"/>
            </a:solidFill>
            <a:prstDash val="solid"/>
          </a:ln>
        </p:spPr>
      </p:sp>
      <p:sp>
        <p:nvSpPr>
          <p:cNvPr id="31" name="Shape 28"/>
          <p:cNvSpPr/>
          <p:nvPr/>
        </p:nvSpPr>
        <p:spPr>
          <a:xfrm>
            <a:off x="6281928" y="3328416"/>
            <a:ext cx="347472" cy="347472"/>
          </a:xfrm>
          <a:prstGeom prst="ellipse">
            <a:avLst/>
          </a:prstGeom>
          <a:solidFill>
            <a:srgbClr val="007C8A"/>
          </a:solidFill>
          <a:ln w="12700">
            <a:solidFill>
              <a:srgbClr val="007C8A"/>
            </a:solidFill>
            <a:prstDash val="solid"/>
          </a:ln>
        </p:spPr>
      </p:sp>
      <p:sp>
        <p:nvSpPr>
          <p:cNvPr id="32" name="Text 29"/>
          <p:cNvSpPr/>
          <p:nvPr/>
        </p:nvSpPr>
        <p:spPr>
          <a:xfrm>
            <a:off x="6281928" y="3328416"/>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4</a:t>
            </a:r>
            <a:endParaRPr lang="en-US" sz="1100" dirty="0"/>
          </a:p>
        </p:txBody>
      </p:sp>
      <p:sp>
        <p:nvSpPr>
          <p:cNvPr id="33" name="Text 30"/>
          <p:cNvSpPr/>
          <p:nvPr/>
        </p:nvSpPr>
        <p:spPr>
          <a:xfrm>
            <a:off x="6739128" y="3310128"/>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Sample Size &amp; Sampling</a:t>
            </a:r>
            <a:endParaRPr lang="en-US" sz="1200" dirty="0"/>
          </a:p>
        </p:txBody>
      </p:sp>
      <p:sp>
        <p:nvSpPr>
          <p:cNvPr id="34" name="Text 31"/>
          <p:cNvSpPr/>
          <p:nvPr/>
        </p:nvSpPr>
        <p:spPr>
          <a:xfrm>
            <a:off x="6739128" y="3602736"/>
            <a:ext cx="5029200" cy="60350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Who is selected, how many, and the sampling technique used</a:t>
            </a:r>
            <a:endParaRPr lang="en-US" sz="1050" dirty="0"/>
          </a:p>
        </p:txBody>
      </p:sp>
      <p:sp>
        <p:nvSpPr>
          <p:cNvPr id="35" name="Shape 32"/>
          <p:cNvSpPr/>
          <p:nvPr/>
        </p:nvSpPr>
        <p:spPr>
          <a:xfrm>
            <a:off x="228600" y="4425696"/>
            <a:ext cx="5715000" cy="1097280"/>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36" name="Shape 33"/>
          <p:cNvSpPr/>
          <p:nvPr/>
        </p:nvSpPr>
        <p:spPr>
          <a:xfrm>
            <a:off x="228600" y="4425696"/>
            <a:ext cx="64008" cy="1097280"/>
          </a:xfrm>
          <a:prstGeom prst="rect">
            <a:avLst/>
          </a:prstGeom>
          <a:solidFill>
            <a:srgbClr val="007C8A"/>
          </a:solidFill>
          <a:ln w="12700">
            <a:solidFill>
              <a:srgbClr val="007C8A"/>
            </a:solidFill>
            <a:prstDash val="solid"/>
          </a:ln>
        </p:spPr>
      </p:sp>
      <p:sp>
        <p:nvSpPr>
          <p:cNvPr id="37" name="Shape 34"/>
          <p:cNvSpPr/>
          <p:nvPr/>
        </p:nvSpPr>
        <p:spPr>
          <a:xfrm>
            <a:off x="338328" y="4535424"/>
            <a:ext cx="347472" cy="347472"/>
          </a:xfrm>
          <a:prstGeom prst="ellipse">
            <a:avLst/>
          </a:prstGeom>
          <a:solidFill>
            <a:srgbClr val="007C8A"/>
          </a:solidFill>
          <a:ln w="12700">
            <a:solidFill>
              <a:srgbClr val="007C8A"/>
            </a:solidFill>
            <a:prstDash val="solid"/>
          </a:ln>
        </p:spPr>
      </p:sp>
      <p:sp>
        <p:nvSpPr>
          <p:cNvPr id="38" name="Text 35"/>
          <p:cNvSpPr/>
          <p:nvPr/>
        </p:nvSpPr>
        <p:spPr>
          <a:xfrm>
            <a:off x="338328" y="4535424"/>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5</a:t>
            </a:r>
            <a:endParaRPr lang="en-US" sz="1100" dirty="0"/>
          </a:p>
        </p:txBody>
      </p:sp>
      <p:sp>
        <p:nvSpPr>
          <p:cNvPr id="39" name="Text 36"/>
          <p:cNvSpPr/>
          <p:nvPr/>
        </p:nvSpPr>
        <p:spPr>
          <a:xfrm>
            <a:off x="795528" y="4517136"/>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Data Collection</a:t>
            </a:r>
            <a:endParaRPr lang="en-US" sz="1200" dirty="0"/>
          </a:p>
        </p:txBody>
      </p:sp>
      <p:sp>
        <p:nvSpPr>
          <p:cNvPr id="40" name="Text 37"/>
          <p:cNvSpPr/>
          <p:nvPr/>
        </p:nvSpPr>
        <p:spPr>
          <a:xfrm>
            <a:off x="795528" y="4809744"/>
            <a:ext cx="5029200" cy="60350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Primary: questionnaires, interviews. Secondary: documents, statistics</a:t>
            </a:r>
            <a:endParaRPr lang="en-US" sz="1050" dirty="0"/>
          </a:p>
        </p:txBody>
      </p:sp>
      <p:sp>
        <p:nvSpPr>
          <p:cNvPr id="41" name="Shape 38"/>
          <p:cNvSpPr/>
          <p:nvPr/>
        </p:nvSpPr>
        <p:spPr>
          <a:xfrm>
            <a:off x="6172200" y="4425696"/>
            <a:ext cx="5715000" cy="1097280"/>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42" name="Shape 39"/>
          <p:cNvSpPr/>
          <p:nvPr/>
        </p:nvSpPr>
        <p:spPr>
          <a:xfrm>
            <a:off x="6172200" y="4425696"/>
            <a:ext cx="64008" cy="1097280"/>
          </a:xfrm>
          <a:prstGeom prst="rect">
            <a:avLst/>
          </a:prstGeom>
          <a:solidFill>
            <a:srgbClr val="007C8A"/>
          </a:solidFill>
          <a:ln w="12700">
            <a:solidFill>
              <a:srgbClr val="007C8A"/>
            </a:solidFill>
            <a:prstDash val="solid"/>
          </a:ln>
        </p:spPr>
      </p:sp>
      <p:sp>
        <p:nvSpPr>
          <p:cNvPr id="43" name="Shape 40"/>
          <p:cNvSpPr/>
          <p:nvPr/>
        </p:nvSpPr>
        <p:spPr>
          <a:xfrm>
            <a:off x="6281928" y="4535424"/>
            <a:ext cx="347472" cy="347472"/>
          </a:xfrm>
          <a:prstGeom prst="ellipse">
            <a:avLst/>
          </a:prstGeom>
          <a:solidFill>
            <a:srgbClr val="007C8A"/>
          </a:solidFill>
          <a:ln w="12700">
            <a:solidFill>
              <a:srgbClr val="007C8A"/>
            </a:solidFill>
            <a:prstDash val="solid"/>
          </a:ln>
        </p:spPr>
      </p:sp>
      <p:sp>
        <p:nvSpPr>
          <p:cNvPr id="44" name="Text 41"/>
          <p:cNvSpPr/>
          <p:nvPr/>
        </p:nvSpPr>
        <p:spPr>
          <a:xfrm>
            <a:off x="6281928" y="4535424"/>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6</a:t>
            </a:r>
            <a:endParaRPr lang="en-US" sz="1100" dirty="0"/>
          </a:p>
        </p:txBody>
      </p:sp>
      <p:sp>
        <p:nvSpPr>
          <p:cNvPr id="45" name="Text 42"/>
          <p:cNvSpPr/>
          <p:nvPr/>
        </p:nvSpPr>
        <p:spPr>
          <a:xfrm>
            <a:off x="6739128" y="4517136"/>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Validity &amp; Reliability</a:t>
            </a:r>
            <a:endParaRPr lang="en-US" sz="1200" dirty="0"/>
          </a:p>
        </p:txBody>
      </p:sp>
      <p:sp>
        <p:nvSpPr>
          <p:cNvPr id="46" name="Text 43"/>
          <p:cNvSpPr/>
          <p:nvPr/>
        </p:nvSpPr>
        <p:spPr>
          <a:xfrm>
            <a:off x="6739128" y="4809744"/>
            <a:ext cx="5029200" cy="60350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For primary data — ensuring instruments measure what they should</a:t>
            </a:r>
            <a:endParaRPr lang="en-US" sz="1050" dirty="0"/>
          </a:p>
        </p:txBody>
      </p:sp>
      <p:sp>
        <p:nvSpPr>
          <p:cNvPr id="47" name="Shape 44"/>
          <p:cNvSpPr/>
          <p:nvPr/>
        </p:nvSpPr>
        <p:spPr>
          <a:xfrm>
            <a:off x="228600" y="5632704"/>
            <a:ext cx="5715000" cy="1097280"/>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48" name="Shape 45"/>
          <p:cNvSpPr/>
          <p:nvPr/>
        </p:nvSpPr>
        <p:spPr>
          <a:xfrm>
            <a:off x="228600" y="5632704"/>
            <a:ext cx="64008" cy="1097280"/>
          </a:xfrm>
          <a:prstGeom prst="rect">
            <a:avLst/>
          </a:prstGeom>
          <a:solidFill>
            <a:srgbClr val="007C8A"/>
          </a:solidFill>
          <a:ln w="12700">
            <a:solidFill>
              <a:srgbClr val="007C8A"/>
            </a:solidFill>
            <a:prstDash val="solid"/>
          </a:ln>
        </p:spPr>
      </p:sp>
      <p:sp>
        <p:nvSpPr>
          <p:cNvPr id="49" name="Shape 46"/>
          <p:cNvSpPr/>
          <p:nvPr/>
        </p:nvSpPr>
        <p:spPr>
          <a:xfrm>
            <a:off x="338328" y="5742432"/>
            <a:ext cx="347472" cy="347472"/>
          </a:xfrm>
          <a:prstGeom prst="ellipse">
            <a:avLst/>
          </a:prstGeom>
          <a:solidFill>
            <a:srgbClr val="007C8A"/>
          </a:solidFill>
          <a:ln w="12700">
            <a:solidFill>
              <a:srgbClr val="007C8A"/>
            </a:solidFill>
            <a:prstDash val="solid"/>
          </a:ln>
        </p:spPr>
      </p:sp>
      <p:sp>
        <p:nvSpPr>
          <p:cNvPr id="50" name="Text 47"/>
          <p:cNvSpPr/>
          <p:nvPr/>
        </p:nvSpPr>
        <p:spPr>
          <a:xfrm>
            <a:off x="338328" y="5742432"/>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7</a:t>
            </a:r>
            <a:endParaRPr lang="en-US" sz="1100" dirty="0"/>
          </a:p>
        </p:txBody>
      </p:sp>
      <p:sp>
        <p:nvSpPr>
          <p:cNvPr id="51" name="Text 48"/>
          <p:cNvSpPr/>
          <p:nvPr/>
        </p:nvSpPr>
        <p:spPr>
          <a:xfrm>
            <a:off x="795528" y="5724144"/>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Data Analysis</a:t>
            </a:r>
            <a:endParaRPr lang="en-US" sz="1200" dirty="0"/>
          </a:p>
        </p:txBody>
      </p:sp>
      <p:sp>
        <p:nvSpPr>
          <p:cNvPr id="52" name="Text 49"/>
          <p:cNvSpPr/>
          <p:nvPr/>
        </p:nvSpPr>
        <p:spPr>
          <a:xfrm>
            <a:off x="795528" y="6016752"/>
            <a:ext cx="5029200" cy="60350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SPSS, STATA, NVivo, ATLAS.ti — software matched to data type</a:t>
            </a:r>
            <a:endParaRPr lang="en-US" sz="1050" dirty="0"/>
          </a:p>
        </p:txBody>
      </p:sp>
      <p:sp>
        <p:nvSpPr>
          <p:cNvPr id="53" name="Shape 50"/>
          <p:cNvSpPr/>
          <p:nvPr/>
        </p:nvSpPr>
        <p:spPr>
          <a:xfrm>
            <a:off x="6172200" y="5632704"/>
            <a:ext cx="5715000" cy="1097280"/>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54" name="Shape 51"/>
          <p:cNvSpPr/>
          <p:nvPr/>
        </p:nvSpPr>
        <p:spPr>
          <a:xfrm>
            <a:off x="6172200" y="5632704"/>
            <a:ext cx="64008" cy="1097280"/>
          </a:xfrm>
          <a:prstGeom prst="rect">
            <a:avLst/>
          </a:prstGeom>
          <a:solidFill>
            <a:srgbClr val="007C8A"/>
          </a:solidFill>
          <a:ln w="12700">
            <a:solidFill>
              <a:srgbClr val="007C8A"/>
            </a:solidFill>
            <a:prstDash val="solid"/>
          </a:ln>
        </p:spPr>
      </p:sp>
      <p:sp>
        <p:nvSpPr>
          <p:cNvPr id="55" name="Shape 52"/>
          <p:cNvSpPr/>
          <p:nvPr/>
        </p:nvSpPr>
        <p:spPr>
          <a:xfrm>
            <a:off x="6281928" y="5742432"/>
            <a:ext cx="347472" cy="347472"/>
          </a:xfrm>
          <a:prstGeom prst="ellipse">
            <a:avLst/>
          </a:prstGeom>
          <a:solidFill>
            <a:srgbClr val="007C8A"/>
          </a:solidFill>
          <a:ln w="12700">
            <a:solidFill>
              <a:srgbClr val="007C8A"/>
            </a:solidFill>
            <a:prstDash val="solid"/>
          </a:ln>
        </p:spPr>
      </p:sp>
      <p:sp>
        <p:nvSpPr>
          <p:cNvPr id="56" name="Text 53"/>
          <p:cNvSpPr/>
          <p:nvPr/>
        </p:nvSpPr>
        <p:spPr>
          <a:xfrm>
            <a:off x="6281928" y="5742432"/>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8</a:t>
            </a:r>
            <a:endParaRPr lang="en-US" sz="1100" dirty="0"/>
          </a:p>
        </p:txBody>
      </p:sp>
      <p:sp>
        <p:nvSpPr>
          <p:cNvPr id="57" name="Text 54"/>
          <p:cNvSpPr/>
          <p:nvPr/>
        </p:nvSpPr>
        <p:spPr>
          <a:xfrm>
            <a:off x="6739128" y="5724144"/>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Ethical Considerations</a:t>
            </a:r>
            <a:endParaRPr lang="en-US" sz="1200" dirty="0"/>
          </a:p>
        </p:txBody>
      </p:sp>
      <p:sp>
        <p:nvSpPr>
          <p:cNvPr id="58" name="Text 55"/>
          <p:cNvSpPr/>
          <p:nvPr/>
        </p:nvSpPr>
        <p:spPr>
          <a:xfrm>
            <a:off x="6739128" y="6016752"/>
            <a:ext cx="5029200" cy="60350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Consent, anonymization, NACOSTI permit, institutional clearance</a:t>
            </a:r>
            <a:endParaRPr lang="en-US" sz="10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7">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Methodology: Research Philosophy &amp; Design</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The worldview and overall strategy of the study</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25880"/>
            <a:ext cx="11704320" cy="347472"/>
          </a:xfrm>
          <a:prstGeom prst="rect">
            <a:avLst/>
          </a:prstGeom>
          <a:solidFill>
            <a:srgbClr val="007C8A"/>
          </a:solidFill>
          <a:ln w="12700">
            <a:solidFill>
              <a:srgbClr val="007C8A"/>
            </a:solidFill>
            <a:prstDash val="solid"/>
          </a:ln>
        </p:spPr>
      </p:sp>
      <p:sp>
        <p:nvSpPr>
          <p:cNvPr id="9" name="Text 6"/>
          <p:cNvSpPr/>
          <p:nvPr/>
        </p:nvSpPr>
        <p:spPr>
          <a:xfrm>
            <a:off x="320040" y="1362456"/>
            <a:ext cx="11430000" cy="274320"/>
          </a:xfrm>
          <a:prstGeom prst="rect">
            <a:avLst/>
          </a:prstGeom>
          <a:noFill/>
          <a:ln/>
        </p:spPr>
        <p:txBody>
          <a:bodyPr wrap="square" lIns="0" tIns="0" rIns="0" bIns="0"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RESEARCH PHILOSOPHY</a:t>
            </a:r>
            <a:endParaRPr lang="en-US" sz="1250" dirty="0"/>
          </a:p>
        </p:txBody>
      </p:sp>
      <p:sp>
        <p:nvSpPr>
          <p:cNvPr id="10" name="Shape 7"/>
          <p:cNvSpPr/>
          <p:nvPr/>
        </p:nvSpPr>
        <p:spPr>
          <a:xfrm>
            <a:off x="228600" y="1764792"/>
            <a:ext cx="3794760" cy="2240280"/>
          </a:xfrm>
          <a:prstGeom prst="rect">
            <a:avLst/>
          </a:prstGeom>
          <a:solidFill>
            <a:srgbClr val="FFFFFF"/>
          </a:solidFill>
          <a:ln w="8890">
            <a:solidFill>
              <a:srgbClr val="D0DCE8"/>
            </a:solidFill>
            <a:prstDash val="solid"/>
          </a:ln>
        </p:spPr>
      </p:sp>
      <p:sp>
        <p:nvSpPr>
          <p:cNvPr id="11" name="Shape 8"/>
          <p:cNvSpPr/>
          <p:nvPr/>
        </p:nvSpPr>
        <p:spPr>
          <a:xfrm>
            <a:off x="228600" y="1764792"/>
            <a:ext cx="3794760" cy="338328"/>
          </a:xfrm>
          <a:prstGeom prst="rect">
            <a:avLst/>
          </a:prstGeom>
          <a:solidFill>
            <a:srgbClr val="0D2240"/>
          </a:solidFill>
          <a:ln w="12700">
            <a:solidFill>
              <a:srgbClr val="0D2240"/>
            </a:solidFill>
            <a:prstDash val="solid"/>
          </a:ln>
        </p:spPr>
      </p:sp>
      <p:sp>
        <p:nvSpPr>
          <p:cNvPr id="12" name="Text 9"/>
          <p:cNvSpPr/>
          <p:nvPr/>
        </p:nvSpPr>
        <p:spPr>
          <a:xfrm>
            <a:off x="320040" y="1792224"/>
            <a:ext cx="3566160" cy="27432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Positivism</a:t>
            </a:r>
            <a:endParaRPr lang="en-US" sz="1200" dirty="0"/>
          </a:p>
        </p:txBody>
      </p:sp>
      <p:sp>
        <p:nvSpPr>
          <p:cNvPr id="13" name="Text 10"/>
          <p:cNvSpPr/>
          <p:nvPr/>
        </p:nvSpPr>
        <p:spPr>
          <a:xfrm>
            <a:off x="320040" y="2157984"/>
            <a:ext cx="3566160" cy="1783080"/>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Believes reality is objective and measurable. Uses quantitative methods. Appropriate when testing hypotheses with statistical data.</a:t>
            </a:r>
            <a:endParaRPr lang="en-US" sz="1050" dirty="0"/>
          </a:p>
          <a:p>
            <a:pPr marL="0" indent="0">
              <a:buNone/>
            </a:pP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Example: Testing whether budget allocation (IV) predicts social equity index scores (DV) using regression analysis.</a:t>
            </a:r>
            <a:endParaRPr lang="en-US" sz="1050" dirty="0"/>
          </a:p>
        </p:txBody>
      </p:sp>
      <p:sp>
        <p:nvSpPr>
          <p:cNvPr id="14" name="Shape 11"/>
          <p:cNvSpPr/>
          <p:nvPr/>
        </p:nvSpPr>
        <p:spPr>
          <a:xfrm>
            <a:off x="4215384" y="1764792"/>
            <a:ext cx="3794760" cy="2240280"/>
          </a:xfrm>
          <a:prstGeom prst="rect">
            <a:avLst/>
          </a:prstGeom>
          <a:solidFill>
            <a:srgbClr val="FFFFFF"/>
          </a:solidFill>
          <a:ln w="8890">
            <a:solidFill>
              <a:srgbClr val="D0DCE8"/>
            </a:solidFill>
            <a:prstDash val="solid"/>
          </a:ln>
        </p:spPr>
      </p:sp>
      <p:sp>
        <p:nvSpPr>
          <p:cNvPr id="15" name="Shape 12"/>
          <p:cNvSpPr/>
          <p:nvPr/>
        </p:nvSpPr>
        <p:spPr>
          <a:xfrm>
            <a:off x="4215384" y="1764792"/>
            <a:ext cx="3794760" cy="338328"/>
          </a:xfrm>
          <a:prstGeom prst="rect">
            <a:avLst/>
          </a:prstGeom>
          <a:solidFill>
            <a:srgbClr val="0D2240"/>
          </a:solidFill>
          <a:ln w="12700">
            <a:solidFill>
              <a:srgbClr val="0D2240"/>
            </a:solidFill>
            <a:prstDash val="solid"/>
          </a:ln>
        </p:spPr>
      </p:sp>
      <p:sp>
        <p:nvSpPr>
          <p:cNvPr id="16" name="Text 13"/>
          <p:cNvSpPr/>
          <p:nvPr/>
        </p:nvSpPr>
        <p:spPr>
          <a:xfrm>
            <a:off x="4306824" y="1792224"/>
            <a:ext cx="3566160" cy="27432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Interpretivism</a:t>
            </a:r>
            <a:endParaRPr lang="en-US" sz="1200" dirty="0"/>
          </a:p>
        </p:txBody>
      </p:sp>
      <p:sp>
        <p:nvSpPr>
          <p:cNvPr id="17" name="Text 14"/>
          <p:cNvSpPr/>
          <p:nvPr/>
        </p:nvSpPr>
        <p:spPr>
          <a:xfrm>
            <a:off x="4306824" y="2157984"/>
            <a:ext cx="3566160" cy="1783080"/>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Believes reality is socially constructed. Uses qualitative methods. Appropriate for understanding perceptions and lived experiences.</a:t>
            </a:r>
            <a:endParaRPr lang="en-US" sz="1050" dirty="0"/>
          </a:p>
          <a:p>
            <a:pPr marL="0" indent="0">
              <a:buNone/>
            </a:pP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Example: Understanding how community members perceive fairness in county budget decisions through interviews.</a:t>
            </a:r>
            <a:endParaRPr lang="en-US" sz="1050" dirty="0"/>
          </a:p>
        </p:txBody>
      </p:sp>
      <p:sp>
        <p:nvSpPr>
          <p:cNvPr id="18" name="Shape 15"/>
          <p:cNvSpPr/>
          <p:nvPr/>
        </p:nvSpPr>
        <p:spPr>
          <a:xfrm>
            <a:off x="8202168" y="1764792"/>
            <a:ext cx="3794760" cy="2240280"/>
          </a:xfrm>
          <a:prstGeom prst="rect">
            <a:avLst/>
          </a:prstGeom>
          <a:solidFill>
            <a:srgbClr val="FFFFFF"/>
          </a:solidFill>
          <a:ln w="8890">
            <a:solidFill>
              <a:srgbClr val="D0DCE8"/>
            </a:solidFill>
            <a:prstDash val="solid"/>
          </a:ln>
        </p:spPr>
      </p:sp>
      <p:sp>
        <p:nvSpPr>
          <p:cNvPr id="19" name="Shape 16"/>
          <p:cNvSpPr/>
          <p:nvPr/>
        </p:nvSpPr>
        <p:spPr>
          <a:xfrm>
            <a:off x="8202168" y="1764792"/>
            <a:ext cx="3794760" cy="338328"/>
          </a:xfrm>
          <a:prstGeom prst="rect">
            <a:avLst/>
          </a:prstGeom>
          <a:solidFill>
            <a:srgbClr val="0D2240"/>
          </a:solidFill>
          <a:ln w="12700">
            <a:solidFill>
              <a:srgbClr val="0D2240"/>
            </a:solidFill>
            <a:prstDash val="solid"/>
          </a:ln>
        </p:spPr>
      </p:sp>
      <p:sp>
        <p:nvSpPr>
          <p:cNvPr id="20" name="Text 17"/>
          <p:cNvSpPr/>
          <p:nvPr/>
        </p:nvSpPr>
        <p:spPr>
          <a:xfrm>
            <a:off x="8293608" y="1792224"/>
            <a:ext cx="3566160" cy="27432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Pragmatism</a:t>
            </a:r>
            <a:endParaRPr lang="en-US" sz="1200" dirty="0"/>
          </a:p>
        </p:txBody>
      </p:sp>
      <p:sp>
        <p:nvSpPr>
          <p:cNvPr id="21" name="Text 18"/>
          <p:cNvSpPr/>
          <p:nvPr/>
        </p:nvSpPr>
        <p:spPr>
          <a:xfrm>
            <a:off x="8293608" y="2157984"/>
            <a:ext cx="3566160" cy="1783080"/>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Chooses methods based on the research question, not philosophical allegiance. Supports mixed methods designs — combining quantitative and qualitative approaches.</a:t>
            </a:r>
            <a:endParaRPr lang="en-US" sz="1050" dirty="0"/>
          </a:p>
          <a:p>
            <a:pPr marL="0" indent="0">
              <a:buNone/>
            </a:pP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Example: This study uses pragmatism — quantitative budget data PLUS qualitative interviews.</a:t>
            </a:r>
            <a:endParaRPr lang="en-US" sz="1050" dirty="0"/>
          </a:p>
        </p:txBody>
      </p:sp>
      <p:sp>
        <p:nvSpPr>
          <p:cNvPr id="22" name="Shape 19"/>
          <p:cNvSpPr/>
          <p:nvPr/>
        </p:nvSpPr>
        <p:spPr>
          <a:xfrm>
            <a:off x="228600" y="4096512"/>
            <a:ext cx="11704320" cy="347472"/>
          </a:xfrm>
          <a:prstGeom prst="rect">
            <a:avLst/>
          </a:prstGeom>
          <a:solidFill>
            <a:srgbClr val="1A6B8A"/>
          </a:solidFill>
          <a:ln w="12700">
            <a:solidFill>
              <a:srgbClr val="1A6B8A"/>
            </a:solidFill>
            <a:prstDash val="solid"/>
          </a:ln>
        </p:spPr>
      </p:sp>
      <p:sp>
        <p:nvSpPr>
          <p:cNvPr id="23" name="Text 20"/>
          <p:cNvSpPr/>
          <p:nvPr/>
        </p:nvSpPr>
        <p:spPr>
          <a:xfrm>
            <a:off x="320040" y="4133088"/>
            <a:ext cx="11430000" cy="274320"/>
          </a:xfrm>
          <a:prstGeom prst="rect">
            <a:avLst/>
          </a:prstGeom>
          <a:noFill/>
          <a:ln/>
        </p:spPr>
        <p:txBody>
          <a:bodyPr wrap="square" lIns="0" tIns="0" rIns="0" bIns="0"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RESEARCH DESIGN</a:t>
            </a:r>
            <a:endParaRPr lang="en-US" sz="1250" dirty="0"/>
          </a:p>
        </p:txBody>
      </p:sp>
      <p:sp>
        <p:nvSpPr>
          <p:cNvPr id="24" name="Shape 21"/>
          <p:cNvSpPr/>
          <p:nvPr/>
        </p:nvSpPr>
        <p:spPr>
          <a:xfrm>
            <a:off x="228600" y="4535424"/>
            <a:ext cx="3794760" cy="1828800"/>
          </a:xfrm>
          <a:prstGeom prst="rect">
            <a:avLst/>
          </a:prstGeom>
          <a:solidFill>
            <a:srgbClr val="FFFFFF"/>
          </a:solidFill>
          <a:ln w="8890">
            <a:solidFill>
              <a:srgbClr val="D0DCE8"/>
            </a:solidFill>
            <a:prstDash val="solid"/>
          </a:ln>
        </p:spPr>
      </p:sp>
      <p:sp>
        <p:nvSpPr>
          <p:cNvPr id="25" name="Shape 22"/>
          <p:cNvSpPr/>
          <p:nvPr/>
        </p:nvSpPr>
        <p:spPr>
          <a:xfrm>
            <a:off x="228600" y="4535424"/>
            <a:ext cx="64008" cy="1828800"/>
          </a:xfrm>
          <a:prstGeom prst="rect">
            <a:avLst/>
          </a:prstGeom>
          <a:solidFill>
            <a:srgbClr val="1A6B8A"/>
          </a:solidFill>
          <a:ln w="12700">
            <a:solidFill>
              <a:srgbClr val="1A6B8A"/>
            </a:solidFill>
            <a:prstDash val="solid"/>
          </a:ln>
        </p:spPr>
      </p:sp>
      <p:sp>
        <p:nvSpPr>
          <p:cNvPr id="26" name="Text 23"/>
          <p:cNvSpPr/>
          <p:nvPr/>
        </p:nvSpPr>
        <p:spPr>
          <a:xfrm>
            <a:off x="393192" y="4590288"/>
            <a:ext cx="3520440" cy="274320"/>
          </a:xfrm>
          <a:prstGeom prst="rect">
            <a:avLst/>
          </a:prstGeom>
          <a:noFill/>
          <a:ln/>
        </p:spPr>
        <p:txBody>
          <a:bodyPr wrap="square" lIns="0" tIns="0" rIns="0" bIns="0" rtlCol="0" anchor="ctr"/>
          <a:lstStyle/>
          <a:p>
            <a:pPr marL="0" indent="0">
              <a:buNone/>
            </a:pPr>
            <a:r>
              <a:rPr lang="en-US" sz="1150" b="1" dirty="0">
                <a:solidFill>
                  <a:srgbClr val="2E4A5E"/>
                </a:solidFill>
                <a:latin typeface="Calibri" pitchFamily="34" charset="0"/>
                <a:ea typeface="Calibri" pitchFamily="34" charset="-122"/>
                <a:cs typeface="Calibri" pitchFamily="34" charset="-120"/>
              </a:rPr>
              <a:t>Descriptive Design</a:t>
            </a:r>
            <a:endParaRPr lang="en-US" sz="1150" dirty="0"/>
          </a:p>
        </p:txBody>
      </p:sp>
      <p:sp>
        <p:nvSpPr>
          <p:cNvPr id="27" name="Text 24"/>
          <p:cNvSpPr/>
          <p:nvPr/>
        </p:nvSpPr>
        <p:spPr>
          <a:xfrm>
            <a:off x="393192" y="4882896"/>
            <a:ext cx="3520440" cy="1417320"/>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Describes characteristics of the study population without manipulating variables. Used to document budget allocation patterns across counties.</a:t>
            </a:r>
            <a:endParaRPr lang="en-US" sz="1050" dirty="0"/>
          </a:p>
        </p:txBody>
      </p:sp>
      <p:sp>
        <p:nvSpPr>
          <p:cNvPr id="28" name="Shape 25"/>
          <p:cNvSpPr/>
          <p:nvPr/>
        </p:nvSpPr>
        <p:spPr>
          <a:xfrm>
            <a:off x="4215384" y="4535424"/>
            <a:ext cx="3794760" cy="1828800"/>
          </a:xfrm>
          <a:prstGeom prst="rect">
            <a:avLst/>
          </a:prstGeom>
          <a:solidFill>
            <a:srgbClr val="FFFFFF"/>
          </a:solidFill>
          <a:ln w="8890">
            <a:solidFill>
              <a:srgbClr val="D0DCE8"/>
            </a:solidFill>
            <a:prstDash val="solid"/>
          </a:ln>
        </p:spPr>
      </p:sp>
      <p:sp>
        <p:nvSpPr>
          <p:cNvPr id="29" name="Shape 26"/>
          <p:cNvSpPr/>
          <p:nvPr/>
        </p:nvSpPr>
        <p:spPr>
          <a:xfrm>
            <a:off x="4215384" y="4535424"/>
            <a:ext cx="64008" cy="1828800"/>
          </a:xfrm>
          <a:prstGeom prst="rect">
            <a:avLst/>
          </a:prstGeom>
          <a:solidFill>
            <a:srgbClr val="1A6B8A"/>
          </a:solidFill>
          <a:ln w="12700">
            <a:solidFill>
              <a:srgbClr val="1A6B8A"/>
            </a:solidFill>
            <a:prstDash val="solid"/>
          </a:ln>
        </p:spPr>
      </p:sp>
      <p:sp>
        <p:nvSpPr>
          <p:cNvPr id="30" name="Text 27"/>
          <p:cNvSpPr/>
          <p:nvPr/>
        </p:nvSpPr>
        <p:spPr>
          <a:xfrm>
            <a:off x="4379976" y="4590288"/>
            <a:ext cx="3520440" cy="274320"/>
          </a:xfrm>
          <a:prstGeom prst="rect">
            <a:avLst/>
          </a:prstGeom>
          <a:noFill/>
          <a:ln/>
        </p:spPr>
        <p:txBody>
          <a:bodyPr wrap="square" lIns="0" tIns="0" rIns="0" bIns="0" rtlCol="0" anchor="ctr"/>
          <a:lstStyle/>
          <a:p>
            <a:pPr marL="0" indent="0">
              <a:buNone/>
            </a:pPr>
            <a:r>
              <a:rPr lang="en-US" sz="1150" b="1" dirty="0">
                <a:solidFill>
                  <a:srgbClr val="2E4A5E"/>
                </a:solidFill>
                <a:latin typeface="Calibri" pitchFamily="34" charset="0"/>
                <a:ea typeface="Calibri" pitchFamily="34" charset="-122"/>
                <a:cs typeface="Calibri" pitchFamily="34" charset="-120"/>
              </a:rPr>
              <a:t>Explanatory (Causal)</a:t>
            </a:r>
            <a:endParaRPr lang="en-US" sz="1150" dirty="0"/>
          </a:p>
        </p:txBody>
      </p:sp>
      <p:sp>
        <p:nvSpPr>
          <p:cNvPr id="31" name="Text 28"/>
          <p:cNvSpPr/>
          <p:nvPr/>
        </p:nvSpPr>
        <p:spPr>
          <a:xfrm>
            <a:off x="4379976" y="4882896"/>
            <a:ext cx="3520440" cy="1417320"/>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Seeks to establish cause-effect relationships. Used to test whether budget formulation practices CAUSE changes in social equity outcomes.</a:t>
            </a:r>
            <a:endParaRPr lang="en-US" sz="1050" dirty="0"/>
          </a:p>
        </p:txBody>
      </p:sp>
      <p:sp>
        <p:nvSpPr>
          <p:cNvPr id="32" name="Shape 29"/>
          <p:cNvSpPr/>
          <p:nvPr/>
        </p:nvSpPr>
        <p:spPr>
          <a:xfrm>
            <a:off x="8202168" y="4535424"/>
            <a:ext cx="3794760" cy="1828800"/>
          </a:xfrm>
          <a:prstGeom prst="rect">
            <a:avLst/>
          </a:prstGeom>
          <a:solidFill>
            <a:srgbClr val="FFFFFF"/>
          </a:solidFill>
          <a:ln w="8890">
            <a:solidFill>
              <a:srgbClr val="D0DCE8"/>
            </a:solidFill>
            <a:prstDash val="solid"/>
          </a:ln>
        </p:spPr>
      </p:sp>
      <p:sp>
        <p:nvSpPr>
          <p:cNvPr id="33" name="Shape 30"/>
          <p:cNvSpPr/>
          <p:nvPr/>
        </p:nvSpPr>
        <p:spPr>
          <a:xfrm>
            <a:off x="8202168" y="4535424"/>
            <a:ext cx="64008" cy="1828800"/>
          </a:xfrm>
          <a:prstGeom prst="rect">
            <a:avLst/>
          </a:prstGeom>
          <a:solidFill>
            <a:srgbClr val="1A6B8A"/>
          </a:solidFill>
          <a:ln w="12700">
            <a:solidFill>
              <a:srgbClr val="1A6B8A"/>
            </a:solidFill>
            <a:prstDash val="solid"/>
          </a:ln>
        </p:spPr>
      </p:sp>
      <p:sp>
        <p:nvSpPr>
          <p:cNvPr id="34" name="Text 31"/>
          <p:cNvSpPr/>
          <p:nvPr/>
        </p:nvSpPr>
        <p:spPr>
          <a:xfrm>
            <a:off x="8366760" y="4590288"/>
            <a:ext cx="3520440" cy="274320"/>
          </a:xfrm>
          <a:prstGeom prst="rect">
            <a:avLst/>
          </a:prstGeom>
          <a:noFill/>
          <a:ln/>
        </p:spPr>
        <p:txBody>
          <a:bodyPr wrap="square" lIns="0" tIns="0" rIns="0" bIns="0" rtlCol="0" anchor="ctr"/>
          <a:lstStyle/>
          <a:p>
            <a:pPr marL="0" indent="0">
              <a:buNone/>
            </a:pPr>
            <a:r>
              <a:rPr lang="en-US" sz="1150" b="1" dirty="0">
                <a:solidFill>
                  <a:srgbClr val="2E4A5E"/>
                </a:solidFill>
                <a:latin typeface="Calibri" pitchFamily="34" charset="0"/>
                <a:ea typeface="Calibri" pitchFamily="34" charset="-122"/>
                <a:cs typeface="Calibri" pitchFamily="34" charset="-120"/>
              </a:rPr>
              <a:t>Mixed Methods (For This Study)</a:t>
            </a:r>
            <a:endParaRPr lang="en-US" sz="1150" dirty="0"/>
          </a:p>
        </p:txBody>
      </p:sp>
      <p:sp>
        <p:nvSpPr>
          <p:cNvPr id="35" name="Text 32"/>
          <p:cNvSpPr/>
          <p:nvPr/>
        </p:nvSpPr>
        <p:spPr>
          <a:xfrm>
            <a:off x="8366760" y="4882896"/>
            <a:ext cx="3520440" cy="1417320"/>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Combines quantitative secondary data analysis (county budget reports) with qualitative primary data (interviews) for comprehensive insights.</a:t>
            </a:r>
            <a:endParaRPr lang="en-US" sz="10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8">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Methodology: Target Population &amp; Sample Size</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Who is studied and how they are selected</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25880"/>
            <a:ext cx="11704320" cy="347472"/>
          </a:xfrm>
          <a:prstGeom prst="rect">
            <a:avLst/>
          </a:prstGeom>
          <a:solidFill>
            <a:srgbClr val="007C8A"/>
          </a:solidFill>
          <a:ln w="12700">
            <a:solidFill>
              <a:srgbClr val="007C8A"/>
            </a:solidFill>
            <a:prstDash val="solid"/>
          </a:ln>
        </p:spPr>
      </p:sp>
      <p:sp>
        <p:nvSpPr>
          <p:cNvPr id="9" name="Text 6"/>
          <p:cNvSpPr/>
          <p:nvPr/>
        </p:nvSpPr>
        <p:spPr>
          <a:xfrm>
            <a:off x="320040" y="1362456"/>
            <a:ext cx="11430000" cy="274320"/>
          </a:xfrm>
          <a:prstGeom prst="rect">
            <a:avLst/>
          </a:prstGeom>
          <a:noFill/>
          <a:ln/>
        </p:spPr>
        <p:txBody>
          <a:bodyPr wrap="square" lIns="0" tIns="0" rIns="0" bIns="0"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TARGET POPULATION</a:t>
            </a:r>
            <a:endParaRPr lang="en-US" sz="1250" dirty="0"/>
          </a:p>
        </p:txBody>
      </p:sp>
      <p:sp>
        <p:nvSpPr>
          <p:cNvPr id="10" name="Shape 7"/>
          <p:cNvSpPr/>
          <p:nvPr/>
        </p:nvSpPr>
        <p:spPr>
          <a:xfrm>
            <a:off x="228600" y="1764792"/>
            <a:ext cx="11704320" cy="640080"/>
          </a:xfrm>
          <a:prstGeom prst="rect">
            <a:avLst/>
          </a:prstGeom>
          <a:solidFill>
            <a:srgbClr val="FFFFFF"/>
          </a:solidFill>
          <a:ln w="8890">
            <a:solidFill>
              <a:srgbClr val="D0DCE8"/>
            </a:solidFill>
            <a:prstDash val="solid"/>
          </a:ln>
        </p:spPr>
      </p:sp>
      <p:sp>
        <p:nvSpPr>
          <p:cNvPr id="11" name="Shape 8"/>
          <p:cNvSpPr/>
          <p:nvPr/>
        </p:nvSpPr>
        <p:spPr>
          <a:xfrm>
            <a:off x="228600" y="1764792"/>
            <a:ext cx="64008" cy="640080"/>
          </a:xfrm>
          <a:prstGeom prst="rect">
            <a:avLst/>
          </a:prstGeom>
          <a:solidFill>
            <a:srgbClr val="007C8A"/>
          </a:solidFill>
          <a:ln w="12700">
            <a:solidFill>
              <a:srgbClr val="007C8A"/>
            </a:solidFill>
            <a:prstDash val="solid"/>
          </a:ln>
        </p:spPr>
      </p:sp>
      <p:sp>
        <p:nvSpPr>
          <p:cNvPr id="12" name="Text 9"/>
          <p:cNvSpPr/>
          <p:nvPr/>
        </p:nvSpPr>
        <p:spPr>
          <a:xfrm>
            <a:off x="411480" y="1828800"/>
            <a:ext cx="11430000" cy="5212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The target population refers to ALL individuals or entities with characteristics relevant to the research problem. For this study: All budget officers, county finance managers, public participation officers, and community representatives across Kenya's 47 counties involved in budget formulation processes (estimated population = 2,350 individuals).</a:t>
            </a:r>
            <a:endParaRPr lang="en-US" sz="1050" dirty="0"/>
          </a:p>
        </p:txBody>
      </p:sp>
      <p:sp>
        <p:nvSpPr>
          <p:cNvPr id="13" name="Shape 10"/>
          <p:cNvSpPr/>
          <p:nvPr/>
        </p:nvSpPr>
        <p:spPr>
          <a:xfrm>
            <a:off x="228600" y="2496312"/>
            <a:ext cx="2514600" cy="384048"/>
          </a:xfrm>
          <a:prstGeom prst="rect">
            <a:avLst/>
          </a:prstGeom>
          <a:solidFill>
            <a:srgbClr val="0D2240"/>
          </a:solidFill>
          <a:ln w="6350">
            <a:solidFill>
              <a:srgbClr val="0D2240"/>
            </a:solidFill>
            <a:prstDash val="solid"/>
          </a:ln>
        </p:spPr>
      </p:sp>
      <p:sp>
        <p:nvSpPr>
          <p:cNvPr id="14" name="Text 11"/>
          <p:cNvSpPr/>
          <p:nvPr/>
        </p:nvSpPr>
        <p:spPr>
          <a:xfrm>
            <a:off x="301752" y="2551176"/>
            <a:ext cx="2404872" cy="292608"/>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Category</a:t>
            </a:r>
            <a:endParaRPr lang="en-US" sz="1100" dirty="0"/>
          </a:p>
        </p:txBody>
      </p:sp>
      <p:sp>
        <p:nvSpPr>
          <p:cNvPr id="15" name="Shape 12"/>
          <p:cNvSpPr/>
          <p:nvPr/>
        </p:nvSpPr>
        <p:spPr>
          <a:xfrm>
            <a:off x="2834640" y="2496312"/>
            <a:ext cx="2286000" cy="384048"/>
          </a:xfrm>
          <a:prstGeom prst="rect">
            <a:avLst/>
          </a:prstGeom>
          <a:solidFill>
            <a:srgbClr val="0D2240"/>
          </a:solidFill>
          <a:ln w="6350">
            <a:solidFill>
              <a:srgbClr val="0D2240"/>
            </a:solidFill>
            <a:prstDash val="solid"/>
          </a:ln>
        </p:spPr>
      </p:sp>
      <p:sp>
        <p:nvSpPr>
          <p:cNvPr id="16" name="Text 13"/>
          <p:cNvSpPr/>
          <p:nvPr/>
        </p:nvSpPr>
        <p:spPr>
          <a:xfrm>
            <a:off x="2907792" y="2551176"/>
            <a:ext cx="2176272" cy="292608"/>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Number of Counties</a:t>
            </a:r>
            <a:endParaRPr lang="en-US" sz="1100" dirty="0"/>
          </a:p>
        </p:txBody>
      </p:sp>
      <p:sp>
        <p:nvSpPr>
          <p:cNvPr id="17" name="Shape 14"/>
          <p:cNvSpPr/>
          <p:nvPr/>
        </p:nvSpPr>
        <p:spPr>
          <a:xfrm>
            <a:off x="5303520" y="2496312"/>
            <a:ext cx="2331720" cy="384048"/>
          </a:xfrm>
          <a:prstGeom prst="rect">
            <a:avLst/>
          </a:prstGeom>
          <a:solidFill>
            <a:srgbClr val="0D2240"/>
          </a:solidFill>
          <a:ln w="6350">
            <a:solidFill>
              <a:srgbClr val="0D2240"/>
            </a:solidFill>
            <a:prstDash val="solid"/>
          </a:ln>
        </p:spPr>
      </p:sp>
      <p:sp>
        <p:nvSpPr>
          <p:cNvPr id="18" name="Text 15"/>
          <p:cNvSpPr/>
          <p:nvPr/>
        </p:nvSpPr>
        <p:spPr>
          <a:xfrm>
            <a:off x="5376672" y="2551176"/>
            <a:ext cx="2221992" cy="292608"/>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Estimated Population</a:t>
            </a:r>
            <a:endParaRPr lang="en-US" sz="1100" dirty="0"/>
          </a:p>
        </p:txBody>
      </p:sp>
      <p:sp>
        <p:nvSpPr>
          <p:cNvPr id="19" name="Shape 16"/>
          <p:cNvSpPr/>
          <p:nvPr/>
        </p:nvSpPr>
        <p:spPr>
          <a:xfrm>
            <a:off x="7818120" y="2496312"/>
            <a:ext cx="4160520" cy="384048"/>
          </a:xfrm>
          <a:prstGeom prst="rect">
            <a:avLst/>
          </a:prstGeom>
          <a:solidFill>
            <a:srgbClr val="0D2240"/>
          </a:solidFill>
          <a:ln w="6350">
            <a:solidFill>
              <a:srgbClr val="0D2240"/>
            </a:solidFill>
            <a:prstDash val="solid"/>
          </a:ln>
        </p:spPr>
      </p:sp>
      <p:sp>
        <p:nvSpPr>
          <p:cNvPr id="20" name="Text 17"/>
          <p:cNvSpPr/>
          <p:nvPr/>
        </p:nvSpPr>
        <p:spPr>
          <a:xfrm>
            <a:off x="7891272" y="2551176"/>
            <a:ext cx="4050792" cy="292608"/>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Role in Study</a:t>
            </a:r>
            <a:endParaRPr lang="en-US" sz="1100" dirty="0"/>
          </a:p>
        </p:txBody>
      </p:sp>
      <p:sp>
        <p:nvSpPr>
          <p:cNvPr id="21" name="Shape 18"/>
          <p:cNvSpPr/>
          <p:nvPr/>
        </p:nvSpPr>
        <p:spPr>
          <a:xfrm>
            <a:off x="228600" y="2880360"/>
            <a:ext cx="2514600" cy="384048"/>
          </a:xfrm>
          <a:prstGeom prst="rect">
            <a:avLst/>
          </a:prstGeom>
          <a:solidFill>
            <a:srgbClr val="F0F5F8"/>
          </a:solidFill>
          <a:ln w="6350">
            <a:solidFill>
              <a:srgbClr val="D0DCE8"/>
            </a:solidFill>
            <a:prstDash val="solid"/>
          </a:ln>
        </p:spPr>
      </p:sp>
      <p:sp>
        <p:nvSpPr>
          <p:cNvPr id="22" name="Text 19"/>
          <p:cNvSpPr/>
          <p:nvPr/>
        </p:nvSpPr>
        <p:spPr>
          <a:xfrm>
            <a:off x="301752" y="2935224"/>
            <a:ext cx="2404872"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County Finance Officers</a:t>
            </a:r>
            <a:endParaRPr lang="en-US" sz="1050" dirty="0"/>
          </a:p>
        </p:txBody>
      </p:sp>
      <p:sp>
        <p:nvSpPr>
          <p:cNvPr id="23" name="Shape 20"/>
          <p:cNvSpPr/>
          <p:nvPr/>
        </p:nvSpPr>
        <p:spPr>
          <a:xfrm>
            <a:off x="2834640" y="2880360"/>
            <a:ext cx="2286000" cy="384048"/>
          </a:xfrm>
          <a:prstGeom prst="rect">
            <a:avLst/>
          </a:prstGeom>
          <a:solidFill>
            <a:srgbClr val="F0F5F8"/>
          </a:solidFill>
          <a:ln w="6350">
            <a:solidFill>
              <a:srgbClr val="D0DCE8"/>
            </a:solidFill>
            <a:prstDash val="solid"/>
          </a:ln>
        </p:spPr>
      </p:sp>
      <p:sp>
        <p:nvSpPr>
          <p:cNvPr id="24" name="Text 21"/>
          <p:cNvSpPr/>
          <p:nvPr/>
        </p:nvSpPr>
        <p:spPr>
          <a:xfrm>
            <a:off x="2907792" y="2935224"/>
            <a:ext cx="2176272"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47</a:t>
            </a:r>
            <a:endParaRPr lang="en-US" sz="1050" dirty="0"/>
          </a:p>
        </p:txBody>
      </p:sp>
      <p:sp>
        <p:nvSpPr>
          <p:cNvPr id="25" name="Shape 22"/>
          <p:cNvSpPr/>
          <p:nvPr/>
        </p:nvSpPr>
        <p:spPr>
          <a:xfrm>
            <a:off x="5303520" y="2880360"/>
            <a:ext cx="2331720" cy="384048"/>
          </a:xfrm>
          <a:prstGeom prst="rect">
            <a:avLst/>
          </a:prstGeom>
          <a:solidFill>
            <a:srgbClr val="F0F5F8"/>
          </a:solidFill>
          <a:ln w="6350">
            <a:solidFill>
              <a:srgbClr val="D0DCE8"/>
            </a:solidFill>
            <a:prstDash val="solid"/>
          </a:ln>
        </p:spPr>
      </p:sp>
      <p:sp>
        <p:nvSpPr>
          <p:cNvPr id="26" name="Text 23"/>
          <p:cNvSpPr/>
          <p:nvPr/>
        </p:nvSpPr>
        <p:spPr>
          <a:xfrm>
            <a:off x="5376672" y="2935224"/>
            <a:ext cx="2221992"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47</a:t>
            </a:r>
            <a:endParaRPr lang="en-US" sz="1050" dirty="0"/>
          </a:p>
        </p:txBody>
      </p:sp>
      <p:sp>
        <p:nvSpPr>
          <p:cNvPr id="27" name="Shape 24"/>
          <p:cNvSpPr/>
          <p:nvPr/>
        </p:nvSpPr>
        <p:spPr>
          <a:xfrm>
            <a:off x="7818120" y="2880360"/>
            <a:ext cx="4160520" cy="384048"/>
          </a:xfrm>
          <a:prstGeom prst="rect">
            <a:avLst/>
          </a:prstGeom>
          <a:solidFill>
            <a:srgbClr val="F0F5F8"/>
          </a:solidFill>
          <a:ln w="6350">
            <a:solidFill>
              <a:srgbClr val="D0DCE8"/>
            </a:solidFill>
            <a:prstDash val="solid"/>
          </a:ln>
        </p:spPr>
      </p:sp>
      <p:sp>
        <p:nvSpPr>
          <p:cNvPr id="28" name="Text 25"/>
          <p:cNvSpPr/>
          <p:nvPr/>
        </p:nvSpPr>
        <p:spPr>
          <a:xfrm>
            <a:off x="7891272" y="2935224"/>
            <a:ext cx="4050792"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Primary respondents — budget formulation data</a:t>
            </a:r>
            <a:endParaRPr lang="en-US" sz="1050" dirty="0"/>
          </a:p>
        </p:txBody>
      </p:sp>
      <p:sp>
        <p:nvSpPr>
          <p:cNvPr id="29" name="Shape 26"/>
          <p:cNvSpPr/>
          <p:nvPr/>
        </p:nvSpPr>
        <p:spPr>
          <a:xfrm>
            <a:off x="228600" y="3264408"/>
            <a:ext cx="2514600" cy="384048"/>
          </a:xfrm>
          <a:prstGeom prst="rect">
            <a:avLst/>
          </a:prstGeom>
          <a:solidFill>
            <a:srgbClr val="FFFFFF"/>
          </a:solidFill>
          <a:ln w="6350">
            <a:solidFill>
              <a:srgbClr val="D0DCE8"/>
            </a:solidFill>
            <a:prstDash val="solid"/>
          </a:ln>
        </p:spPr>
      </p:sp>
      <p:sp>
        <p:nvSpPr>
          <p:cNvPr id="30" name="Text 27"/>
          <p:cNvSpPr/>
          <p:nvPr/>
        </p:nvSpPr>
        <p:spPr>
          <a:xfrm>
            <a:off x="301752" y="3319272"/>
            <a:ext cx="2404872"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Budget Officers / Planners</a:t>
            </a:r>
            <a:endParaRPr lang="en-US" sz="1050" dirty="0"/>
          </a:p>
        </p:txBody>
      </p:sp>
      <p:sp>
        <p:nvSpPr>
          <p:cNvPr id="31" name="Shape 28"/>
          <p:cNvSpPr/>
          <p:nvPr/>
        </p:nvSpPr>
        <p:spPr>
          <a:xfrm>
            <a:off x="2834640" y="3264408"/>
            <a:ext cx="2286000" cy="384048"/>
          </a:xfrm>
          <a:prstGeom prst="rect">
            <a:avLst/>
          </a:prstGeom>
          <a:solidFill>
            <a:srgbClr val="FFFFFF"/>
          </a:solidFill>
          <a:ln w="6350">
            <a:solidFill>
              <a:srgbClr val="D0DCE8"/>
            </a:solidFill>
            <a:prstDash val="solid"/>
          </a:ln>
        </p:spPr>
      </p:sp>
      <p:sp>
        <p:nvSpPr>
          <p:cNvPr id="32" name="Text 29"/>
          <p:cNvSpPr/>
          <p:nvPr/>
        </p:nvSpPr>
        <p:spPr>
          <a:xfrm>
            <a:off x="2907792" y="3319272"/>
            <a:ext cx="2176272"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47</a:t>
            </a:r>
            <a:endParaRPr lang="en-US" sz="1050" dirty="0"/>
          </a:p>
        </p:txBody>
      </p:sp>
      <p:sp>
        <p:nvSpPr>
          <p:cNvPr id="33" name="Shape 30"/>
          <p:cNvSpPr/>
          <p:nvPr/>
        </p:nvSpPr>
        <p:spPr>
          <a:xfrm>
            <a:off x="5303520" y="3264408"/>
            <a:ext cx="2331720" cy="384048"/>
          </a:xfrm>
          <a:prstGeom prst="rect">
            <a:avLst/>
          </a:prstGeom>
          <a:solidFill>
            <a:srgbClr val="FFFFFF"/>
          </a:solidFill>
          <a:ln w="6350">
            <a:solidFill>
              <a:srgbClr val="D0DCE8"/>
            </a:solidFill>
            <a:prstDash val="solid"/>
          </a:ln>
        </p:spPr>
      </p:sp>
      <p:sp>
        <p:nvSpPr>
          <p:cNvPr id="34" name="Text 31"/>
          <p:cNvSpPr/>
          <p:nvPr/>
        </p:nvSpPr>
        <p:spPr>
          <a:xfrm>
            <a:off x="5376672" y="3319272"/>
            <a:ext cx="2221992"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188</a:t>
            </a:r>
            <a:endParaRPr lang="en-US" sz="1050" dirty="0"/>
          </a:p>
        </p:txBody>
      </p:sp>
      <p:sp>
        <p:nvSpPr>
          <p:cNvPr id="35" name="Shape 32"/>
          <p:cNvSpPr/>
          <p:nvPr/>
        </p:nvSpPr>
        <p:spPr>
          <a:xfrm>
            <a:off x="7818120" y="3264408"/>
            <a:ext cx="4160520" cy="384048"/>
          </a:xfrm>
          <a:prstGeom prst="rect">
            <a:avLst/>
          </a:prstGeom>
          <a:solidFill>
            <a:srgbClr val="FFFFFF"/>
          </a:solidFill>
          <a:ln w="6350">
            <a:solidFill>
              <a:srgbClr val="D0DCE8"/>
            </a:solidFill>
            <a:prstDash val="solid"/>
          </a:ln>
        </p:spPr>
      </p:sp>
      <p:sp>
        <p:nvSpPr>
          <p:cNvPr id="36" name="Text 33"/>
          <p:cNvSpPr/>
          <p:nvPr/>
        </p:nvSpPr>
        <p:spPr>
          <a:xfrm>
            <a:off x="7891272" y="3319272"/>
            <a:ext cx="4050792"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Key informants — budget preparation process</a:t>
            </a:r>
            <a:endParaRPr lang="en-US" sz="1050" dirty="0"/>
          </a:p>
        </p:txBody>
      </p:sp>
      <p:sp>
        <p:nvSpPr>
          <p:cNvPr id="37" name="Shape 34"/>
          <p:cNvSpPr/>
          <p:nvPr/>
        </p:nvSpPr>
        <p:spPr>
          <a:xfrm>
            <a:off x="228600" y="3648456"/>
            <a:ext cx="2514600" cy="384048"/>
          </a:xfrm>
          <a:prstGeom prst="rect">
            <a:avLst/>
          </a:prstGeom>
          <a:solidFill>
            <a:srgbClr val="F0F5F8"/>
          </a:solidFill>
          <a:ln w="6350">
            <a:solidFill>
              <a:srgbClr val="D0DCE8"/>
            </a:solidFill>
            <a:prstDash val="solid"/>
          </a:ln>
        </p:spPr>
      </p:sp>
      <p:sp>
        <p:nvSpPr>
          <p:cNvPr id="38" name="Text 35"/>
          <p:cNvSpPr/>
          <p:nvPr/>
        </p:nvSpPr>
        <p:spPr>
          <a:xfrm>
            <a:off x="301752" y="3703320"/>
            <a:ext cx="2404872"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Public Participation Officers</a:t>
            </a:r>
            <a:endParaRPr lang="en-US" sz="1050" dirty="0"/>
          </a:p>
        </p:txBody>
      </p:sp>
      <p:sp>
        <p:nvSpPr>
          <p:cNvPr id="39" name="Shape 36"/>
          <p:cNvSpPr/>
          <p:nvPr/>
        </p:nvSpPr>
        <p:spPr>
          <a:xfrm>
            <a:off x="2834640" y="3648456"/>
            <a:ext cx="2286000" cy="384048"/>
          </a:xfrm>
          <a:prstGeom prst="rect">
            <a:avLst/>
          </a:prstGeom>
          <a:solidFill>
            <a:srgbClr val="F0F5F8"/>
          </a:solidFill>
          <a:ln w="6350">
            <a:solidFill>
              <a:srgbClr val="D0DCE8"/>
            </a:solidFill>
            <a:prstDash val="solid"/>
          </a:ln>
        </p:spPr>
      </p:sp>
      <p:sp>
        <p:nvSpPr>
          <p:cNvPr id="40" name="Text 37"/>
          <p:cNvSpPr/>
          <p:nvPr/>
        </p:nvSpPr>
        <p:spPr>
          <a:xfrm>
            <a:off x="2907792" y="3703320"/>
            <a:ext cx="2176272"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47</a:t>
            </a:r>
            <a:endParaRPr lang="en-US" sz="1050" dirty="0"/>
          </a:p>
        </p:txBody>
      </p:sp>
      <p:sp>
        <p:nvSpPr>
          <p:cNvPr id="41" name="Shape 38"/>
          <p:cNvSpPr/>
          <p:nvPr/>
        </p:nvSpPr>
        <p:spPr>
          <a:xfrm>
            <a:off x="5303520" y="3648456"/>
            <a:ext cx="2331720" cy="384048"/>
          </a:xfrm>
          <a:prstGeom prst="rect">
            <a:avLst/>
          </a:prstGeom>
          <a:solidFill>
            <a:srgbClr val="F0F5F8"/>
          </a:solidFill>
          <a:ln w="6350">
            <a:solidFill>
              <a:srgbClr val="D0DCE8"/>
            </a:solidFill>
            <a:prstDash val="solid"/>
          </a:ln>
        </p:spPr>
      </p:sp>
      <p:sp>
        <p:nvSpPr>
          <p:cNvPr id="42" name="Text 39"/>
          <p:cNvSpPr/>
          <p:nvPr/>
        </p:nvSpPr>
        <p:spPr>
          <a:xfrm>
            <a:off x="5376672" y="3703320"/>
            <a:ext cx="2221992"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94</a:t>
            </a:r>
            <a:endParaRPr lang="en-US" sz="1050" dirty="0"/>
          </a:p>
        </p:txBody>
      </p:sp>
      <p:sp>
        <p:nvSpPr>
          <p:cNvPr id="43" name="Shape 40"/>
          <p:cNvSpPr/>
          <p:nvPr/>
        </p:nvSpPr>
        <p:spPr>
          <a:xfrm>
            <a:off x="7818120" y="3648456"/>
            <a:ext cx="4160520" cy="384048"/>
          </a:xfrm>
          <a:prstGeom prst="rect">
            <a:avLst/>
          </a:prstGeom>
          <a:solidFill>
            <a:srgbClr val="F0F5F8"/>
          </a:solidFill>
          <a:ln w="6350">
            <a:solidFill>
              <a:srgbClr val="D0DCE8"/>
            </a:solidFill>
            <a:prstDash val="solid"/>
          </a:ln>
        </p:spPr>
      </p:sp>
      <p:sp>
        <p:nvSpPr>
          <p:cNvPr id="44" name="Text 41"/>
          <p:cNvSpPr/>
          <p:nvPr/>
        </p:nvSpPr>
        <p:spPr>
          <a:xfrm>
            <a:off x="7891272" y="3703320"/>
            <a:ext cx="4050792"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Insights on community engagement in budgeting</a:t>
            </a:r>
            <a:endParaRPr lang="en-US" sz="1050" dirty="0"/>
          </a:p>
        </p:txBody>
      </p:sp>
      <p:sp>
        <p:nvSpPr>
          <p:cNvPr id="45" name="Shape 42"/>
          <p:cNvSpPr/>
          <p:nvPr/>
        </p:nvSpPr>
        <p:spPr>
          <a:xfrm>
            <a:off x="228600" y="4032504"/>
            <a:ext cx="2514600" cy="384048"/>
          </a:xfrm>
          <a:prstGeom prst="rect">
            <a:avLst/>
          </a:prstGeom>
          <a:solidFill>
            <a:srgbClr val="FFFFFF"/>
          </a:solidFill>
          <a:ln w="6350">
            <a:solidFill>
              <a:srgbClr val="D0DCE8"/>
            </a:solidFill>
            <a:prstDash val="solid"/>
          </a:ln>
        </p:spPr>
      </p:sp>
      <p:sp>
        <p:nvSpPr>
          <p:cNvPr id="46" name="Text 43"/>
          <p:cNvSpPr/>
          <p:nvPr/>
        </p:nvSpPr>
        <p:spPr>
          <a:xfrm>
            <a:off x="301752" y="4087368"/>
            <a:ext cx="2404872"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Community Representatives</a:t>
            </a:r>
            <a:endParaRPr lang="en-US" sz="1050" dirty="0"/>
          </a:p>
        </p:txBody>
      </p:sp>
      <p:sp>
        <p:nvSpPr>
          <p:cNvPr id="47" name="Shape 44"/>
          <p:cNvSpPr/>
          <p:nvPr/>
        </p:nvSpPr>
        <p:spPr>
          <a:xfrm>
            <a:off x="2834640" y="4032504"/>
            <a:ext cx="2286000" cy="384048"/>
          </a:xfrm>
          <a:prstGeom prst="rect">
            <a:avLst/>
          </a:prstGeom>
          <a:solidFill>
            <a:srgbClr val="FFFFFF"/>
          </a:solidFill>
          <a:ln w="6350">
            <a:solidFill>
              <a:srgbClr val="D0DCE8"/>
            </a:solidFill>
            <a:prstDash val="solid"/>
          </a:ln>
        </p:spPr>
      </p:sp>
      <p:sp>
        <p:nvSpPr>
          <p:cNvPr id="48" name="Text 45"/>
          <p:cNvSpPr/>
          <p:nvPr/>
        </p:nvSpPr>
        <p:spPr>
          <a:xfrm>
            <a:off x="2907792" y="4087368"/>
            <a:ext cx="2176272"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10 (sampled)</a:t>
            </a:r>
            <a:endParaRPr lang="en-US" sz="1050" dirty="0"/>
          </a:p>
        </p:txBody>
      </p:sp>
      <p:sp>
        <p:nvSpPr>
          <p:cNvPr id="49" name="Shape 46"/>
          <p:cNvSpPr/>
          <p:nvPr/>
        </p:nvSpPr>
        <p:spPr>
          <a:xfrm>
            <a:off x="5303520" y="4032504"/>
            <a:ext cx="2331720" cy="384048"/>
          </a:xfrm>
          <a:prstGeom prst="rect">
            <a:avLst/>
          </a:prstGeom>
          <a:solidFill>
            <a:srgbClr val="FFFFFF"/>
          </a:solidFill>
          <a:ln w="6350">
            <a:solidFill>
              <a:srgbClr val="D0DCE8"/>
            </a:solidFill>
            <a:prstDash val="solid"/>
          </a:ln>
        </p:spPr>
      </p:sp>
      <p:sp>
        <p:nvSpPr>
          <p:cNvPr id="50" name="Text 47"/>
          <p:cNvSpPr/>
          <p:nvPr/>
        </p:nvSpPr>
        <p:spPr>
          <a:xfrm>
            <a:off x="5376672" y="4087368"/>
            <a:ext cx="2221992"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300</a:t>
            </a:r>
            <a:endParaRPr lang="en-US" sz="1050" dirty="0"/>
          </a:p>
        </p:txBody>
      </p:sp>
      <p:sp>
        <p:nvSpPr>
          <p:cNvPr id="51" name="Shape 48"/>
          <p:cNvSpPr/>
          <p:nvPr/>
        </p:nvSpPr>
        <p:spPr>
          <a:xfrm>
            <a:off x="7818120" y="4032504"/>
            <a:ext cx="4160520" cy="384048"/>
          </a:xfrm>
          <a:prstGeom prst="rect">
            <a:avLst/>
          </a:prstGeom>
          <a:solidFill>
            <a:srgbClr val="FFFFFF"/>
          </a:solidFill>
          <a:ln w="6350">
            <a:solidFill>
              <a:srgbClr val="D0DCE8"/>
            </a:solidFill>
            <a:prstDash val="solid"/>
          </a:ln>
        </p:spPr>
      </p:sp>
      <p:sp>
        <p:nvSpPr>
          <p:cNvPr id="52" name="Text 49"/>
          <p:cNvSpPr/>
          <p:nvPr/>
        </p:nvSpPr>
        <p:spPr>
          <a:xfrm>
            <a:off x="7891272" y="4087368"/>
            <a:ext cx="4050792" cy="292608"/>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Beneficiary perceptions of equity outcomes</a:t>
            </a:r>
            <a:endParaRPr lang="en-US" sz="1050" dirty="0"/>
          </a:p>
        </p:txBody>
      </p:sp>
      <p:sp>
        <p:nvSpPr>
          <p:cNvPr id="53" name="Shape 50"/>
          <p:cNvSpPr/>
          <p:nvPr/>
        </p:nvSpPr>
        <p:spPr>
          <a:xfrm>
            <a:off x="228600" y="4416552"/>
            <a:ext cx="2514600" cy="384048"/>
          </a:xfrm>
          <a:prstGeom prst="rect">
            <a:avLst/>
          </a:prstGeom>
          <a:solidFill>
            <a:srgbClr val="F0F5F8"/>
          </a:solidFill>
          <a:ln w="6350">
            <a:solidFill>
              <a:srgbClr val="D0DCE8"/>
            </a:solidFill>
            <a:prstDash val="solid"/>
          </a:ln>
        </p:spPr>
      </p:sp>
      <p:sp>
        <p:nvSpPr>
          <p:cNvPr id="54" name="Text 51"/>
          <p:cNvSpPr/>
          <p:nvPr/>
        </p:nvSpPr>
        <p:spPr>
          <a:xfrm>
            <a:off x="301752" y="4471416"/>
            <a:ext cx="2404872" cy="292608"/>
          </a:xfrm>
          <a:prstGeom prst="rect">
            <a:avLst/>
          </a:prstGeom>
          <a:noFill/>
          <a:ln/>
        </p:spPr>
        <p:txBody>
          <a:bodyPr wrap="square" lIns="0" tIns="0" rIns="0" bIns="0" rtlCol="0" anchor="ctr"/>
          <a:lstStyle/>
          <a:p>
            <a:pPr marL="0" indent="0">
              <a:buNone/>
            </a:pPr>
            <a:r>
              <a:rPr lang="en-US" sz="1050" b="1" dirty="0">
                <a:solidFill>
                  <a:srgbClr val="1A2A3A"/>
                </a:solidFill>
                <a:latin typeface="Calibri" pitchFamily="34" charset="0"/>
                <a:ea typeface="Calibri" pitchFamily="34" charset="-122"/>
                <a:cs typeface="Calibri" pitchFamily="34" charset="-120"/>
              </a:rPr>
              <a:t>TOTAL</a:t>
            </a:r>
            <a:endParaRPr lang="en-US" sz="1050" dirty="0"/>
          </a:p>
        </p:txBody>
      </p:sp>
      <p:sp>
        <p:nvSpPr>
          <p:cNvPr id="55" name="Shape 52"/>
          <p:cNvSpPr/>
          <p:nvPr/>
        </p:nvSpPr>
        <p:spPr>
          <a:xfrm>
            <a:off x="2834640" y="4416552"/>
            <a:ext cx="2286000" cy="384048"/>
          </a:xfrm>
          <a:prstGeom prst="rect">
            <a:avLst/>
          </a:prstGeom>
          <a:solidFill>
            <a:srgbClr val="F0F5F8"/>
          </a:solidFill>
          <a:ln w="6350">
            <a:solidFill>
              <a:srgbClr val="D0DCE8"/>
            </a:solidFill>
            <a:prstDash val="solid"/>
          </a:ln>
        </p:spPr>
      </p:sp>
      <p:sp>
        <p:nvSpPr>
          <p:cNvPr id="56" name="Text 53"/>
          <p:cNvSpPr/>
          <p:nvPr/>
        </p:nvSpPr>
        <p:spPr>
          <a:xfrm>
            <a:off x="2907792" y="4471416"/>
            <a:ext cx="2176272" cy="292608"/>
          </a:xfrm>
          <a:prstGeom prst="rect">
            <a:avLst/>
          </a:prstGeom>
          <a:noFill/>
          <a:ln/>
        </p:spPr>
        <p:txBody>
          <a:bodyPr wrap="square" lIns="0" tIns="0" rIns="0" bIns="0" rtlCol="0" anchor="ctr"/>
          <a:lstStyle/>
          <a:p>
            <a:pPr marL="0" indent="0">
              <a:buNone/>
            </a:pPr>
            <a:r>
              <a:rPr lang="en-US" sz="1050" b="1" dirty="0">
                <a:solidFill>
                  <a:srgbClr val="1A2A3A"/>
                </a:solidFill>
                <a:latin typeface="Calibri" pitchFamily="34" charset="0"/>
                <a:ea typeface="Calibri" pitchFamily="34" charset="-122"/>
                <a:cs typeface="Calibri" pitchFamily="34" charset="-120"/>
              </a:rPr>
              <a:t>—</a:t>
            </a:r>
            <a:endParaRPr lang="en-US" sz="1050" dirty="0"/>
          </a:p>
        </p:txBody>
      </p:sp>
      <p:sp>
        <p:nvSpPr>
          <p:cNvPr id="57" name="Shape 54"/>
          <p:cNvSpPr/>
          <p:nvPr/>
        </p:nvSpPr>
        <p:spPr>
          <a:xfrm>
            <a:off x="5303520" y="4416552"/>
            <a:ext cx="2331720" cy="384048"/>
          </a:xfrm>
          <a:prstGeom prst="rect">
            <a:avLst/>
          </a:prstGeom>
          <a:solidFill>
            <a:srgbClr val="F0F5F8"/>
          </a:solidFill>
          <a:ln w="6350">
            <a:solidFill>
              <a:srgbClr val="D0DCE8"/>
            </a:solidFill>
            <a:prstDash val="solid"/>
          </a:ln>
        </p:spPr>
      </p:sp>
      <p:sp>
        <p:nvSpPr>
          <p:cNvPr id="58" name="Text 55"/>
          <p:cNvSpPr/>
          <p:nvPr/>
        </p:nvSpPr>
        <p:spPr>
          <a:xfrm>
            <a:off x="5376672" y="4471416"/>
            <a:ext cx="2221992" cy="292608"/>
          </a:xfrm>
          <a:prstGeom prst="rect">
            <a:avLst/>
          </a:prstGeom>
          <a:noFill/>
          <a:ln/>
        </p:spPr>
        <p:txBody>
          <a:bodyPr wrap="square" lIns="0" tIns="0" rIns="0" bIns="0" rtlCol="0" anchor="ctr"/>
          <a:lstStyle/>
          <a:p>
            <a:pPr marL="0" indent="0">
              <a:buNone/>
            </a:pPr>
            <a:r>
              <a:rPr lang="en-US" sz="1050" b="1" dirty="0">
                <a:solidFill>
                  <a:srgbClr val="1A2A3A"/>
                </a:solidFill>
                <a:latin typeface="Calibri" pitchFamily="34" charset="0"/>
                <a:ea typeface="Calibri" pitchFamily="34" charset="-122"/>
                <a:cs typeface="Calibri" pitchFamily="34" charset="-120"/>
              </a:rPr>
              <a:t>629</a:t>
            </a:r>
            <a:endParaRPr lang="en-US" sz="1050" dirty="0"/>
          </a:p>
        </p:txBody>
      </p:sp>
      <p:sp>
        <p:nvSpPr>
          <p:cNvPr id="59" name="Shape 56"/>
          <p:cNvSpPr/>
          <p:nvPr/>
        </p:nvSpPr>
        <p:spPr>
          <a:xfrm>
            <a:off x="7818120" y="4416552"/>
            <a:ext cx="4160520" cy="384048"/>
          </a:xfrm>
          <a:prstGeom prst="rect">
            <a:avLst/>
          </a:prstGeom>
          <a:solidFill>
            <a:srgbClr val="F0F5F8"/>
          </a:solidFill>
          <a:ln w="6350">
            <a:solidFill>
              <a:srgbClr val="D0DCE8"/>
            </a:solidFill>
            <a:prstDash val="solid"/>
          </a:ln>
        </p:spPr>
      </p:sp>
      <p:sp>
        <p:nvSpPr>
          <p:cNvPr id="60" name="Text 57"/>
          <p:cNvSpPr/>
          <p:nvPr/>
        </p:nvSpPr>
        <p:spPr>
          <a:xfrm>
            <a:off x="7891272" y="4471416"/>
            <a:ext cx="4050792" cy="292608"/>
          </a:xfrm>
          <a:prstGeom prst="rect">
            <a:avLst/>
          </a:prstGeom>
          <a:noFill/>
          <a:ln/>
        </p:spPr>
        <p:txBody>
          <a:bodyPr wrap="square" lIns="0" tIns="0" rIns="0" bIns="0" rtlCol="0" anchor="ctr"/>
          <a:lstStyle/>
          <a:p>
            <a:pPr marL="0" indent="0">
              <a:buNone/>
            </a:pPr>
            <a:r>
              <a:rPr lang="en-US" sz="1050" b="1" dirty="0">
                <a:solidFill>
                  <a:srgbClr val="1A2A3A"/>
                </a:solidFill>
                <a:latin typeface="Calibri" pitchFamily="34" charset="0"/>
                <a:ea typeface="Calibri" pitchFamily="34" charset="-122"/>
                <a:cs typeface="Calibri" pitchFamily="34" charset="-120"/>
              </a:rPr>
              <a:t>Study target population for sampling</a:t>
            </a:r>
            <a:endParaRPr lang="en-US" sz="1050" dirty="0"/>
          </a:p>
        </p:txBody>
      </p:sp>
      <p:sp>
        <p:nvSpPr>
          <p:cNvPr id="61" name="Shape 58"/>
          <p:cNvSpPr/>
          <p:nvPr/>
        </p:nvSpPr>
        <p:spPr>
          <a:xfrm>
            <a:off x="228600" y="4462272"/>
            <a:ext cx="11704320" cy="347472"/>
          </a:xfrm>
          <a:prstGeom prst="rect">
            <a:avLst/>
          </a:prstGeom>
          <a:solidFill>
            <a:srgbClr val="1A6B8A"/>
          </a:solidFill>
          <a:ln w="12700">
            <a:solidFill>
              <a:srgbClr val="1A6B8A"/>
            </a:solidFill>
            <a:prstDash val="solid"/>
          </a:ln>
        </p:spPr>
      </p:sp>
      <p:sp>
        <p:nvSpPr>
          <p:cNvPr id="62" name="Text 59"/>
          <p:cNvSpPr/>
          <p:nvPr/>
        </p:nvSpPr>
        <p:spPr>
          <a:xfrm>
            <a:off x="320040" y="4498848"/>
            <a:ext cx="11430000" cy="274320"/>
          </a:xfrm>
          <a:prstGeom prst="rect">
            <a:avLst/>
          </a:prstGeom>
          <a:noFill/>
          <a:ln/>
        </p:spPr>
        <p:txBody>
          <a:bodyPr wrap="square" lIns="0" tIns="0" rIns="0" bIns="0"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SAMPLE SIZE &amp; SAMPLING TECHNIQUES</a:t>
            </a:r>
            <a:endParaRPr lang="en-US" sz="1250" dirty="0"/>
          </a:p>
        </p:txBody>
      </p:sp>
      <p:sp>
        <p:nvSpPr>
          <p:cNvPr id="63" name="Shape 60"/>
          <p:cNvSpPr/>
          <p:nvPr/>
        </p:nvSpPr>
        <p:spPr>
          <a:xfrm>
            <a:off x="228600" y="4901184"/>
            <a:ext cx="3794760" cy="1463040"/>
          </a:xfrm>
          <a:prstGeom prst="rect">
            <a:avLst/>
          </a:prstGeom>
          <a:solidFill>
            <a:srgbClr val="FFFFFF"/>
          </a:solidFill>
          <a:ln w="8890">
            <a:solidFill>
              <a:srgbClr val="D0DCE8"/>
            </a:solidFill>
            <a:prstDash val="solid"/>
          </a:ln>
        </p:spPr>
      </p:sp>
      <p:sp>
        <p:nvSpPr>
          <p:cNvPr id="64" name="Shape 61"/>
          <p:cNvSpPr/>
          <p:nvPr/>
        </p:nvSpPr>
        <p:spPr>
          <a:xfrm>
            <a:off x="228600" y="4901184"/>
            <a:ext cx="64008" cy="1463040"/>
          </a:xfrm>
          <a:prstGeom prst="rect">
            <a:avLst/>
          </a:prstGeom>
          <a:solidFill>
            <a:srgbClr val="1A6B8A"/>
          </a:solidFill>
          <a:ln w="12700">
            <a:solidFill>
              <a:srgbClr val="1A6B8A"/>
            </a:solidFill>
            <a:prstDash val="solid"/>
          </a:ln>
        </p:spPr>
      </p:sp>
      <p:sp>
        <p:nvSpPr>
          <p:cNvPr id="65" name="Text 62"/>
          <p:cNvSpPr/>
          <p:nvPr/>
        </p:nvSpPr>
        <p:spPr>
          <a:xfrm>
            <a:off x="393192" y="4956048"/>
            <a:ext cx="3520440" cy="274320"/>
          </a:xfrm>
          <a:prstGeom prst="rect">
            <a:avLst/>
          </a:prstGeom>
          <a:noFill/>
          <a:ln/>
        </p:spPr>
        <p:txBody>
          <a:bodyPr wrap="square" lIns="0" tIns="0" rIns="0" bIns="0" rtlCol="0" anchor="ctr"/>
          <a:lstStyle/>
          <a:p>
            <a:pPr marL="0" indent="0">
              <a:buNone/>
            </a:pPr>
            <a:r>
              <a:rPr lang="en-US" sz="1100" b="1" dirty="0">
                <a:solidFill>
                  <a:srgbClr val="2E4A5E"/>
                </a:solidFill>
                <a:latin typeface="Calibri" pitchFamily="34" charset="0"/>
                <a:ea typeface="Calibri" pitchFamily="34" charset="-122"/>
                <a:cs typeface="Calibri" pitchFamily="34" charset="-120"/>
              </a:rPr>
              <a:t>Purposive Sampling</a:t>
            </a:r>
            <a:endParaRPr lang="en-US" sz="1100" dirty="0"/>
          </a:p>
        </p:txBody>
      </p:sp>
      <p:sp>
        <p:nvSpPr>
          <p:cNvPr id="66" name="Text 63"/>
          <p:cNvSpPr/>
          <p:nvPr/>
        </p:nvSpPr>
        <p:spPr>
          <a:xfrm>
            <a:off x="393192" y="5248656"/>
            <a:ext cx="3520440" cy="1051560"/>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10 counties selected (5 high-equity, 5 low-equity performers based on fiscal data) to allow meaningful comparison across devolved units.</a:t>
            </a:r>
            <a:endParaRPr lang="en-US" sz="1050" dirty="0"/>
          </a:p>
        </p:txBody>
      </p:sp>
      <p:sp>
        <p:nvSpPr>
          <p:cNvPr id="67" name="Shape 64"/>
          <p:cNvSpPr/>
          <p:nvPr/>
        </p:nvSpPr>
        <p:spPr>
          <a:xfrm>
            <a:off x="4215384" y="4901184"/>
            <a:ext cx="3794760" cy="1463040"/>
          </a:xfrm>
          <a:prstGeom prst="rect">
            <a:avLst/>
          </a:prstGeom>
          <a:solidFill>
            <a:srgbClr val="FFFFFF"/>
          </a:solidFill>
          <a:ln w="8890">
            <a:solidFill>
              <a:srgbClr val="D0DCE8"/>
            </a:solidFill>
            <a:prstDash val="solid"/>
          </a:ln>
        </p:spPr>
      </p:sp>
      <p:sp>
        <p:nvSpPr>
          <p:cNvPr id="68" name="Shape 65"/>
          <p:cNvSpPr/>
          <p:nvPr/>
        </p:nvSpPr>
        <p:spPr>
          <a:xfrm>
            <a:off x="4215384" y="4901184"/>
            <a:ext cx="64008" cy="1463040"/>
          </a:xfrm>
          <a:prstGeom prst="rect">
            <a:avLst/>
          </a:prstGeom>
          <a:solidFill>
            <a:srgbClr val="1A6B8A"/>
          </a:solidFill>
          <a:ln w="12700">
            <a:solidFill>
              <a:srgbClr val="1A6B8A"/>
            </a:solidFill>
            <a:prstDash val="solid"/>
          </a:ln>
        </p:spPr>
      </p:sp>
      <p:sp>
        <p:nvSpPr>
          <p:cNvPr id="69" name="Text 66"/>
          <p:cNvSpPr/>
          <p:nvPr/>
        </p:nvSpPr>
        <p:spPr>
          <a:xfrm>
            <a:off x="4379976" y="4956048"/>
            <a:ext cx="3520440" cy="274320"/>
          </a:xfrm>
          <a:prstGeom prst="rect">
            <a:avLst/>
          </a:prstGeom>
          <a:noFill/>
          <a:ln/>
        </p:spPr>
        <p:txBody>
          <a:bodyPr wrap="square" lIns="0" tIns="0" rIns="0" bIns="0" rtlCol="0" anchor="ctr"/>
          <a:lstStyle/>
          <a:p>
            <a:pPr marL="0" indent="0">
              <a:buNone/>
            </a:pPr>
            <a:r>
              <a:rPr lang="en-US" sz="1100" b="1" dirty="0">
                <a:solidFill>
                  <a:srgbClr val="2E4A5E"/>
                </a:solidFill>
                <a:latin typeface="Calibri" pitchFamily="34" charset="0"/>
                <a:ea typeface="Calibri" pitchFamily="34" charset="-122"/>
                <a:cs typeface="Calibri" pitchFamily="34" charset="-120"/>
              </a:rPr>
              <a:t>Stratified Random Sampling</a:t>
            </a:r>
            <a:endParaRPr lang="en-US" sz="1100" dirty="0"/>
          </a:p>
        </p:txBody>
      </p:sp>
      <p:sp>
        <p:nvSpPr>
          <p:cNvPr id="70" name="Text 67"/>
          <p:cNvSpPr/>
          <p:nvPr/>
        </p:nvSpPr>
        <p:spPr>
          <a:xfrm>
            <a:off x="4379976" y="5248656"/>
            <a:ext cx="3520440" cy="1051560"/>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Budget officers stratified by county size, then randomly selected. Ensures proportional representation across large and small counties.</a:t>
            </a:r>
            <a:endParaRPr lang="en-US" sz="1050" dirty="0"/>
          </a:p>
        </p:txBody>
      </p:sp>
      <p:sp>
        <p:nvSpPr>
          <p:cNvPr id="71" name="Shape 68"/>
          <p:cNvSpPr/>
          <p:nvPr/>
        </p:nvSpPr>
        <p:spPr>
          <a:xfrm>
            <a:off x="8202168" y="4901184"/>
            <a:ext cx="3794760" cy="1463040"/>
          </a:xfrm>
          <a:prstGeom prst="rect">
            <a:avLst/>
          </a:prstGeom>
          <a:solidFill>
            <a:srgbClr val="FFFFFF"/>
          </a:solidFill>
          <a:ln w="8890">
            <a:solidFill>
              <a:srgbClr val="D0DCE8"/>
            </a:solidFill>
            <a:prstDash val="solid"/>
          </a:ln>
        </p:spPr>
      </p:sp>
      <p:sp>
        <p:nvSpPr>
          <p:cNvPr id="72" name="Shape 69"/>
          <p:cNvSpPr/>
          <p:nvPr/>
        </p:nvSpPr>
        <p:spPr>
          <a:xfrm>
            <a:off x="8202168" y="4901184"/>
            <a:ext cx="64008" cy="1463040"/>
          </a:xfrm>
          <a:prstGeom prst="rect">
            <a:avLst/>
          </a:prstGeom>
          <a:solidFill>
            <a:srgbClr val="1A6B8A"/>
          </a:solidFill>
          <a:ln w="12700">
            <a:solidFill>
              <a:srgbClr val="1A6B8A"/>
            </a:solidFill>
            <a:prstDash val="solid"/>
          </a:ln>
        </p:spPr>
      </p:sp>
      <p:sp>
        <p:nvSpPr>
          <p:cNvPr id="73" name="Text 70"/>
          <p:cNvSpPr/>
          <p:nvPr/>
        </p:nvSpPr>
        <p:spPr>
          <a:xfrm>
            <a:off x="8366760" y="4956048"/>
            <a:ext cx="3520440" cy="274320"/>
          </a:xfrm>
          <a:prstGeom prst="rect">
            <a:avLst/>
          </a:prstGeom>
          <a:noFill/>
          <a:ln/>
        </p:spPr>
        <p:txBody>
          <a:bodyPr wrap="square" lIns="0" tIns="0" rIns="0" bIns="0" rtlCol="0" anchor="ctr"/>
          <a:lstStyle/>
          <a:p>
            <a:pPr marL="0" indent="0">
              <a:buNone/>
            </a:pPr>
            <a:r>
              <a:rPr lang="en-US" sz="1100" b="1" dirty="0">
                <a:solidFill>
                  <a:srgbClr val="2E4A5E"/>
                </a:solidFill>
                <a:latin typeface="Calibri" pitchFamily="34" charset="0"/>
                <a:ea typeface="Calibri" pitchFamily="34" charset="-122"/>
                <a:cs typeface="Calibri" pitchFamily="34" charset="-120"/>
              </a:rPr>
              <a:t>Sample Size (Yamane, 1967)</a:t>
            </a:r>
            <a:endParaRPr lang="en-US" sz="1100" dirty="0"/>
          </a:p>
        </p:txBody>
      </p:sp>
      <p:sp>
        <p:nvSpPr>
          <p:cNvPr id="74" name="Text 71"/>
          <p:cNvSpPr/>
          <p:nvPr/>
        </p:nvSpPr>
        <p:spPr>
          <a:xfrm>
            <a:off x="8366760" y="5248656"/>
            <a:ext cx="3520440" cy="1051560"/>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n = N/(1+N(e²)) = 629/(1+629×0.05²) = 244 respondents. Adjusted to 250 for non-response allowance.</a:t>
            </a:r>
            <a:endParaRPr lang="en-US"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txBody>
          <a:bodyPr/>
          <a:lstStyle/>
          <a:p>
            <a:r>
              <a:rPr lang="en-US" dirty="0"/>
              <a:t>ss</a:t>
            </a:r>
          </a:p>
        </p:txBody>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Structure of a Concept Paper</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How all sections connect to form a coherent concept paper</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9" name="Shape 6"/>
          <p:cNvSpPr/>
          <p:nvPr/>
        </p:nvSpPr>
        <p:spPr>
          <a:xfrm>
            <a:off x="228600" y="1325880"/>
            <a:ext cx="64008" cy="1280160"/>
          </a:xfrm>
          <a:prstGeom prst="rect">
            <a:avLst/>
          </a:prstGeom>
          <a:solidFill>
            <a:srgbClr val="007C8A"/>
          </a:solidFill>
          <a:ln w="12700">
            <a:solidFill>
              <a:srgbClr val="007C8A"/>
            </a:solidFill>
            <a:prstDash val="solid"/>
          </a:ln>
        </p:spPr>
      </p:sp>
      <p:sp>
        <p:nvSpPr>
          <p:cNvPr id="10" name="Shape 7"/>
          <p:cNvSpPr/>
          <p:nvPr/>
        </p:nvSpPr>
        <p:spPr>
          <a:xfrm>
            <a:off x="393192" y="1435608"/>
            <a:ext cx="347472" cy="347472"/>
          </a:xfrm>
          <a:prstGeom prst="ellipse">
            <a:avLst/>
          </a:prstGeom>
          <a:solidFill>
            <a:srgbClr val="007C8A"/>
          </a:solidFill>
          <a:ln w="12700">
            <a:solidFill>
              <a:srgbClr val="007C8A"/>
            </a:solidFill>
            <a:prstDash val="solid"/>
          </a:ln>
        </p:spPr>
      </p:sp>
      <p:sp>
        <p:nvSpPr>
          <p:cNvPr id="11" name="Text 8"/>
          <p:cNvSpPr/>
          <p:nvPr/>
        </p:nvSpPr>
        <p:spPr>
          <a:xfrm>
            <a:off x="393192" y="1435608"/>
            <a:ext cx="347472" cy="347472"/>
          </a:xfrm>
          <a:prstGeom prst="rect">
            <a:avLst/>
          </a:prstGeom>
          <a:noFill/>
          <a:ln/>
        </p:spPr>
        <p:txBody>
          <a:bodyPr wrap="square" lIns="0" tIns="0" rIns="0" bIns="0" rtlCol="0" anchor="ctr"/>
          <a:lstStyle/>
          <a:p>
            <a:pPr marL="0" indent="0" algn="ctr">
              <a:buNone/>
            </a:pPr>
            <a:r>
              <a:rPr lang="en-US" sz="1200" b="1" dirty="0">
                <a:solidFill>
                  <a:srgbClr val="FFFFFF"/>
                </a:solidFill>
                <a:latin typeface="Calibri" pitchFamily="34" charset="0"/>
                <a:ea typeface="Calibri" pitchFamily="34" charset="-122"/>
                <a:cs typeface="Calibri" pitchFamily="34" charset="-120"/>
              </a:rPr>
              <a:t>1</a:t>
            </a:r>
            <a:endParaRPr lang="en-US" sz="1200" dirty="0"/>
          </a:p>
        </p:txBody>
      </p:sp>
      <p:sp>
        <p:nvSpPr>
          <p:cNvPr id="12" name="Text 9"/>
          <p:cNvSpPr/>
          <p:nvPr/>
        </p:nvSpPr>
        <p:spPr>
          <a:xfrm>
            <a:off x="868680" y="1463040"/>
            <a:ext cx="3063240" cy="274320"/>
          </a:xfrm>
          <a:prstGeom prst="rect">
            <a:avLst/>
          </a:prstGeom>
          <a:noFill/>
          <a:ln/>
        </p:spPr>
        <p:txBody>
          <a:bodyPr wrap="square" lIns="0" tIns="0" rIns="0" bIns="0" rtlCol="0" anchor="ctr"/>
          <a:lstStyle/>
          <a:p>
            <a:pPr marL="0" indent="0">
              <a:buNone/>
            </a:pPr>
            <a:r>
              <a:rPr lang="en-US" sz="2000" b="1" dirty="0">
                <a:solidFill>
                  <a:srgbClr val="FF0000"/>
                </a:solidFill>
                <a:latin typeface="Calibri" pitchFamily="34" charset="0"/>
                <a:ea typeface="Calibri" pitchFamily="34" charset="-122"/>
                <a:cs typeface="Calibri" pitchFamily="34" charset="-120"/>
              </a:rPr>
              <a:t>Scope</a:t>
            </a:r>
            <a:endParaRPr lang="en-US" sz="2000" dirty="0">
              <a:solidFill>
                <a:srgbClr val="FF0000"/>
              </a:solidFill>
            </a:endParaRPr>
          </a:p>
        </p:txBody>
      </p:sp>
      <p:sp>
        <p:nvSpPr>
          <p:cNvPr id="13" name="Text 10"/>
          <p:cNvSpPr/>
          <p:nvPr/>
        </p:nvSpPr>
        <p:spPr>
          <a:xfrm>
            <a:off x="393192" y="1856232"/>
            <a:ext cx="3520440" cy="694944"/>
          </a:xfrm>
          <a:prstGeom prst="rect">
            <a:avLst/>
          </a:prstGeom>
          <a:noFill/>
          <a:ln/>
        </p:spPr>
        <p:txBody>
          <a:bodyPr wrap="square" lIns="0" tIns="0" rIns="0" bIns="0" rtlCol="0" anchor="ctr"/>
          <a:lstStyle/>
          <a:p>
            <a:pPr marL="0" indent="0">
              <a:buNone/>
            </a:pPr>
            <a:r>
              <a:rPr lang="en-US" sz="1000" dirty="0">
                <a:solidFill>
                  <a:srgbClr val="1A2A3A"/>
                </a:solidFill>
                <a:latin typeface="Calibri" pitchFamily="34" charset="0"/>
                <a:ea typeface="Calibri" pitchFamily="34" charset="-122"/>
                <a:cs typeface="Calibri" pitchFamily="34" charset="-120"/>
              </a:rPr>
              <a:t>Geographical, temporal, variable, and population boundaries</a:t>
            </a:r>
          </a:p>
        </p:txBody>
      </p:sp>
      <p:sp>
        <p:nvSpPr>
          <p:cNvPr id="15" name="Shape 12"/>
          <p:cNvSpPr/>
          <p:nvPr/>
        </p:nvSpPr>
        <p:spPr>
          <a:xfrm>
            <a:off x="4215384" y="1325880"/>
            <a:ext cx="64008" cy="1280160"/>
          </a:xfrm>
          <a:prstGeom prst="rect">
            <a:avLst/>
          </a:prstGeom>
          <a:solidFill>
            <a:srgbClr val="007C8A"/>
          </a:solidFill>
          <a:ln w="12700">
            <a:solidFill>
              <a:srgbClr val="007C8A"/>
            </a:solidFill>
            <a:prstDash val="solid"/>
          </a:ln>
        </p:spPr>
      </p:sp>
      <p:sp>
        <p:nvSpPr>
          <p:cNvPr id="26" name="Shape 23"/>
          <p:cNvSpPr/>
          <p:nvPr/>
        </p:nvSpPr>
        <p:spPr>
          <a:xfrm>
            <a:off x="228600" y="2715768"/>
            <a:ext cx="3794760" cy="1280160"/>
          </a:xfrm>
          <a:prstGeom prst="rect">
            <a:avLst/>
          </a:prstGeom>
          <a:solidFill>
            <a:srgbClr val="FFFFFF"/>
          </a:solidFill>
          <a:ln w="8890">
            <a:solidFill>
              <a:srgbClr val="D0DCE8"/>
            </a:solidFill>
            <a:prstDash val="solid"/>
          </a:ln>
          <a:effectLst>
            <a:outerShdw blurRad="50800" dist="25400" dir="8100000" algn="bl" rotWithShape="0">
              <a:srgbClr val="000000">
                <a:alpha val="10000"/>
              </a:srgbClr>
            </a:outerShdw>
          </a:effectLst>
        </p:spPr>
      </p:sp>
      <p:sp>
        <p:nvSpPr>
          <p:cNvPr id="27" name="Shape 24"/>
          <p:cNvSpPr/>
          <p:nvPr/>
        </p:nvSpPr>
        <p:spPr>
          <a:xfrm>
            <a:off x="228600" y="2715768"/>
            <a:ext cx="64008" cy="1280160"/>
          </a:xfrm>
          <a:prstGeom prst="rect">
            <a:avLst/>
          </a:prstGeom>
          <a:solidFill>
            <a:srgbClr val="007C8A"/>
          </a:solidFill>
          <a:ln w="12700">
            <a:solidFill>
              <a:srgbClr val="007C8A"/>
            </a:solidFill>
            <a:prstDash val="solid"/>
          </a:ln>
        </p:spPr>
      </p:sp>
      <p:sp>
        <p:nvSpPr>
          <p:cNvPr id="28" name="Shape 25"/>
          <p:cNvSpPr/>
          <p:nvPr/>
        </p:nvSpPr>
        <p:spPr>
          <a:xfrm>
            <a:off x="393192" y="2825496"/>
            <a:ext cx="347472" cy="347472"/>
          </a:xfrm>
          <a:prstGeom prst="ellipse">
            <a:avLst/>
          </a:prstGeom>
          <a:solidFill>
            <a:srgbClr val="007C8A"/>
          </a:solidFill>
          <a:ln w="12700">
            <a:solidFill>
              <a:srgbClr val="007C8A"/>
            </a:solidFill>
            <a:prstDash val="solid"/>
          </a:ln>
        </p:spPr>
      </p:sp>
      <p:sp>
        <p:nvSpPr>
          <p:cNvPr id="29" name="Text 26"/>
          <p:cNvSpPr/>
          <p:nvPr/>
        </p:nvSpPr>
        <p:spPr>
          <a:xfrm>
            <a:off x="393192" y="2825496"/>
            <a:ext cx="347472" cy="347472"/>
          </a:xfrm>
          <a:prstGeom prst="rect">
            <a:avLst/>
          </a:prstGeom>
          <a:noFill/>
          <a:ln/>
        </p:spPr>
        <p:txBody>
          <a:bodyPr wrap="square" lIns="0" tIns="0" rIns="0" bIns="0" rtlCol="0" anchor="ctr"/>
          <a:lstStyle/>
          <a:p>
            <a:pPr marL="0" indent="0" algn="ctr">
              <a:buNone/>
            </a:pPr>
            <a:r>
              <a:rPr lang="en-US" sz="1200" b="1" dirty="0">
                <a:solidFill>
                  <a:srgbClr val="FFFFFF"/>
                </a:solidFill>
                <a:latin typeface="Calibri" pitchFamily="34" charset="0"/>
                <a:ea typeface="Calibri" pitchFamily="34" charset="-122"/>
                <a:cs typeface="Calibri" pitchFamily="34" charset="-120"/>
              </a:rPr>
              <a:t>2</a:t>
            </a:r>
            <a:endParaRPr lang="en-US" sz="1200" dirty="0"/>
          </a:p>
        </p:txBody>
      </p:sp>
      <p:sp>
        <p:nvSpPr>
          <p:cNvPr id="30" name="Text 27"/>
          <p:cNvSpPr/>
          <p:nvPr/>
        </p:nvSpPr>
        <p:spPr>
          <a:xfrm>
            <a:off x="868680" y="2852928"/>
            <a:ext cx="3063240" cy="274320"/>
          </a:xfrm>
          <a:prstGeom prst="rect">
            <a:avLst/>
          </a:prstGeom>
          <a:noFill/>
          <a:ln/>
        </p:spPr>
        <p:txBody>
          <a:bodyPr wrap="square" lIns="0" tIns="0" rIns="0" bIns="0" rtlCol="0" anchor="ctr"/>
          <a:lstStyle/>
          <a:p>
            <a:r>
              <a:rPr lang="en-US" sz="1600" b="1" dirty="0">
                <a:solidFill>
                  <a:srgbClr val="FF0000"/>
                </a:solidFill>
                <a:latin typeface="Calibri" pitchFamily="34" charset="0"/>
                <a:ea typeface="Calibri" pitchFamily="34" charset="-122"/>
                <a:cs typeface="Calibri" pitchFamily="34" charset="-120"/>
              </a:rPr>
              <a:t>Limitations</a:t>
            </a:r>
            <a:endParaRPr lang="en-US" sz="1600" dirty="0">
              <a:solidFill>
                <a:srgbClr val="FF0000"/>
              </a:solidFill>
            </a:endParaRPr>
          </a:p>
        </p:txBody>
      </p:sp>
      <p:sp>
        <p:nvSpPr>
          <p:cNvPr id="31" name="Text 28"/>
          <p:cNvSpPr/>
          <p:nvPr/>
        </p:nvSpPr>
        <p:spPr>
          <a:xfrm>
            <a:off x="393192" y="3246120"/>
            <a:ext cx="3520440" cy="694944"/>
          </a:xfrm>
          <a:prstGeom prst="rect">
            <a:avLst/>
          </a:prstGeom>
          <a:noFill/>
          <a:ln/>
        </p:spPr>
        <p:txBody>
          <a:bodyPr wrap="square" lIns="0" tIns="0" rIns="0" bIns="0" rtlCol="0" anchor="ctr"/>
          <a:lstStyle/>
          <a:p>
            <a:r>
              <a:rPr lang="en-US" sz="1000" dirty="0">
                <a:solidFill>
                  <a:srgbClr val="1A2A3A"/>
                </a:solidFill>
                <a:latin typeface="Calibri" pitchFamily="34" charset="0"/>
                <a:ea typeface="Calibri" pitchFamily="34" charset="-122"/>
                <a:cs typeface="Calibri" pitchFamily="34" charset="-120"/>
              </a:rPr>
              <a:t>Constraints outside researcher's control acknowledged transparently</a:t>
            </a:r>
            <a:endParaRPr lang="en-US" sz="1000" dirty="0"/>
          </a:p>
        </p:txBody>
      </p:sp>
      <p:sp>
        <p:nvSpPr>
          <p:cNvPr id="33" name="Shape 30"/>
          <p:cNvSpPr/>
          <p:nvPr/>
        </p:nvSpPr>
        <p:spPr>
          <a:xfrm>
            <a:off x="4215384" y="2715768"/>
            <a:ext cx="64008" cy="1280160"/>
          </a:xfrm>
          <a:prstGeom prst="rect">
            <a:avLst/>
          </a:prstGeom>
          <a:solidFill>
            <a:srgbClr val="007C8A"/>
          </a:solidFill>
          <a:ln w="12700">
            <a:solidFill>
              <a:srgbClr val="007C8A"/>
            </a:solidFill>
            <a:prstDash val="solid"/>
          </a:ln>
        </p:spPr>
      </p:sp>
      <p:sp>
        <p:nvSpPr>
          <p:cNvPr id="37" name="Text 34"/>
          <p:cNvSpPr/>
          <p:nvPr/>
        </p:nvSpPr>
        <p:spPr>
          <a:xfrm>
            <a:off x="4379976" y="3246120"/>
            <a:ext cx="3520440" cy="694944"/>
          </a:xfrm>
          <a:prstGeom prst="rect">
            <a:avLst/>
          </a:prstGeom>
          <a:noFill/>
          <a:ln/>
        </p:spPr>
        <p:txBody>
          <a:bodyPr wrap="square" lIns="0" tIns="0" rIns="0" bIns="0" rtlCol="0" anchor="ctr"/>
          <a:lstStyle/>
          <a:p>
            <a:pPr marL="0" indent="0">
              <a:buNone/>
            </a:pPr>
            <a:endParaRPr lang="en-US" sz="1000" dirty="0"/>
          </a:p>
        </p:txBody>
      </p:sp>
      <p:sp>
        <p:nvSpPr>
          <p:cNvPr id="44" name="Shape 41"/>
          <p:cNvSpPr/>
          <p:nvPr/>
        </p:nvSpPr>
        <p:spPr>
          <a:xfrm>
            <a:off x="228600" y="4105656"/>
            <a:ext cx="3794760" cy="1280160"/>
          </a:xfrm>
          <a:prstGeom prst="rect">
            <a:avLst/>
          </a:prstGeom>
          <a:solidFill>
            <a:srgbClr val="FFFFFF"/>
          </a:solidFill>
          <a:ln w="8890">
            <a:solidFill>
              <a:srgbClr val="D0DCE8"/>
            </a:solidFill>
            <a:prstDash val="solid"/>
          </a:ln>
          <a:effectLst>
            <a:outerShdw blurRad="50800" dist="25400" dir="8100000" algn="bl" rotWithShape="0">
              <a:srgbClr val="000000">
                <a:alpha val="10000"/>
              </a:srgbClr>
            </a:outerShdw>
          </a:effectLst>
        </p:spPr>
      </p:sp>
      <p:sp>
        <p:nvSpPr>
          <p:cNvPr id="45" name="Shape 42"/>
          <p:cNvSpPr/>
          <p:nvPr/>
        </p:nvSpPr>
        <p:spPr>
          <a:xfrm>
            <a:off x="228600" y="4105656"/>
            <a:ext cx="64008" cy="1280160"/>
          </a:xfrm>
          <a:prstGeom prst="rect">
            <a:avLst/>
          </a:prstGeom>
          <a:solidFill>
            <a:srgbClr val="007C8A"/>
          </a:solidFill>
          <a:ln w="12700">
            <a:solidFill>
              <a:srgbClr val="007C8A"/>
            </a:solidFill>
            <a:prstDash val="solid"/>
          </a:ln>
        </p:spPr>
      </p:sp>
      <p:sp>
        <p:nvSpPr>
          <p:cNvPr id="46" name="Shape 43"/>
          <p:cNvSpPr/>
          <p:nvPr/>
        </p:nvSpPr>
        <p:spPr>
          <a:xfrm>
            <a:off x="393192" y="4215384"/>
            <a:ext cx="347472" cy="347472"/>
          </a:xfrm>
          <a:prstGeom prst="ellipse">
            <a:avLst/>
          </a:prstGeom>
          <a:solidFill>
            <a:srgbClr val="007C8A"/>
          </a:solidFill>
          <a:ln w="12700">
            <a:solidFill>
              <a:srgbClr val="007C8A"/>
            </a:solidFill>
            <a:prstDash val="solid"/>
          </a:ln>
        </p:spPr>
      </p:sp>
      <p:sp>
        <p:nvSpPr>
          <p:cNvPr id="47" name="Text 44"/>
          <p:cNvSpPr/>
          <p:nvPr/>
        </p:nvSpPr>
        <p:spPr>
          <a:xfrm>
            <a:off x="393192" y="4215384"/>
            <a:ext cx="347472" cy="347472"/>
          </a:xfrm>
          <a:prstGeom prst="rect">
            <a:avLst/>
          </a:prstGeom>
          <a:noFill/>
          <a:ln/>
        </p:spPr>
        <p:txBody>
          <a:bodyPr wrap="square" lIns="0" tIns="0" rIns="0" bIns="0" rtlCol="0" anchor="ctr"/>
          <a:lstStyle/>
          <a:p>
            <a:pPr marL="0" indent="0" algn="ctr">
              <a:buNone/>
            </a:pPr>
            <a:r>
              <a:rPr lang="en-US" sz="1200" dirty="0"/>
              <a:t>3</a:t>
            </a:r>
          </a:p>
        </p:txBody>
      </p:sp>
      <p:sp>
        <p:nvSpPr>
          <p:cNvPr id="48" name="Text 45"/>
          <p:cNvSpPr/>
          <p:nvPr/>
        </p:nvSpPr>
        <p:spPr>
          <a:xfrm>
            <a:off x="868680" y="4242816"/>
            <a:ext cx="3063240" cy="274320"/>
          </a:xfrm>
          <a:prstGeom prst="rect">
            <a:avLst/>
          </a:prstGeom>
          <a:noFill/>
          <a:ln/>
        </p:spPr>
        <p:txBody>
          <a:bodyPr wrap="square" lIns="0" tIns="0" rIns="0" bIns="0" rtlCol="0" anchor="ctr"/>
          <a:lstStyle/>
          <a:p>
            <a:pPr marL="0" indent="0">
              <a:buNone/>
            </a:pPr>
            <a:r>
              <a:rPr lang="en-US" sz="1600" b="1" dirty="0">
                <a:solidFill>
                  <a:srgbClr val="FF0000"/>
                </a:solidFill>
                <a:latin typeface="Calibri" pitchFamily="34" charset="0"/>
                <a:ea typeface="Calibri" pitchFamily="34" charset="-122"/>
                <a:cs typeface="Calibri" pitchFamily="34" charset="-120"/>
              </a:rPr>
              <a:t>Literature Review</a:t>
            </a:r>
            <a:endParaRPr lang="en-US" sz="1600" dirty="0">
              <a:solidFill>
                <a:srgbClr val="FF0000"/>
              </a:solidFill>
            </a:endParaRPr>
          </a:p>
        </p:txBody>
      </p:sp>
      <p:sp>
        <p:nvSpPr>
          <p:cNvPr id="49" name="Text 46"/>
          <p:cNvSpPr/>
          <p:nvPr/>
        </p:nvSpPr>
        <p:spPr>
          <a:xfrm>
            <a:off x="393192" y="4636008"/>
            <a:ext cx="3520440" cy="694944"/>
          </a:xfrm>
          <a:prstGeom prst="rect">
            <a:avLst/>
          </a:prstGeom>
          <a:noFill/>
          <a:ln/>
        </p:spPr>
        <p:txBody>
          <a:bodyPr wrap="square" lIns="0" tIns="0" rIns="0" bIns="0" rtlCol="0" anchor="ctr"/>
          <a:lstStyle/>
          <a:p>
            <a:pPr marL="0" indent="0">
              <a:buNone/>
            </a:pPr>
            <a:r>
              <a:rPr lang="en-US" sz="1000" dirty="0">
                <a:solidFill>
                  <a:srgbClr val="1A2A3A"/>
                </a:solidFill>
                <a:latin typeface="Calibri" pitchFamily="34" charset="0"/>
                <a:ea typeface="Calibri" pitchFamily="34" charset="-122"/>
                <a:cs typeface="Calibri" pitchFamily="34" charset="-120"/>
              </a:rPr>
              <a:t>Theoretical frameworks + Empirical studies + Conceptual Framework</a:t>
            </a:r>
            <a:endParaRPr lang="en-US" sz="1000" dirty="0"/>
          </a:p>
        </p:txBody>
      </p:sp>
      <p:sp>
        <p:nvSpPr>
          <p:cNvPr id="51" name="Shape 48"/>
          <p:cNvSpPr/>
          <p:nvPr/>
        </p:nvSpPr>
        <p:spPr>
          <a:xfrm>
            <a:off x="4215384" y="4105656"/>
            <a:ext cx="64008" cy="1280160"/>
          </a:xfrm>
          <a:prstGeom prst="rect">
            <a:avLst/>
          </a:prstGeom>
          <a:solidFill>
            <a:srgbClr val="007C8A"/>
          </a:solidFill>
          <a:ln w="12700">
            <a:solidFill>
              <a:srgbClr val="007C8A"/>
            </a:solidFill>
            <a:prstDash val="solid"/>
          </a:ln>
        </p:spPr>
      </p:sp>
      <p:sp>
        <p:nvSpPr>
          <p:cNvPr id="53" name="Text 50"/>
          <p:cNvSpPr/>
          <p:nvPr/>
        </p:nvSpPr>
        <p:spPr>
          <a:xfrm>
            <a:off x="4379976" y="4215384"/>
            <a:ext cx="347472" cy="347472"/>
          </a:xfrm>
          <a:prstGeom prst="rect">
            <a:avLst/>
          </a:prstGeom>
          <a:noFill/>
          <a:ln/>
        </p:spPr>
        <p:txBody>
          <a:bodyPr wrap="square" lIns="0" tIns="0" rIns="0" bIns="0" rtlCol="0" anchor="ctr"/>
          <a:lstStyle/>
          <a:p>
            <a:pPr marL="0" indent="0" algn="ctr">
              <a:buNone/>
            </a:pPr>
            <a:r>
              <a:rPr lang="en-US" sz="1200" b="1" dirty="0">
                <a:solidFill>
                  <a:srgbClr val="FFFFFF"/>
                </a:solidFill>
                <a:latin typeface="Calibri" pitchFamily="34" charset="0"/>
                <a:ea typeface="Calibri" pitchFamily="34" charset="-122"/>
                <a:cs typeface="Calibri" pitchFamily="34" charset="-120"/>
              </a:rPr>
              <a:t>8</a:t>
            </a:r>
            <a:endParaRPr lang="en-US" sz="1200" dirty="0"/>
          </a:p>
        </p:txBody>
      </p:sp>
      <p:sp>
        <p:nvSpPr>
          <p:cNvPr id="54" name="Text 51"/>
          <p:cNvSpPr/>
          <p:nvPr/>
        </p:nvSpPr>
        <p:spPr>
          <a:xfrm>
            <a:off x="4855464" y="4242816"/>
            <a:ext cx="3063240" cy="274320"/>
          </a:xfrm>
          <a:prstGeom prst="rect">
            <a:avLst/>
          </a:prstGeom>
          <a:noFill/>
          <a:ln/>
        </p:spPr>
        <p:txBody>
          <a:bodyPr wrap="square" lIns="0" tIns="0" rIns="0" bIns="0" rtlCol="0" anchor="ctr"/>
          <a:lstStyle/>
          <a:p>
            <a:pPr marL="0" indent="0">
              <a:buNone/>
            </a:pPr>
            <a:endParaRPr lang="en-US" sz="1150" dirty="0"/>
          </a:p>
        </p:txBody>
      </p:sp>
      <p:sp>
        <p:nvSpPr>
          <p:cNvPr id="61" name="Text 58"/>
          <p:cNvSpPr/>
          <p:nvPr/>
        </p:nvSpPr>
        <p:spPr>
          <a:xfrm>
            <a:off x="8366760" y="4636008"/>
            <a:ext cx="3520440" cy="694944"/>
          </a:xfrm>
          <a:prstGeom prst="rect">
            <a:avLst/>
          </a:prstGeom>
          <a:noFill/>
          <a:ln/>
        </p:spPr>
        <p:txBody>
          <a:bodyPr wrap="square" lIns="0" tIns="0" rIns="0" bIns="0" rtlCol="0" anchor="ctr"/>
          <a:lstStyle/>
          <a:p>
            <a:pPr marL="0" indent="0">
              <a:buNone/>
            </a:pPr>
            <a:endParaRPr lang="en-US" sz="1000" dirty="0"/>
          </a:p>
        </p:txBody>
      </p:sp>
      <p:sp>
        <p:nvSpPr>
          <p:cNvPr id="62" name="Shape 59"/>
          <p:cNvSpPr/>
          <p:nvPr/>
        </p:nvSpPr>
        <p:spPr>
          <a:xfrm>
            <a:off x="228600" y="5495544"/>
            <a:ext cx="3794760" cy="1280160"/>
          </a:xfrm>
          <a:prstGeom prst="rect">
            <a:avLst/>
          </a:prstGeom>
          <a:solidFill>
            <a:srgbClr val="FFFFFF"/>
          </a:solidFill>
          <a:ln w="8890">
            <a:solidFill>
              <a:srgbClr val="D0DCE8"/>
            </a:solidFill>
            <a:prstDash val="solid"/>
          </a:ln>
          <a:effectLst>
            <a:outerShdw blurRad="50800" dist="25400" dir="8100000" algn="bl" rotWithShape="0">
              <a:srgbClr val="000000">
                <a:alpha val="10000"/>
              </a:srgbClr>
            </a:outerShdw>
          </a:effectLst>
        </p:spPr>
      </p:sp>
      <p:sp>
        <p:nvSpPr>
          <p:cNvPr id="63" name="Shape 60"/>
          <p:cNvSpPr/>
          <p:nvPr/>
        </p:nvSpPr>
        <p:spPr>
          <a:xfrm>
            <a:off x="228600" y="5495544"/>
            <a:ext cx="64008" cy="1280160"/>
          </a:xfrm>
          <a:prstGeom prst="rect">
            <a:avLst/>
          </a:prstGeom>
          <a:solidFill>
            <a:srgbClr val="007C8A"/>
          </a:solidFill>
          <a:ln w="12700">
            <a:solidFill>
              <a:srgbClr val="007C8A"/>
            </a:solidFill>
            <a:prstDash val="solid"/>
          </a:ln>
        </p:spPr>
      </p:sp>
      <p:sp>
        <p:nvSpPr>
          <p:cNvPr id="64" name="Shape 61"/>
          <p:cNvSpPr/>
          <p:nvPr/>
        </p:nvSpPr>
        <p:spPr>
          <a:xfrm>
            <a:off x="393192" y="5605272"/>
            <a:ext cx="347472" cy="347472"/>
          </a:xfrm>
          <a:prstGeom prst="ellipse">
            <a:avLst/>
          </a:prstGeom>
          <a:solidFill>
            <a:srgbClr val="007C8A"/>
          </a:solidFill>
          <a:ln w="12700">
            <a:solidFill>
              <a:srgbClr val="007C8A"/>
            </a:solidFill>
            <a:prstDash val="solid"/>
          </a:ln>
        </p:spPr>
      </p:sp>
      <p:sp>
        <p:nvSpPr>
          <p:cNvPr id="65" name="Text 62"/>
          <p:cNvSpPr/>
          <p:nvPr/>
        </p:nvSpPr>
        <p:spPr>
          <a:xfrm>
            <a:off x="393192" y="5605272"/>
            <a:ext cx="347472" cy="347472"/>
          </a:xfrm>
          <a:prstGeom prst="rect">
            <a:avLst/>
          </a:prstGeom>
          <a:noFill/>
          <a:ln/>
        </p:spPr>
        <p:txBody>
          <a:bodyPr wrap="square" lIns="0" tIns="0" rIns="0" bIns="0" rtlCol="0" anchor="ctr"/>
          <a:lstStyle/>
          <a:p>
            <a:pPr marL="0" indent="0" algn="ctr">
              <a:buNone/>
            </a:pPr>
            <a:r>
              <a:rPr lang="en-US" sz="1200" b="1" dirty="0">
                <a:solidFill>
                  <a:srgbClr val="FFFFFF"/>
                </a:solidFill>
                <a:latin typeface="Calibri" pitchFamily="34" charset="0"/>
                <a:cs typeface="Calibri" pitchFamily="34" charset="-120"/>
              </a:rPr>
              <a:t>4</a:t>
            </a:r>
            <a:endParaRPr lang="en-US" sz="1200" dirty="0"/>
          </a:p>
        </p:txBody>
      </p:sp>
      <p:sp>
        <p:nvSpPr>
          <p:cNvPr id="66" name="Text 63"/>
          <p:cNvSpPr/>
          <p:nvPr/>
        </p:nvSpPr>
        <p:spPr>
          <a:xfrm>
            <a:off x="868680" y="5632704"/>
            <a:ext cx="3063240" cy="274320"/>
          </a:xfrm>
          <a:prstGeom prst="rect">
            <a:avLst/>
          </a:prstGeom>
          <a:noFill/>
          <a:ln/>
        </p:spPr>
        <p:txBody>
          <a:bodyPr wrap="square" lIns="0" tIns="0" rIns="0" bIns="0" rtlCol="0" anchor="ctr"/>
          <a:lstStyle/>
          <a:p>
            <a:r>
              <a:rPr lang="en-US" sz="1150" b="1" dirty="0">
                <a:solidFill>
                  <a:srgbClr val="FF0000"/>
                </a:solidFill>
                <a:latin typeface="Calibri" pitchFamily="34" charset="0"/>
                <a:ea typeface="Calibri" pitchFamily="34" charset="-122"/>
                <a:cs typeface="Calibri" pitchFamily="34" charset="-120"/>
              </a:rPr>
              <a:t>Methodology</a:t>
            </a:r>
            <a:endParaRPr lang="en-US" sz="1150" dirty="0">
              <a:solidFill>
                <a:srgbClr val="FF0000"/>
              </a:solidFill>
            </a:endParaRPr>
          </a:p>
        </p:txBody>
      </p:sp>
      <p:sp>
        <p:nvSpPr>
          <p:cNvPr id="67" name="Text 64"/>
          <p:cNvSpPr/>
          <p:nvPr/>
        </p:nvSpPr>
        <p:spPr>
          <a:xfrm>
            <a:off x="393192" y="6025896"/>
            <a:ext cx="3520440" cy="694944"/>
          </a:xfrm>
          <a:prstGeom prst="rect">
            <a:avLst/>
          </a:prstGeom>
          <a:noFill/>
          <a:ln/>
        </p:spPr>
        <p:txBody>
          <a:bodyPr wrap="square" lIns="0" tIns="0" rIns="0" bIns="0" rtlCol="0" anchor="ctr"/>
          <a:lstStyle/>
          <a:p>
            <a:r>
              <a:rPr lang="en-US" sz="1000" dirty="0">
                <a:solidFill>
                  <a:srgbClr val="1A2A3A"/>
                </a:solidFill>
                <a:latin typeface="Calibri" pitchFamily="34" charset="0"/>
                <a:ea typeface="Calibri" pitchFamily="34" charset="-122"/>
                <a:cs typeface="Calibri" pitchFamily="34" charset="-120"/>
              </a:rPr>
              <a:t>Philosophy, design, population, sample, instruments, analysis, ethics</a:t>
            </a:r>
            <a:endParaRPr lang="en-US" sz="1000" dirty="0"/>
          </a:p>
        </p:txBody>
      </p:sp>
      <p:sp>
        <p:nvSpPr>
          <p:cNvPr id="69" name="Shape 66"/>
          <p:cNvSpPr/>
          <p:nvPr/>
        </p:nvSpPr>
        <p:spPr>
          <a:xfrm>
            <a:off x="4215384" y="5495544"/>
            <a:ext cx="64008" cy="1280160"/>
          </a:xfrm>
          <a:prstGeom prst="rect">
            <a:avLst/>
          </a:prstGeom>
          <a:solidFill>
            <a:srgbClr val="007C8A"/>
          </a:solidFill>
          <a:ln w="12700">
            <a:solidFill>
              <a:srgbClr val="007C8A"/>
            </a:solidFill>
            <a:prstDash val="solid"/>
          </a:ln>
        </p:spPr>
      </p:sp>
      <p:sp>
        <p:nvSpPr>
          <p:cNvPr id="70" name="Shape 67"/>
          <p:cNvSpPr/>
          <p:nvPr/>
        </p:nvSpPr>
        <p:spPr>
          <a:xfrm>
            <a:off x="4379976" y="5605272"/>
            <a:ext cx="347472" cy="347472"/>
          </a:xfrm>
          <a:prstGeom prst="ellipse">
            <a:avLst/>
          </a:prstGeom>
          <a:solidFill>
            <a:srgbClr val="007C8A"/>
          </a:solidFill>
          <a:ln w="12700">
            <a:solidFill>
              <a:srgbClr val="007C8A"/>
            </a:solidFill>
            <a:prstDash val="solid"/>
          </a:ln>
        </p:spPr>
      </p:sp>
      <p:sp>
        <p:nvSpPr>
          <p:cNvPr id="71" name="Text 68"/>
          <p:cNvSpPr/>
          <p:nvPr/>
        </p:nvSpPr>
        <p:spPr>
          <a:xfrm>
            <a:off x="4379976" y="5605272"/>
            <a:ext cx="347472" cy="347472"/>
          </a:xfrm>
          <a:prstGeom prst="rect">
            <a:avLst/>
          </a:prstGeom>
          <a:noFill/>
          <a:ln/>
        </p:spPr>
        <p:txBody>
          <a:bodyPr wrap="square" lIns="0" tIns="0" rIns="0" bIns="0" rtlCol="0" anchor="ctr"/>
          <a:lstStyle/>
          <a:p>
            <a:pPr marL="0" indent="0" algn="ctr">
              <a:buNone/>
            </a:pPr>
            <a:r>
              <a:rPr lang="en-US" sz="1200" b="1" dirty="0">
                <a:solidFill>
                  <a:srgbClr val="FFFFFF"/>
                </a:solidFill>
                <a:latin typeface="Calibri" pitchFamily="34" charset="0"/>
                <a:ea typeface="Calibri" pitchFamily="34" charset="-122"/>
                <a:cs typeface="Calibri" pitchFamily="34" charset="-120"/>
              </a:rPr>
              <a:t>11</a:t>
            </a:r>
            <a:endParaRPr lang="en-US" sz="1200" dirty="0"/>
          </a:p>
        </p:txBody>
      </p:sp>
    </p:spTree>
    <p:extLst>
      <p:ext uri="{BB962C8B-B14F-4D97-AF65-F5344CB8AC3E}">
        <p14:creationId xmlns:p14="http://schemas.microsoft.com/office/powerpoint/2010/main" val="765738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9">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Methodology: Validity &amp; Reliability</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Ensuring the research instrument measures what it should, consistently</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25880"/>
            <a:ext cx="11704320" cy="594360"/>
          </a:xfrm>
          <a:prstGeom prst="rect">
            <a:avLst/>
          </a:prstGeom>
          <a:solidFill>
            <a:srgbClr val="FFFFFF"/>
          </a:solidFill>
          <a:ln w="10160">
            <a:solidFill>
              <a:srgbClr val="007C8A"/>
            </a:solidFill>
            <a:prstDash val="solid"/>
          </a:ln>
        </p:spPr>
      </p:sp>
      <p:sp>
        <p:nvSpPr>
          <p:cNvPr id="9" name="Shape 6"/>
          <p:cNvSpPr/>
          <p:nvPr/>
        </p:nvSpPr>
        <p:spPr>
          <a:xfrm>
            <a:off x="228600" y="1325880"/>
            <a:ext cx="64008" cy="594360"/>
          </a:xfrm>
          <a:prstGeom prst="rect">
            <a:avLst/>
          </a:prstGeom>
          <a:solidFill>
            <a:srgbClr val="007C8A"/>
          </a:solidFill>
          <a:ln w="12700">
            <a:solidFill>
              <a:srgbClr val="007C8A"/>
            </a:solidFill>
            <a:prstDash val="solid"/>
          </a:ln>
        </p:spPr>
      </p:sp>
      <p:sp>
        <p:nvSpPr>
          <p:cNvPr id="10" name="Text 7"/>
          <p:cNvSpPr/>
          <p:nvPr/>
        </p:nvSpPr>
        <p:spPr>
          <a:xfrm>
            <a:off x="411480" y="1389888"/>
            <a:ext cx="11430000" cy="475488"/>
          </a:xfrm>
          <a:prstGeom prst="rect">
            <a:avLst/>
          </a:prstGeom>
          <a:noFill/>
          <a:ln/>
        </p:spPr>
        <p:txBody>
          <a:bodyPr wrap="square" lIns="0" tIns="0" rIns="0" bIns="0" rtlCol="0" anchor="ctr"/>
          <a:lstStyle/>
          <a:p>
            <a:pPr marL="0" indent="0">
              <a:buNone/>
            </a:pPr>
            <a:r>
              <a:rPr lang="en-US" sz="1200" i="1" dirty="0">
                <a:solidFill>
                  <a:srgbClr val="1A2A3A"/>
                </a:solidFill>
                <a:latin typeface="Calibri" pitchFamily="34" charset="0"/>
                <a:ea typeface="Calibri" pitchFamily="34" charset="-122"/>
                <a:cs typeface="Calibri" pitchFamily="34" charset="-120"/>
              </a:rPr>
              <a:t>Validity and Reliability are quality benchmarks for primary data collection instruments (questionnaires, interview guides). They are critical for ensuring the study's findings are trustworthy, accurate, and replicable.</a:t>
            </a:r>
            <a:endParaRPr lang="en-US" sz="1200" dirty="0"/>
          </a:p>
        </p:txBody>
      </p:sp>
      <p:sp>
        <p:nvSpPr>
          <p:cNvPr id="11" name="Shape 8"/>
          <p:cNvSpPr/>
          <p:nvPr/>
        </p:nvSpPr>
        <p:spPr>
          <a:xfrm>
            <a:off x="228600" y="2011680"/>
            <a:ext cx="5623560" cy="347472"/>
          </a:xfrm>
          <a:prstGeom prst="rect">
            <a:avLst/>
          </a:prstGeom>
          <a:solidFill>
            <a:srgbClr val="007C8A"/>
          </a:solidFill>
          <a:ln w="12700">
            <a:solidFill>
              <a:srgbClr val="007C8A"/>
            </a:solidFill>
            <a:prstDash val="solid"/>
          </a:ln>
        </p:spPr>
      </p:sp>
      <p:sp>
        <p:nvSpPr>
          <p:cNvPr id="12" name="Text 9"/>
          <p:cNvSpPr/>
          <p:nvPr/>
        </p:nvSpPr>
        <p:spPr>
          <a:xfrm>
            <a:off x="320040" y="2048256"/>
            <a:ext cx="5394960" cy="274320"/>
          </a:xfrm>
          <a:prstGeom prst="rect">
            <a:avLst/>
          </a:prstGeom>
          <a:noFill/>
          <a:ln/>
        </p:spPr>
        <p:txBody>
          <a:bodyPr wrap="square" lIns="0" tIns="0" rIns="0" bIns="0" rtlCol="0" anchor="ctr"/>
          <a:lstStyle/>
          <a:p>
            <a:pPr marL="0" indent="0">
              <a:buNone/>
            </a:pPr>
            <a:r>
              <a:rPr lang="en-US" sz="1150" b="1" dirty="0">
                <a:solidFill>
                  <a:srgbClr val="FFFFFF"/>
                </a:solidFill>
                <a:latin typeface="Calibri" pitchFamily="34" charset="0"/>
                <a:ea typeface="Calibri" pitchFamily="34" charset="-122"/>
                <a:cs typeface="Calibri" pitchFamily="34" charset="-120"/>
              </a:rPr>
              <a:t>VALIDITY — Does the instrument measure what it is supposed to measure?</a:t>
            </a:r>
            <a:endParaRPr lang="en-US" sz="1150" dirty="0"/>
          </a:p>
        </p:txBody>
      </p:sp>
      <p:sp>
        <p:nvSpPr>
          <p:cNvPr id="13" name="Shape 10"/>
          <p:cNvSpPr/>
          <p:nvPr/>
        </p:nvSpPr>
        <p:spPr>
          <a:xfrm>
            <a:off x="228600" y="2450592"/>
            <a:ext cx="5623560" cy="1097280"/>
          </a:xfrm>
          <a:prstGeom prst="rect">
            <a:avLst/>
          </a:prstGeom>
          <a:solidFill>
            <a:srgbClr val="FFFFFF"/>
          </a:solidFill>
          <a:ln w="8890">
            <a:solidFill>
              <a:srgbClr val="D0DCE8"/>
            </a:solidFill>
            <a:prstDash val="solid"/>
          </a:ln>
        </p:spPr>
      </p:sp>
      <p:sp>
        <p:nvSpPr>
          <p:cNvPr id="14" name="Shape 11"/>
          <p:cNvSpPr/>
          <p:nvPr/>
        </p:nvSpPr>
        <p:spPr>
          <a:xfrm>
            <a:off x="228600" y="2450592"/>
            <a:ext cx="64008" cy="1097280"/>
          </a:xfrm>
          <a:prstGeom prst="rect">
            <a:avLst/>
          </a:prstGeom>
          <a:solidFill>
            <a:srgbClr val="007C8A"/>
          </a:solidFill>
          <a:ln w="12700">
            <a:solidFill>
              <a:srgbClr val="007C8A"/>
            </a:solidFill>
            <a:prstDash val="solid"/>
          </a:ln>
        </p:spPr>
      </p:sp>
      <p:sp>
        <p:nvSpPr>
          <p:cNvPr id="15" name="Text 12"/>
          <p:cNvSpPr/>
          <p:nvPr/>
        </p:nvSpPr>
        <p:spPr>
          <a:xfrm>
            <a:off x="384048" y="2505456"/>
            <a:ext cx="5303520" cy="256032"/>
          </a:xfrm>
          <a:prstGeom prst="rect">
            <a:avLst/>
          </a:prstGeom>
          <a:noFill/>
          <a:ln/>
        </p:spPr>
        <p:txBody>
          <a:bodyPr wrap="square" lIns="0" tIns="0" rIns="0" bIns="0" rtlCol="0" anchor="ctr"/>
          <a:lstStyle/>
          <a:p>
            <a:pPr marL="0" indent="0">
              <a:buNone/>
            </a:pPr>
            <a:r>
              <a:rPr lang="en-US" sz="1150" b="1" dirty="0">
                <a:solidFill>
                  <a:srgbClr val="2E4A5E"/>
                </a:solidFill>
                <a:latin typeface="Calibri" pitchFamily="34" charset="0"/>
                <a:ea typeface="Calibri" pitchFamily="34" charset="-122"/>
                <a:cs typeface="Calibri" pitchFamily="34" charset="-120"/>
              </a:rPr>
              <a:t>Content Validity</a:t>
            </a:r>
            <a:endParaRPr lang="en-US" sz="1150" dirty="0"/>
          </a:p>
        </p:txBody>
      </p:sp>
      <p:sp>
        <p:nvSpPr>
          <p:cNvPr id="16" name="Text 13"/>
          <p:cNvSpPr/>
          <p:nvPr/>
        </p:nvSpPr>
        <p:spPr>
          <a:xfrm>
            <a:off x="384048" y="2779776"/>
            <a:ext cx="5303520" cy="713232"/>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Ensure all study objectives are covered in the instrument. Verified through expert review (2–3 subject matter experts review the questionnaire for completeness).</a:t>
            </a:r>
            <a:endParaRPr lang="en-US" sz="1050" dirty="0"/>
          </a:p>
        </p:txBody>
      </p:sp>
      <p:sp>
        <p:nvSpPr>
          <p:cNvPr id="17" name="Shape 14"/>
          <p:cNvSpPr/>
          <p:nvPr/>
        </p:nvSpPr>
        <p:spPr>
          <a:xfrm>
            <a:off x="228600" y="3657600"/>
            <a:ext cx="5623560" cy="1097280"/>
          </a:xfrm>
          <a:prstGeom prst="rect">
            <a:avLst/>
          </a:prstGeom>
          <a:solidFill>
            <a:srgbClr val="FFFFFF"/>
          </a:solidFill>
          <a:ln w="8890">
            <a:solidFill>
              <a:srgbClr val="D0DCE8"/>
            </a:solidFill>
            <a:prstDash val="solid"/>
          </a:ln>
        </p:spPr>
      </p:sp>
      <p:sp>
        <p:nvSpPr>
          <p:cNvPr id="18" name="Shape 15"/>
          <p:cNvSpPr/>
          <p:nvPr/>
        </p:nvSpPr>
        <p:spPr>
          <a:xfrm>
            <a:off x="228600" y="3657600"/>
            <a:ext cx="64008" cy="1097280"/>
          </a:xfrm>
          <a:prstGeom prst="rect">
            <a:avLst/>
          </a:prstGeom>
          <a:solidFill>
            <a:srgbClr val="007C8A"/>
          </a:solidFill>
          <a:ln w="12700">
            <a:solidFill>
              <a:srgbClr val="007C8A"/>
            </a:solidFill>
            <a:prstDash val="solid"/>
          </a:ln>
        </p:spPr>
      </p:sp>
      <p:sp>
        <p:nvSpPr>
          <p:cNvPr id="19" name="Text 16"/>
          <p:cNvSpPr/>
          <p:nvPr/>
        </p:nvSpPr>
        <p:spPr>
          <a:xfrm>
            <a:off x="384048" y="3712464"/>
            <a:ext cx="5303520" cy="256032"/>
          </a:xfrm>
          <a:prstGeom prst="rect">
            <a:avLst/>
          </a:prstGeom>
          <a:noFill/>
          <a:ln/>
        </p:spPr>
        <p:txBody>
          <a:bodyPr wrap="square" lIns="0" tIns="0" rIns="0" bIns="0" rtlCol="0" anchor="ctr"/>
          <a:lstStyle/>
          <a:p>
            <a:pPr marL="0" indent="0">
              <a:buNone/>
            </a:pPr>
            <a:r>
              <a:rPr lang="en-US" sz="1150" b="1" dirty="0">
                <a:solidFill>
                  <a:srgbClr val="2E4A5E"/>
                </a:solidFill>
                <a:latin typeface="Calibri" pitchFamily="34" charset="0"/>
                <a:ea typeface="Calibri" pitchFamily="34" charset="-122"/>
                <a:cs typeface="Calibri" pitchFamily="34" charset="-120"/>
              </a:rPr>
              <a:t>Construct Validity</a:t>
            </a:r>
            <a:endParaRPr lang="en-US" sz="1150" dirty="0"/>
          </a:p>
        </p:txBody>
      </p:sp>
      <p:sp>
        <p:nvSpPr>
          <p:cNvPr id="20" name="Text 17"/>
          <p:cNvSpPr/>
          <p:nvPr/>
        </p:nvSpPr>
        <p:spPr>
          <a:xfrm>
            <a:off x="384048" y="3986784"/>
            <a:ext cx="5303520" cy="713232"/>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Confirm the instrument measures the theoretical constructs. Achieved using factor analysis or alignment with validated scales from prior studies.</a:t>
            </a:r>
            <a:endParaRPr lang="en-US" sz="1050" dirty="0"/>
          </a:p>
        </p:txBody>
      </p:sp>
      <p:sp>
        <p:nvSpPr>
          <p:cNvPr id="21" name="Shape 18"/>
          <p:cNvSpPr/>
          <p:nvPr/>
        </p:nvSpPr>
        <p:spPr>
          <a:xfrm>
            <a:off x="228600" y="4864608"/>
            <a:ext cx="5623560" cy="1097280"/>
          </a:xfrm>
          <a:prstGeom prst="rect">
            <a:avLst/>
          </a:prstGeom>
          <a:solidFill>
            <a:srgbClr val="FFFFFF"/>
          </a:solidFill>
          <a:ln w="8890">
            <a:solidFill>
              <a:srgbClr val="D0DCE8"/>
            </a:solidFill>
            <a:prstDash val="solid"/>
          </a:ln>
        </p:spPr>
      </p:sp>
      <p:sp>
        <p:nvSpPr>
          <p:cNvPr id="22" name="Shape 19"/>
          <p:cNvSpPr/>
          <p:nvPr/>
        </p:nvSpPr>
        <p:spPr>
          <a:xfrm>
            <a:off x="228600" y="4864608"/>
            <a:ext cx="64008" cy="1097280"/>
          </a:xfrm>
          <a:prstGeom prst="rect">
            <a:avLst/>
          </a:prstGeom>
          <a:solidFill>
            <a:srgbClr val="007C8A"/>
          </a:solidFill>
          <a:ln w="12700">
            <a:solidFill>
              <a:srgbClr val="007C8A"/>
            </a:solidFill>
            <a:prstDash val="solid"/>
          </a:ln>
        </p:spPr>
      </p:sp>
      <p:sp>
        <p:nvSpPr>
          <p:cNvPr id="23" name="Text 20"/>
          <p:cNvSpPr/>
          <p:nvPr/>
        </p:nvSpPr>
        <p:spPr>
          <a:xfrm>
            <a:off x="384048" y="4919472"/>
            <a:ext cx="5303520" cy="256032"/>
          </a:xfrm>
          <a:prstGeom prst="rect">
            <a:avLst/>
          </a:prstGeom>
          <a:noFill/>
          <a:ln/>
        </p:spPr>
        <p:txBody>
          <a:bodyPr wrap="square" lIns="0" tIns="0" rIns="0" bIns="0" rtlCol="0" anchor="ctr"/>
          <a:lstStyle/>
          <a:p>
            <a:pPr marL="0" indent="0">
              <a:buNone/>
            </a:pPr>
            <a:r>
              <a:rPr lang="en-US" sz="1150" b="1" dirty="0">
                <a:solidFill>
                  <a:srgbClr val="2E4A5E"/>
                </a:solidFill>
                <a:latin typeface="Calibri" pitchFamily="34" charset="0"/>
                <a:ea typeface="Calibri" pitchFamily="34" charset="-122"/>
                <a:cs typeface="Calibri" pitchFamily="34" charset="-120"/>
              </a:rPr>
              <a:t>Face Validity</a:t>
            </a:r>
            <a:endParaRPr lang="en-US" sz="1150" dirty="0"/>
          </a:p>
        </p:txBody>
      </p:sp>
      <p:sp>
        <p:nvSpPr>
          <p:cNvPr id="24" name="Text 21"/>
          <p:cNvSpPr/>
          <p:nvPr/>
        </p:nvSpPr>
        <p:spPr>
          <a:xfrm>
            <a:off x="384048" y="5193792"/>
            <a:ext cx="5303520" cy="713232"/>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The instrument 'looks' like it measures the right thing. Achieved through colleague peer review before piloting.</a:t>
            </a:r>
            <a:endParaRPr lang="en-US" sz="1050" dirty="0"/>
          </a:p>
        </p:txBody>
      </p:sp>
      <p:sp>
        <p:nvSpPr>
          <p:cNvPr id="25" name="Shape 22"/>
          <p:cNvSpPr/>
          <p:nvPr/>
        </p:nvSpPr>
        <p:spPr>
          <a:xfrm>
            <a:off x="6035040" y="2011680"/>
            <a:ext cx="5897880" cy="347472"/>
          </a:xfrm>
          <a:prstGeom prst="rect">
            <a:avLst/>
          </a:prstGeom>
          <a:solidFill>
            <a:srgbClr val="1A6B8A"/>
          </a:solidFill>
          <a:ln w="12700">
            <a:solidFill>
              <a:srgbClr val="1A6B8A"/>
            </a:solidFill>
            <a:prstDash val="solid"/>
          </a:ln>
        </p:spPr>
      </p:sp>
      <p:sp>
        <p:nvSpPr>
          <p:cNvPr id="26" name="Text 23"/>
          <p:cNvSpPr/>
          <p:nvPr/>
        </p:nvSpPr>
        <p:spPr>
          <a:xfrm>
            <a:off x="6126480" y="2048256"/>
            <a:ext cx="5669280" cy="274320"/>
          </a:xfrm>
          <a:prstGeom prst="rect">
            <a:avLst/>
          </a:prstGeom>
          <a:noFill/>
          <a:ln/>
        </p:spPr>
        <p:txBody>
          <a:bodyPr wrap="square" lIns="0" tIns="0" rIns="0" bIns="0" rtlCol="0" anchor="ctr"/>
          <a:lstStyle/>
          <a:p>
            <a:pPr marL="0" indent="0">
              <a:buNone/>
            </a:pPr>
            <a:r>
              <a:rPr lang="en-US" sz="1150" b="1" dirty="0">
                <a:solidFill>
                  <a:srgbClr val="FFFFFF"/>
                </a:solidFill>
                <a:latin typeface="Calibri" pitchFamily="34" charset="0"/>
                <a:ea typeface="Calibri" pitchFamily="34" charset="-122"/>
                <a:cs typeface="Calibri" pitchFamily="34" charset="-120"/>
              </a:rPr>
              <a:t>RELIABILITY — Does the instrument produce consistent results?</a:t>
            </a:r>
            <a:endParaRPr lang="en-US" sz="1150" dirty="0"/>
          </a:p>
        </p:txBody>
      </p:sp>
      <p:sp>
        <p:nvSpPr>
          <p:cNvPr id="27" name="Shape 24"/>
          <p:cNvSpPr/>
          <p:nvPr/>
        </p:nvSpPr>
        <p:spPr>
          <a:xfrm>
            <a:off x="6035040" y="2450592"/>
            <a:ext cx="5897880" cy="1097280"/>
          </a:xfrm>
          <a:prstGeom prst="rect">
            <a:avLst/>
          </a:prstGeom>
          <a:solidFill>
            <a:srgbClr val="FFFFFF"/>
          </a:solidFill>
          <a:ln w="8890">
            <a:solidFill>
              <a:srgbClr val="D0DCE8"/>
            </a:solidFill>
            <a:prstDash val="solid"/>
          </a:ln>
        </p:spPr>
      </p:sp>
      <p:sp>
        <p:nvSpPr>
          <p:cNvPr id="28" name="Shape 25"/>
          <p:cNvSpPr/>
          <p:nvPr/>
        </p:nvSpPr>
        <p:spPr>
          <a:xfrm>
            <a:off x="6035040" y="2450592"/>
            <a:ext cx="64008" cy="1097280"/>
          </a:xfrm>
          <a:prstGeom prst="rect">
            <a:avLst/>
          </a:prstGeom>
          <a:solidFill>
            <a:srgbClr val="1A6B8A"/>
          </a:solidFill>
          <a:ln w="12700">
            <a:solidFill>
              <a:srgbClr val="1A6B8A"/>
            </a:solidFill>
            <a:prstDash val="solid"/>
          </a:ln>
        </p:spPr>
      </p:sp>
      <p:sp>
        <p:nvSpPr>
          <p:cNvPr id="29" name="Text 26"/>
          <p:cNvSpPr/>
          <p:nvPr/>
        </p:nvSpPr>
        <p:spPr>
          <a:xfrm>
            <a:off x="6199632" y="2505456"/>
            <a:ext cx="5623560" cy="256032"/>
          </a:xfrm>
          <a:prstGeom prst="rect">
            <a:avLst/>
          </a:prstGeom>
          <a:noFill/>
          <a:ln/>
        </p:spPr>
        <p:txBody>
          <a:bodyPr wrap="square" lIns="0" tIns="0" rIns="0" bIns="0" rtlCol="0" anchor="ctr"/>
          <a:lstStyle/>
          <a:p>
            <a:pPr marL="0" indent="0">
              <a:buNone/>
            </a:pPr>
            <a:r>
              <a:rPr lang="en-US" sz="1150" b="1" dirty="0">
                <a:solidFill>
                  <a:srgbClr val="2E4A5E"/>
                </a:solidFill>
                <a:latin typeface="Calibri" pitchFamily="34" charset="0"/>
                <a:ea typeface="Calibri" pitchFamily="34" charset="-122"/>
                <a:cs typeface="Calibri" pitchFamily="34" charset="-120"/>
              </a:rPr>
              <a:t>Cronbach's Alpha (Internal Consistency)</a:t>
            </a:r>
            <a:endParaRPr lang="en-US" sz="1150" dirty="0"/>
          </a:p>
        </p:txBody>
      </p:sp>
      <p:sp>
        <p:nvSpPr>
          <p:cNvPr id="30" name="Text 27"/>
          <p:cNvSpPr/>
          <p:nvPr/>
        </p:nvSpPr>
        <p:spPr>
          <a:xfrm>
            <a:off x="6199632" y="2779776"/>
            <a:ext cx="5623560" cy="713232"/>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Most common reliability test for Likert-scale instruments. Alpha ≥ 0.7 is acceptable; ≥ 0.8 is good.</a:t>
            </a:r>
            <a:endParaRPr lang="en-US" sz="1050" dirty="0"/>
          </a:p>
          <a:p>
            <a:pPr marL="0" indent="0">
              <a:buNone/>
            </a:pP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Example: Alpha = 0.82 for the Budget Formulation Scale confirms high internal consistency.</a:t>
            </a:r>
            <a:endParaRPr lang="en-US" sz="1050" dirty="0"/>
          </a:p>
        </p:txBody>
      </p:sp>
      <p:sp>
        <p:nvSpPr>
          <p:cNvPr id="31" name="Shape 28"/>
          <p:cNvSpPr/>
          <p:nvPr/>
        </p:nvSpPr>
        <p:spPr>
          <a:xfrm>
            <a:off x="6035040" y="3657600"/>
            <a:ext cx="5897880" cy="1097280"/>
          </a:xfrm>
          <a:prstGeom prst="rect">
            <a:avLst/>
          </a:prstGeom>
          <a:solidFill>
            <a:srgbClr val="FFFFFF"/>
          </a:solidFill>
          <a:ln w="8890">
            <a:solidFill>
              <a:srgbClr val="D0DCE8"/>
            </a:solidFill>
            <a:prstDash val="solid"/>
          </a:ln>
        </p:spPr>
      </p:sp>
      <p:sp>
        <p:nvSpPr>
          <p:cNvPr id="32" name="Shape 29"/>
          <p:cNvSpPr/>
          <p:nvPr/>
        </p:nvSpPr>
        <p:spPr>
          <a:xfrm>
            <a:off x="6035040" y="3657600"/>
            <a:ext cx="64008" cy="1097280"/>
          </a:xfrm>
          <a:prstGeom prst="rect">
            <a:avLst/>
          </a:prstGeom>
          <a:solidFill>
            <a:srgbClr val="1A6B8A"/>
          </a:solidFill>
          <a:ln w="12700">
            <a:solidFill>
              <a:srgbClr val="1A6B8A"/>
            </a:solidFill>
            <a:prstDash val="solid"/>
          </a:ln>
        </p:spPr>
      </p:sp>
      <p:sp>
        <p:nvSpPr>
          <p:cNvPr id="33" name="Text 30"/>
          <p:cNvSpPr/>
          <p:nvPr/>
        </p:nvSpPr>
        <p:spPr>
          <a:xfrm>
            <a:off x="6199632" y="3712464"/>
            <a:ext cx="5623560" cy="256032"/>
          </a:xfrm>
          <a:prstGeom prst="rect">
            <a:avLst/>
          </a:prstGeom>
          <a:noFill/>
          <a:ln/>
        </p:spPr>
        <p:txBody>
          <a:bodyPr wrap="square" lIns="0" tIns="0" rIns="0" bIns="0" rtlCol="0" anchor="ctr"/>
          <a:lstStyle/>
          <a:p>
            <a:pPr marL="0" indent="0">
              <a:buNone/>
            </a:pPr>
            <a:r>
              <a:rPr lang="en-US" sz="1150" b="1" dirty="0">
                <a:solidFill>
                  <a:srgbClr val="2E4A5E"/>
                </a:solidFill>
                <a:latin typeface="Calibri" pitchFamily="34" charset="0"/>
                <a:ea typeface="Calibri" pitchFamily="34" charset="-122"/>
                <a:cs typeface="Calibri" pitchFamily="34" charset="-120"/>
              </a:rPr>
              <a:t>Pilot Testing (Test-Retest)</a:t>
            </a:r>
            <a:endParaRPr lang="en-US" sz="1150" dirty="0"/>
          </a:p>
        </p:txBody>
      </p:sp>
      <p:sp>
        <p:nvSpPr>
          <p:cNvPr id="34" name="Text 31"/>
          <p:cNvSpPr/>
          <p:nvPr/>
        </p:nvSpPr>
        <p:spPr>
          <a:xfrm>
            <a:off x="6199632" y="3986784"/>
            <a:ext cx="5623560" cy="713232"/>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Administer the instrument to 10% of the sample (not included in main study) to check whether responses are consistent over two time periods.</a:t>
            </a:r>
            <a:endParaRPr lang="en-US" sz="1050" dirty="0"/>
          </a:p>
        </p:txBody>
      </p:sp>
      <p:sp>
        <p:nvSpPr>
          <p:cNvPr id="35" name="Shape 32"/>
          <p:cNvSpPr/>
          <p:nvPr/>
        </p:nvSpPr>
        <p:spPr>
          <a:xfrm>
            <a:off x="6035040" y="4864608"/>
            <a:ext cx="5897880" cy="1097280"/>
          </a:xfrm>
          <a:prstGeom prst="rect">
            <a:avLst/>
          </a:prstGeom>
          <a:solidFill>
            <a:srgbClr val="FFFFFF"/>
          </a:solidFill>
          <a:ln w="8890">
            <a:solidFill>
              <a:srgbClr val="D0DCE8"/>
            </a:solidFill>
            <a:prstDash val="solid"/>
          </a:ln>
        </p:spPr>
      </p:sp>
      <p:sp>
        <p:nvSpPr>
          <p:cNvPr id="36" name="Shape 33"/>
          <p:cNvSpPr/>
          <p:nvPr/>
        </p:nvSpPr>
        <p:spPr>
          <a:xfrm>
            <a:off x="6035040" y="4864608"/>
            <a:ext cx="64008" cy="1097280"/>
          </a:xfrm>
          <a:prstGeom prst="rect">
            <a:avLst/>
          </a:prstGeom>
          <a:solidFill>
            <a:srgbClr val="1A6B8A"/>
          </a:solidFill>
          <a:ln w="12700">
            <a:solidFill>
              <a:srgbClr val="1A6B8A"/>
            </a:solidFill>
            <a:prstDash val="solid"/>
          </a:ln>
        </p:spPr>
      </p:sp>
      <p:sp>
        <p:nvSpPr>
          <p:cNvPr id="37" name="Text 34"/>
          <p:cNvSpPr/>
          <p:nvPr/>
        </p:nvSpPr>
        <p:spPr>
          <a:xfrm>
            <a:off x="6199632" y="4919472"/>
            <a:ext cx="5623560" cy="256032"/>
          </a:xfrm>
          <a:prstGeom prst="rect">
            <a:avLst/>
          </a:prstGeom>
          <a:noFill/>
          <a:ln/>
        </p:spPr>
        <p:txBody>
          <a:bodyPr wrap="square" lIns="0" tIns="0" rIns="0" bIns="0" rtlCol="0" anchor="ctr"/>
          <a:lstStyle/>
          <a:p>
            <a:pPr marL="0" indent="0">
              <a:buNone/>
            </a:pPr>
            <a:r>
              <a:rPr lang="en-US" sz="1150" b="1" dirty="0">
                <a:solidFill>
                  <a:srgbClr val="2E4A5E"/>
                </a:solidFill>
                <a:latin typeface="Calibri" pitchFamily="34" charset="0"/>
                <a:ea typeface="Calibri" pitchFamily="34" charset="-122"/>
                <a:cs typeface="Calibri" pitchFamily="34" charset="-120"/>
              </a:rPr>
              <a:t>Inter-Rater Reliability</a:t>
            </a:r>
            <a:endParaRPr lang="en-US" sz="1150" dirty="0"/>
          </a:p>
        </p:txBody>
      </p:sp>
      <p:sp>
        <p:nvSpPr>
          <p:cNvPr id="38" name="Text 35"/>
          <p:cNvSpPr/>
          <p:nvPr/>
        </p:nvSpPr>
        <p:spPr>
          <a:xfrm>
            <a:off x="6199632" y="5193792"/>
            <a:ext cx="5623560" cy="713232"/>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For qualitative coding (NVivo/ATLAS): Two coders independently code transcripts and compare results using Cohen's Kappa coefficient (≥0.70 acceptable).</a:t>
            </a:r>
            <a:endParaRPr lang="en-US" sz="10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0">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Methodology: Data Analysis — Software &amp; Techniques</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Matching analysis tools to data type and research objectives</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25880"/>
            <a:ext cx="11704320" cy="566928"/>
          </a:xfrm>
          <a:prstGeom prst="rect">
            <a:avLst/>
          </a:prstGeom>
          <a:solidFill>
            <a:srgbClr val="FFFFFF"/>
          </a:solidFill>
          <a:ln w="10160">
            <a:solidFill>
              <a:srgbClr val="007C8A"/>
            </a:solidFill>
            <a:prstDash val="solid"/>
          </a:ln>
        </p:spPr>
      </p:sp>
      <p:sp>
        <p:nvSpPr>
          <p:cNvPr id="9" name="Shape 6"/>
          <p:cNvSpPr/>
          <p:nvPr/>
        </p:nvSpPr>
        <p:spPr>
          <a:xfrm>
            <a:off x="228600" y="1325880"/>
            <a:ext cx="64008" cy="566928"/>
          </a:xfrm>
          <a:prstGeom prst="rect">
            <a:avLst/>
          </a:prstGeom>
          <a:solidFill>
            <a:srgbClr val="007C8A"/>
          </a:solidFill>
          <a:ln w="12700">
            <a:solidFill>
              <a:srgbClr val="007C8A"/>
            </a:solidFill>
            <a:prstDash val="solid"/>
          </a:ln>
        </p:spPr>
      </p:sp>
      <p:sp>
        <p:nvSpPr>
          <p:cNvPr id="10" name="Text 7"/>
          <p:cNvSpPr/>
          <p:nvPr/>
        </p:nvSpPr>
        <p:spPr>
          <a:xfrm>
            <a:off x="411480" y="1389888"/>
            <a:ext cx="11430000" cy="457200"/>
          </a:xfrm>
          <a:prstGeom prst="rect">
            <a:avLst/>
          </a:prstGeom>
          <a:noFill/>
          <a:ln/>
        </p:spPr>
        <p:txBody>
          <a:bodyPr wrap="square" lIns="0" tIns="0" rIns="0" bIns="0" rtlCol="0" anchor="ctr"/>
          <a:lstStyle/>
          <a:p>
            <a:pPr marL="0" indent="0">
              <a:buNone/>
            </a:pPr>
            <a:r>
              <a:rPr lang="en-US" sz="1200" i="1" dirty="0">
                <a:solidFill>
                  <a:srgbClr val="1A2A3A"/>
                </a:solidFill>
                <a:latin typeface="Calibri" pitchFamily="34" charset="0"/>
                <a:ea typeface="Calibri" pitchFamily="34" charset="-122"/>
                <a:cs typeface="Calibri" pitchFamily="34" charset="-120"/>
              </a:rPr>
              <a:t>Data analysis involves converting raw data into meaningful findings. The choice of software depends on data type (quantitative/qualitative), research design, and the nature of analysis required.</a:t>
            </a:r>
            <a:endParaRPr lang="en-US" sz="1200" dirty="0"/>
          </a:p>
        </p:txBody>
      </p:sp>
      <p:sp>
        <p:nvSpPr>
          <p:cNvPr id="11" name="Shape 8"/>
          <p:cNvSpPr/>
          <p:nvPr/>
        </p:nvSpPr>
        <p:spPr>
          <a:xfrm>
            <a:off x="228600" y="1984248"/>
            <a:ext cx="5715000" cy="1463040"/>
          </a:xfrm>
          <a:prstGeom prst="rect">
            <a:avLst/>
          </a:prstGeom>
          <a:solidFill>
            <a:srgbClr val="FFFFFF"/>
          </a:solidFill>
          <a:ln w="8890">
            <a:solidFill>
              <a:srgbClr val="D0DCE8"/>
            </a:solidFill>
            <a:prstDash val="solid"/>
          </a:ln>
          <a:effectLst>
            <a:outerShdw blurRad="50800" dist="25400" dir="8100000" algn="bl" rotWithShape="0">
              <a:srgbClr val="000000">
                <a:alpha val="10000"/>
              </a:srgbClr>
            </a:outerShdw>
          </a:effectLst>
        </p:spPr>
      </p:sp>
      <p:sp>
        <p:nvSpPr>
          <p:cNvPr id="12" name="Shape 9"/>
          <p:cNvSpPr/>
          <p:nvPr/>
        </p:nvSpPr>
        <p:spPr>
          <a:xfrm>
            <a:off x="228600" y="1984248"/>
            <a:ext cx="64008" cy="1463040"/>
          </a:xfrm>
          <a:prstGeom prst="rect">
            <a:avLst/>
          </a:prstGeom>
          <a:solidFill>
            <a:srgbClr val="007C8A"/>
          </a:solidFill>
          <a:ln w="12700">
            <a:solidFill>
              <a:srgbClr val="007C8A"/>
            </a:solidFill>
            <a:prstDash val="solid"/>
          </a:ln>
        </p:spPr>
      </p:sp>
      <p:sp>
        <p:nvSpPr>
          <p:cNvPr id="13" name="Shape 10"/>
          <p:cNvSpPr/>
          <p:nvPr/>
        </p:nvSpPr>
        <p:spPr>
          <a:xfrm>
            <a:off x="393192" y="1984248"/>
            <a:ext cx="1005840" cy="1463040"/>
          </a:xfrm>
          <a:prstGeom prst="rect">
            <a:avLst/>
          </a:prstGeom>
          <a:solidFill>
            <a:srgbClr val="F0F8FF"/>
          </a:solidFill>
          <a:ln w="12700">
            <a:solidFill>
              <a:srgbClr val="D0DCE8"/>
            </a:solidFill>
            <a:prstDash val="solid"/>
          </a:ln>
        </p:spPr>
      </p:sp>
      <p:sp>
        <p:nvSpPr>
          <p:cNvPr id="14" name="Text 11"/>
          <p:cNvSpPr/>
          <p:nvPr/>
        </p:nvSpPr>
        <p:spPr>
          <a:xfrm>
            <a:off x="411480" y="2395728"/>
            <a:ext cx="960120" cy="411480"/>
          </a:xfrm>
          <a:prstGeom prst="rect">
            <a:avLst/>
          </a:prstGeom>
          <a:noFill/>
          <a:ln/>
        </p:spPr>
        <p:txBody>
          <a:bodyPr wrap="square" lIns="0" tIns="0" rIns="0" bIns="0" rtlCol="0" anchor="ctr"/>
          <a:lstStyle/>
          <a:p>
            <a:pPr marL="0" indent="0" algn="ctr">
              <a:buNone/>
            </a:pPr>
            <a:r>
              <a:rPr lang="en-US" sz="1600" b="1" dirty="0">
                <a:solidFill>
                  <a:srgbClr val="007C8A"/>
                </a:solidFill>
                <a:latin typeface="Calibri" pitchFamily="34" charset="0"/>
                <a:ea typeface="Calibri" pitchFamily="34" charset="-122"/>
                <a:cs typeface="Calibri" pitchFamily="34" charset="-120"/>
              </a:rPr>
              <a:t>SPSS</a:t>
            </a:r>
            <a:endParaRPr lang="en-US" sz="1600" dirty="0"/>
          </a:p>
        </p:txBody>
      </p:sp>
      <p:sp>
        <p:nvSpPr>
          <p:cNvPr id="15" name="Text 12"/>
          <p:cNvSpPr/>
          <p:nvPr/>
        </p:nvSpPr>
        <p:spPr>
          <a:xfrm>
            <a:off x="393192" y="2807208"/>
            <a:ext cx="1005840" cy="347472"/>
          </a:xfrm>
          <a:prstGeom prst="rect">
            <a:avLst/>
          </a:prstGeom>
          <a:noFill/>
          <a:ln/>
        </p:spPr>
        <p:txBody>
          <a:bodyPr wrap="square" lIns="0" tIns="0" rIns="0" bIns="0" rtlCol="0" anchor="ctr"/>
          <a:lstStyle/>
          <a:p>
            <a:pPr marL="0" indent="0" algn="ctr">
              <a:buNone/>
            </a:pPr>
            <a:r>
              <a:rPr lang="en-US" sz="850" dirty="0">
                <a:solidFill>
                  <a:srgbClr val="8A9BAC"/>
                </a:solidFill>
                <a:latin typeface="Calibri" pitchFamily="34" charset="0"/>
                <a:ea typeface="Calibri" pitchFamily="34" charset="-122"/>
                <a:cs typeface="Calibri" pitchFamily="34" charset="-120"/>
              </a:rPr>
              <a:t>Quantitative</a:t>
            </a:r>
            <a:endParaRPr lang="en-US" sz="850" dirty="0"/>
          </a:p>
        </p:txBody>
      </p:sp>
      <p:sp>
        <p:nvSpPr>
          <p:cNvPr id="16" name="Text 13"/>
          <p:cNvSpPr/>
          <p:nvPr/>
        </p:nvSpPr>
        <p:spPr>
          <a:xfrm>
            <a:off x="1490472" y="2057400"/>
            <a:ext cx="4315968" cy="256032"/>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Statistical Package for Social Sciences</a:t>
            </a:r>
            <a:endParaRPr lang="en-US" sz="1050" dirty="0"/>
          </a:p>
        </p:txBody>
      </p:sp>
      <p:sp>
        <p:nvSpPr>
          <p:cNvPr id="17" name="Text 14"/>
          <p:cNvSpPr/>
          <p:nvPr/>
        </p:nvSpPr>
        <p:spPr>
          <a:xfrm>
            <a:off x="1490472" y="2313432"/>
            <a:ext cx="4315968" cy="685800"/>
          </a:xfrm>
          <a:prstGeom prst="rect">
            <a:avLst/>
          </a:prstGeom>
          <a:noFill/>
          <a:ln/>
        </p:spPr>
        <p:txBody>
          <a:bodyPr wrap="square" lIns="0" tIns="0" rIns="0" bIns="0" rtlCol="0" anchor="ctr"/>
          <a:lstStyle/>
          <a:p>
            <a:pPr marL="0" indent="0">
              <a:buNone/>
            </a:pPr>
            <a:r>
              <a:rPr lang="en-US" sz="950" dirty="0">
                <a:solidFill>
                  <a:srgbClr val="1A2A3A"/>
                </a:solidFill>
                <a:latin typeface="Calibri" pitchFamily="34" charset="0"/>
                <a:ea typeface="Calibri" pitchFamily="34" charset="-122"/>
                <a:cs typeface="Calibri" pitchFamily="34" charset="-120"/>
              </a:rPr>
              <a:t>Uses: Descriptive statistics (means, frequencies), inferential statistics (regression, correlation, t-tests, ANOVA), reliability analysis (Cronbach's Alpha), factor analysis.</a:t>
            </a:r>
            <a:endParaRPr lang="en-US" sz="950" dirty="0"/>
          </a:p>
        </p:txBody>
      </p:sp>
      <p:sp>
        <p:nvSpPr>
          <p:cNvPr id="18" name="Text 15"/>
          <p:cNvSpPr/>
          <p:nvPr/>
        </p:nvSpPr>
        <p:spPr>
          <a:xfrm>
            <a:off x="1490472" y="3008376"/>
            <a:ext cx="4315968" cy="347472"/>
          </a:xfrm>
          <a:prstGeom prst="rect">
            <a:avLst/>
          </a:prstGeom>
          <a:noFill/>
          <a:ln/>
        </p:spPr>
        <p:txBody>
          <a:bodyPr wrap="square" lIns="0" tIns="0" rIns="0" bIns="0" rtlCol="0" anchor="ctr"/>
          <a:lstStyle/>
          <a:p>
            <a:pPr marL="0" indent="0">
              <a:buNone/>
            </a:pPr>
            <a:r>
              <a:rPr lang="en-US" sz="900" i="1" dirty="0">
                <a:solidFill>
                  <a:srgbClr val="8A9BAC"/>
                </a:solidFill>
                <a:latin typeface="Calibri" pitchFamily="34" charset="0"/>
                <a:ea typeface="Calibri" pitchFamily="34" charset="-122"/>
                <a:cs typeface="Calibri" pitchFamily="34" charset="-120"/>
              </a:rPr>
              <a:t>Best for: Survey data analysis, Likert-scale instrument data, social science research</a:t>
            </a:r>
            <a:endParaRPr lang="en-US" sz="900" dirty="0"/>
          </a:p>
        </p:txBody>
      </p:sp>
      <p:sp>
        <p:nvSpPr>
          <p:cNvPr id="19" name="Shape 16"/>
          <p:cNvSpPr/>
          <p:nvPr/>
        </p:nvSpPr>
        <p:spPr>
          <a:xfrm>
            <a:off x="6172200" y="1984248"/>
            <a:ext cx="5715000" cy="1463040"/>
          </a:xfrm>
          <a:prstGeom prst="rect">
            <a:avLst/>
          </a:prstGeom>
          <a:solidFill>
            <a:srgbClr val="FFFFFF"/>
          </a:solidFill>
          <a:ln w="8890">
            <a:solidFill>
              <a:srgbClr val="D0DCE8"/>
            </a:solidFill>
            <a:prstDash val="solid"/>
          </a:ln>
          <a:effectLst>
            <a:outerShdw blurRad="50800" dist="25400" dir="8100000" algn="bl" rotWithShape="0">
              <a:srgbClr val="000000">
                <a:alpha val="10000"/>
              </a:srgbClr>
            </a:outerShdw>
          </a:effectLst>
        </p:spPr>
      </p:sp>
      <p:sp>
        <p:nvSpPr>
          <p:cNvPr id="20" name="Shape 17"/>
          <p:cNvSpPr/>
          <p:nvPr/>
        </p:nvSpPr>
        <p:spPr>
          <a:xfrm>
            <a:off x="6172200" y="1984248"/>
            <a:ext cx="64008" cy="1463040"/>
          </a:xfrm>
          <a:prstGeom prst="rect">
            <a:avLst/>
          </a:prstGeom>
          <a:solidFill>
            <a:srgbClr val="007C8A"/>
          </a:solidFill>
          <a:ln w="12700">
            <a:solidFill>
              <a:srgbClr val="007C8A"/>
            </a:solidFill>
            <a:prstDash val="solid"/>
          </a:ln>
        </p:spPr>
      </p:sp>
      <p:sp>
        <p:nvSpPr>
          <p:cNvPr id="21" name="Shape 18"/>
          <p:cNvSpPr/>
          <p:nvPr/>
        </p:nvSpPr>
        <p:spPr>
          <a:xfrm>
            <a:off x="6336792" y="1984248"/>
            <a:ext cx="1005840" cy="1463040"/>
          </a:xfrm>
          <a:prstGeom prst="rect">
            <a:avLst/>
          </a:prstGeom>
          <a:solidFill>
            <a:srgbClr val="F0F8FF"/>
          </a:solidFill>
          <a:ln w="12700">
            <a:solidFill>
              <a:srgbClr val="D0DCE8"/>
            </a:solidFill>
            <a:prstDash val="solid"/>
          </a:ln>
        </p:spPr>
      </p:sp>
      <p:sp>
        <p:nvSpPr>
          <p:cNvPr id="22" name="Text 19"/>
          <p:cNvSpPr/>
          <p:nvPr/>
        </p:nvSpPr>
        <p:spPr>
          <a:xfrm>
            <a:off x="6355080" y="2395728"/>
            <a:ext cx="960120" cy="411480"/>
          </a:xfrm>
          <a:prstGeom prst="rect">
            <a:avLst/>
          </a:prstGeom>
          <a:noFill/>
          <a:ln/>
        </p:spPr>
        <p:txBody>
          <a:bodyPr wrap="square" lIns="0" tIns="0" rIns="0" bIns="0" rtlCol="0" anchor="ctr"/>
          <a:lstStyle/>
          <a:p>
            <a:pPr marL="0" indent="0" algn="ctr">
              <a:buNone/>
            </a:pPr>
            <a:r>
              <a:rPr lang="en-US" sz="1600" b="1" dirty="0">
                <a:solidFill>
                  <a:srgbClr val="007C8A"/>
                </a:solidFill>
                <a:latin typeface="Calibri" pitchFamily="34" charset="0"/>
                <a:ea typeface="Calibri" pitchFamily="34" charset="-122"/>
                <a:cs typeface="Calibri" pitchFamily="34" charset="-120"/>
              </a:rPr>
              <a:t>STATA</a:t>
            </a:r>
            <a:endParaRPr lang="en-US" sz="1600" dirty="0"/>
          </a:p>
        </p:txBody>
      </p:sp>
      <p:sp>
        <p:nvSpPr>
          <p:cNvPr id="23" name="Text 20"/>
          <p:cNvSpPr/>
          <p:nvPr/>
        </p:nvSpPr>
        <p:spPr>
          <a:xfrm>
            <a:off x="6336792" y="2807208"/>
            <a:ext cx="1005840" cy="347472"/>
          </a:xfrm>
          <a:prstGeom prst="rect">
            <a:avLst/>
          </a:prstGeom>
          <a:noFill/>
          <a:ln/>
        </p:spPr>
        <p:txBody>
          <a:bodyPr wrap="square" lIns="0" tIns="0" rIns="0" bIns="0" rtlCol="0" anchor="ctr"/>
          <a:lstStyle/>
          <a:p>
            <a:pPr marL="0" indent="0" algn="ctr">
              <a:buNone/>
            </a:pPr>
            <a:r>
              <a:rPr lang="en-US" sz="850" dirty="0">
                <a:solidFill>
                  <a:srgbClr val="8A9BAC"/>
                </a:solidFill>
                <a:latin typeface="Calibri" pitchFamily="34" charset="0"/>
                <a:ea typeface="Calibri" pitchFamily="34" charset="-122"/>
                <a:cs typeface="Calibri" pitchFamily="34" charset="-120"/>
              </a:rPr>
              <a:t>Quantitative/Econometric</a:t>
            </a:r>
            <a:endParaRPr lang="en-US" sz="850" dirty="0"/>
          </a:p>
        </p:txBody>
      </p:sp>
      <p:sp>
        <p:nvSpPr>
          <p:cNvPr id="24" name="Text 21"/>
          <p:cNvSpPr/>
          <p:nvPr/>
        </p:nvSpPr>
        <p:spPr>
          <a:xfrm>
            <a:off x="7434072" y="2057400"/>
            <a:ext cx="4315968" cy="256032"/>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Statistics &amp; Data Analysis Software</a:t>
            </a:r>
            <a:endParaRPr lang="en-US" sz="1050" dirty="0"/>
          </a:p>
        </p:txBody>
      </p:sp>
      <p:sp>
        <p:nvSpPr>
          <p:cNvPr id="25" name="Text 22"/>
          <p:cNvSpPr/>
          <p:nvPr/>
        </p:nvSpPr>
        <p:spPr>
          <a:xfrm>
            <a:off x="7434072" y="2313432"/>
            <a:ext cx="4315968" cy="685800"/>
          </a:xfrm>
          <a:prstGeom prst="rect">
            <a:avLst/>
          </a:prstGeom>
          <a:noFill/>
          <a:ln/>
        </p:spPr>
        <p:txBody>
          <a:bodyPr wrap="square" lIns="0" tIns="0" rIns="0" bIns="0" rtlCol="0" anchor="ctr"/>
          <a:lstStyle/>
          <a:p>
            <a:pPr marL="0" indent="0">
              <a:buNone/>
            </a:pPr>
            <a:r>
              <a:rPr lang="en-US" sz="950" dirty="0">
                <a:solidFill>
                  <a:srgbClr val="1A2A3A"/>
                </a:solidFill>
                <a:latin typeface="Calibri" pitchFamily="34" charset="0"/>
                <a:ea typeface="Calibri" pitchFamily="34" charset="-122"/>
                <a:cs typeface="Calibri" pitchFamily="34" charset="-120"/>
              </a:rPr>
              <a:t>Uses: Panel data analysis, instrumental variable estimation, time-series analysis, regression with county fixed effects, policy impact evaluation.</a:t>
            </a:r>
            <a:endParaRPr lang="en-US" sz="950" dirty="0"/>
          </a:p>
        </p:txBody>
      </p:sp>
      <p:sp>
        <p:nvSpPr>
          <p:cNvPr id="26" name="Text 23"/>
          <p:cNvSpPr/>
          <p:nvPr/>
        </p:nvSpPr>
        <p:spPr>
          <a:xfrm>
            <a:off x="7434072" y="3008376"/>
            <a:ext cx="4315968" cy="347472"/>
          </a:xfrm>
          <a:prstGeom prst="rect">
            <a:avLst/>
          </a:prstGeom>
          <a:noFill/>
          <a:ln/>
        </p:spPr>
        <p:txBody>
          <a:bodyPr wrap="square" lIns="0" tIns="0" rIns="0" bIns="0" rtlCol="0" anchor="ctr"/>
          <a:lstStyle/>
          <a:p>
            <a:pPr marL="0" indent="0">
              <a:buNone/>
            </a:pPr>
            <a:r>
              <a:rPr lang="en-US" sz="900" i="1" dirty="0">
                <a:solidFill>
                  <a:srgbClr val="8A9BAC"/>
                </a:solidFill>
                <a:latin typeface="Calibri" pitchFamily="34" charset="0"/>
                <a:ea typeface="Calibri" pitchFamily="34" charset="-122"/>
                <a:cs typeface="Calibri" pitchFamily="34" charset="-120"/>
              </a:rPr>
              <a:t>Best for: Longitudinal budget data analysis, fiscal policy research, econometric modeling</a:t>
            </a:r>
            <a:endParaRPr lang="en-US" sz="900" dirty="0"/>
          </a:p>
        </p:txBody>
      </p:sp>
      <p:sp>
        <p:nvSpPr>
          <p:cNvPr id="27" name="Shape 24"/>
          <p:cNvSpPr/>
          <p:nvPr/>
        </p:nvSpPr>
        <p:spPr>
          <a:xfrm>
            <a:off x="228600" y="1984248"/>
            <a:ext cx="5715000" cy="1463040"/>
          </a:xfrm>
          <a:prstGeom prst="rect">
            <a:avLst/>
          </a:prstGeom>
          <a:solidFill>
            <a:srgbClr val="FFFFFF"/>
          </a:solidFill>
          <a:ln w="8890">
            <a:solidFill>
              <a:srgbClr val="D0DCE8"/>
            </a:solidFill>
            <a:prstDash val="solid"/>
          </a:ln>
          <a:effectLst>
            <a:outerShdw blurRad="50800" dist="25400" dir="8100000" algn="bl" rotWithShape="0">
              <a:srgbClr val="000000">
                <a:alpha val="10000"/>
              </a:srgbClr>
            </a:outerShdw>
          </a:effectLst>
        </p:spPr>
      </p:sp>
      <p:sp>
        <p:nvSpPr>
          <p:cNvPr id="28" name="Shape 25"/>
          <p:cNvSpPr/>
          <p:nvPr/>
        </p:nvSpPr>
        <p:spPr>
          <a:xfrm>
            <a:off x="228600" y="1984248"/>
            <a:ext cx="64008" cy="1463040"/>
          </a:xfrm>
          <a:prstGeom prst="rect">
            <a:avLst/>
          </a:prstGeom>
          <a:solidFill>
            <a:srgbClr val="007C8A"/>
          </a:solidFill>
          <a:ln w="12700">
            <a:solidFill>
              <a:srgbClr val="007C8A"/>
            </a:solidFill>
            <a:prstDash val="solid"/>
          </a:ln>
        </p:spPr>
      </p:sp>
      <p:sp>
        <p:nvSpPr>
          <p:cNvPr id="29" name="Shape 26"/>
          <p:cNvSpPr/>
          <p:nvPr/>
        </p:nvSpPr>
        <p:spPr>
          <a:xfrm>
            <a:off x="393192" y="1984248"/>
            <a:ext cx="1005840" cy="1463040"/>
          </a:xfrm>
          <a:prstGeom prst="rect">
            <a:avLst/>
          </a:prstGeom>
          <a:solidFill>
            <a:srgbClr val="F0F8FF"/>
          </a:solidFill>
          <a:ln w="12700">
            <a:solidFill>
              <a:srgbClr val="D0DCE8"/>
            </a:solidFill>
            <a:prstDash val="solid"/>
          </a:ln>
        </p:spPr>
      </p:sp>
      <p:sp>
        <p:nvSpPr>
          <p:cNvPr id="30" name="Text 27"/>
          <p:cNvSpPr/>
          <p:nvPr/>
        </p:nvSpPr>
        <p:spPr>
          <a:xfrm>
            <a:off x="411480" y="2395728"/>
            <a:ext cx="960120" cy="411480"/>
          </a:xfrm>
          <a:prstGeom prst="rect">
            <a:avLst/>
          </a:prstGeom>
          <a:noFill/>
          <a:ln/>
        </p:spPr>
        <p:txBody>
          <a:bodyPr wrap="square" lIns="0" tIns="0" rIns="0" bIns="0" rtlCol="0" anchor="ctr"/>
          <a:lstStyle/>
          <a:p>
            <a:pPr marL="0" indent="0" algn="ctr">
              <a:buNone/>
            </a:pPr>
            <a:r>
              <a:rPr lang="en-US" sz="1600" b="1" dirty="0">
                <a:solidFill>
                  <a:srgbClr val="007C8A"/>
                </a:solidFill>
                <a:latin typeface="Calibri" pitchFamily="34" charset="0"/>
                <a:ea typeface="Calibri" pitchFamily="34" charset="-122"/>
                <a:cs typeface="Calibri" pitchFamily="34" charset="-120"/>
              </a:rPr>
              <a:t>NVivo</a:t>
            </a:r>
            <a:endParaRPr lang="en-US" sz="1600" dirty="0"/>
          </a:p>
        </p:txBody>
      </p:sp>
      <p:sp>
        <p:nvSpPr>
          <p:cNvPr id="31" name="Text 28"/>
          <p:cNvSpPr/>
          <p:nvPr/>
        </p:nvSpPr>
        <p:spPr>
          <a:xfrm>
            <a:off x="393192" y="2807208"/>
            <a:ext cx="1005840" cy="347472"/>
          </a:xfrm>
          <a:prstGeom prst="rect">
            <a:avLst/>
          </a:prstGeom>
          <a:noFill/>
          <a:ln/>
        </p:spPr>
        <p:txBody>
          <a:bodyPr wrap="square" lIns="0" tIns="0" rIns="0" bIns="0" rtlCol="0" anchor="ctr"/>
          <a:lstStyle/>
          <a:p>
            <a:pPr marL="0" indent="0" algn="ctr">
              <a:buNone/>
            </a:pPr>
            <a:r>
              <a:rPr lang="en-US" sz="850" dirty="0">
                <a:solidFill>
                  <a:srgbClr val="8A9BAC"/>
                </a:solidFill>
                <a:latin typeface="Calibri" pitchFamily="34" charset="0"/>
                <a:ea typeface="Calibri" pitchFamily="34" charset="-122"/>
                <a:cs typeface="Calibri" pitchFamily="34" charset="-120"/>
              </a:rPr>
              <a:t>Qualitative</a:t>
            </a:r>
            <a:endParaRPr lang="en-US" sz="850" dirty="0"/>
          </a:p>
        </p:txBody>
      </p:sp>
      <p:sp>
        <p:nvSpPr>
          <p:cNvPr id="32" name="Text 29"/>
          <p:cNvSpPr/>
          <p:nvPr/>
        </p:nvSpPr>
        <p:spPr>
          <a:xfrm>
            <a:off x="1490472" y="2057400"/>
            <a:ext cx="4315968" cy="256032"/>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Qualitative Data Analysis Software</a:t>
            </a:r>
            <a:endParaRPr lang="en-US" sz="1050" dirty="0"/>
          </a:p>
        </p:txBody>
      </p:sp>
      <p:sp>
        <p:nvSpPr>
          <p:cNvPr id="33" name="Text 30"/>
          <p:cNvSpPr/>
          <p:nvPr/>
        </p:nvSpPr>
        <p:spPr>
          <a:xfrm>
            <a:off x="1490472" y="2313432"/>
            <a:ext cx="4315968" cy="685800"/>
          </a:xfrm>
          <a:prstGeom prst="rect">
            <a:avLst/>
          </a:prstGeom>
          <a:noFill/>
          <a:ln/>
        </p:spPr>
        <p:txBody>
          <a:bodyPr wrap="square" lIns="0" tIns="0" rIns="0" bIns="0" rtlCol="0" anchor="ctr"/>
          <a:lstStyle/>
          <a:p>
            <a:pPr marL="0" indent="0">
              <a:buNone/>
            </a:pPr>
            <a:r>
              <a:rPr lang="en-US" sz="950" dirty="0">
                <a:solidFill>
                  <a:srgbClr val="1A2A3A"/>
                </a:solidFill>
                <a:latin typeface="Calibri" pitchFamily="34" charset="0"/>
                <a:ea typeface="Calibri" pitchFamily="34" charset="-122"/>
                <a:cs typeface="Calibri" pitchFamily="34" charset="-120"/>
              </a:rPr>
              <a:t>Uses: Thematic coding and analysis, content analysis of interviews and documents, word frequency queries, conceptual mapping, and text pattern analysis.</a:t>
            </a:r>
            <a:endParaRPr lang="en-US" sz="950" dirty="0"/>
          </a:p>
        </p:txBody>
      </p:sp>
      <p:sp>
        <p:nvSpPr>
          <p:cNvPr id="34" name="Text 31"/>
          <p:cNvSpPr/>
          <p:nvPr/>
        </p:nvSpPr>
        <p:spPr>
          <a:xfrm>
            <a:off x="1490472" y="3008376"/>
            <a:ext cx="4315968" cy="347472"/>
          </a:xfrm>
          <a:prstGeom prst="rect">
            <a:avLst/>
          </a:prstGeom>
          <a:noFill/>
          <a:ln/>
        </p:spPr>
        <p:txBody>
          <a:bodyPr wrap="square" lIns="0" tIns="0" rIns="0" bIns="0" rtlCol="0" anchor="ctr"/>
          <a:lstStyle/>
          <a:p>
            <a:pPr marL="0" indent="0">
              <a:buNone/>
            </a:pPr>
            <a:r>
              <a:rPr lang="en-US" sz="900" i="1" dirty="0">
                <a:solidFill>
                  <a:srgbClr val="8A9BAC"/>
                </a:solidFill>
                <a:latin typeface="Calibri" pitchFamily="34" charset="0"/>
                <a:ea typeface="Calibri" pitchFamily="34" charset="-122"/>
                <a:cs typeface="Calibri" pitchFamily="34" charset="-120"/>
              </a:rPr>
              <a:t>Best for: Interview transcripts, focus group data, policy document analysis</a:t>
            </a:r>
            <a:endParaRPr lang="en-US" sz="900" dirty="0"/>
          </a:p>
        </p:txBody>
      </p:sp>
      <p:sp>
        <p:nvSpPr>
          <p:cNvPr id="35" name="Shape 32"/>
          <p:cNvSpPr/>
          <p:nvPr/>
        </p:nvSpPr>
        <p:spPr>
          <a:xfrm>
            <a:off x="6172200" y="3557016"/>
            <a:ext cx="5715000" cy="1463040"/>
          </a:xfrm>
          <a:prstGeom prst="rect">
            <a:avLst/>
          </a:prstGeom>
          <a:solidFill>
            <a:srgbClr val="FFFFFF"/>
          </a:solidFill>
          <a:ln w="8890">
            <a:solidFill>
              <a:srgbClr val="D0DCE8"/>
            </a:solidFill>
            <a:prstDash val="solid"/>
          </a:ln>
          <a:effectLst>
            <a:outerShdw blurRad="50800" dist="25400" dir="8100000" algn="bl" rotWithShape="0">
              <a:srgbClr val="000000">
                <a:alpha val="10000"/>
              </a:srgbClr>
            </a:outerShdw>
          </a:effectLst>
        </p:spPr>
      </p:sp>
      <p:sp>
        <p:nvSpPr>
          <p:cNvPr id="36" name="Shape 33"/>
          <p:cNvSpPr/>
          <p:nvPr/>
        </p:nvSpPr>
        <p:spPr>
          <a:xfrm>
            <a:off x="6172200" y="3557016"/>
            <a:ext cx="64008" cy="1463040"/>
          </a:xfrm>
          <a:prstGeom prst="rect">
            <a:avLst/>
          </a:prstGeom>
          <a:solidFill>
            <a:srgbClr val="007C8A"/>
          </a:solidFill>
          <a:ln w="12700">
            <a:solidFill>
              <a:srgbClr val="007C8A"/>
            </a:solidFill>
            <a:prstDash val="solid"/>
          </a:ln>
        </p:spPr>
      </p:sp>
      <p:sp>
        <p:nvSpPr>
          <p:cNvPr id="37" name="Shape 34"/>
          <p:cNvSpPr/>
          <p:nvPr/>
        </p:nvSpPr>
        <p:spPr>
          <a:xfrm>
            <a:off x="6336792" y="3557016"/>
            <a:ext cx="1005840" cy="1463040"/>
          </a:xfrm>
          <a:prstGeom prst="rect">
            <a:avLst/>
          </a:prstGeom>
          <a:solidFill>
            <a:srgbClr val="F0F8FF"/>
          </a:solidFill>
          <a:ln w="12700">
            <a:solidFill>
              <a:srgbClr val="D0DCE8"/>
            </a:solidFill>
            <a:prstDash val="solid"/>
          </a:ln>
        </p:spPr>
      </p:sp>
      <p:sp>
        <p:nvSpPr>
          <p:cNvPr id="38" name="Text 35"/>
          <p:cNvSpPr/>
          <p:nvPr/>
        </p:nvSpPr>
        <p:spPr>
          <a:xfrm>
            <a:off x="6355080" y="3968496"/>
            <a:ext cx="960120" cy="411480"/>
          </a:xfrm>
          <a:prstGeom prst="rect">
            <a:avLst/>
          </a:prstGeom>
          <a:noFill/>
          <a:ln/>
        </p:spPr>
        <p:txBody>
          <a:bodyPr wrap="square" lIns="0" tIns="0" rIns="0" bIns="0" rtlCol="0" anchor="ctr"/>
          <a:lstStyle/>
          <a:p>
            <a:pPr marL="0" indent="0" algn="ctr">
              <a:buNone/>
            </a:pPr>
            <a:r>
              <a:rPr lang="en-US" sz="1600" b="1" dirty="0">
                <a:solidFill>
                  <a:srgbClr val="007C8A"/>
                </a:solidFill>
                <a:latin typeface="Calibri" pitchFamily="34" charset="0"/>
                <a:ea typeface="Calibri" pitchFamily="34" charset="-122"/>
                <a:cs typeface="Calibri" pitchFamily="34" charset="-120"/>
              </a:rPr>
              <a:t>ATLAS.ti</a:t>
            </a:r>
            <a:endParaRPr lang="en-US" sz="1600" dirty="0"/>
          </a:p>
        </p:txBody>
      </p:sp>
      <p:sp>
        <p:nvSpPr>
          <p:cNvPr id="39" name="Text 36"/>
          <p:cNvSpPr/>
          <p:nvPr/>
        </p:nvSpPr>
        <p:spPr>
          <a:xfrm>
            <a:off x="6336792" y="4379976"/>
            <a:ext cx="1005840" cy="347472"/>
          </a:xfrm>
          <a:prstGeom prst="rect">
            <a:avLst/>
          </a:prstGeom>
          <a:noFill/>
          <a:ln/>
        </p:spPr>
        <p:txBody>
          <a:bodyPr wrap="square" lIns="0" tIns="0" rIns="0" bIns="0" rtlCol="0" anchor="ctr"/>
          <a:lstStyle/>
          <a:p>
            <a:pPr marL="0" indent="0" algn="ctr">
              <a:buNone/>
            </a:pPr>
            <a:r>
              <a:rPr lang="en-US" sz="850" dirty="0">
                <a:solidFill>
                  <a:srgbClr val="8A9BAC"/>
                </a:solidFill>
                <a:latin typeface="Calibri" pitchFamily="34" charset="0"/>
                <a:ea typeface="Calibri" pitchFamily="34" charset="-122"/>
                <a:cs typeface="Calibri" pitchFamily="34" charset="-120"/>
              </a:rPr>
              <a:t>Qualitative</a:t>
            </a:r>
            <a:endParaRPr lang="en-US" sz="850" dirty="0"/>
          </a:p>
        </p:txBody>
      </p:sp>
      <p:sp>
        <p:nvSpPr>
          <p:cNvPr id="40" name="Text 37"/>
          <p:cNvSpPr/>
          <p:nvPr/>
        </p:nvSpPr>
        <p:spPr>
          <a:xfrm>
            <a:off x="7434072" y="3630168"/>
            <a:ext cx="4315968" cy="256032"/>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Qualitative Analysis Tool</a:t>
            </a:r>
            <a:endParaRPr lang="en-US" sz="1050" dirty="0"/>
          </a:p>
        </p:txBody>
      </p:sp>
      <p:sp>
        <p:nvSpPr>
          <p:cNvPr id="41" name="Text 38"/>
          <p:cNvSpPr/>
          <p:nvPr/>
        </p:nvSpPr>
        <p:spPr>
          <a:xfrm>
            <a:off x="7434072" y="3886200"/>
            <a:ext cx="4315968" cy="685800"/>
          </a:xfrm>
          <a:prstGeom prst="rect">
            <a:avLst/>
          </a:prstGeom>
          <a:noFill/>
          <a:ln/>
        </p:spPr>
        <p:txBody>
          <a:bodyPr wrap="square" lIns="0" tIns="0" rIns="0" bIns="0" rtlCol="0" anchor="ctr"/>
          <a:lstStyle/>
          <a:p>
            <a:pPr marL="0" indent="0">
              <a:buNone/>
            </a:pPr>
            <a:r>
              <a:rPr lang="en-US" sz="950" dirty="0">
                <a:solidFill>
                  <a:srgbClr val="1A2A3A"/>
                </a:solidFill>
                <a:latin typeface="Calibri" pitchFamily="34" charset="0"/>
                <a:ea typeface="Calibri" pitchFamily="34" charset="-122"/>
                <a:cs typeface="Calibri" pitchFamily="34" charset="-120"/>
              </a:rPr>
              <a:t>Uses: Grounded theory analysis, network visualization of themes, memo writing, multi-document qualitative coding, and conceptual framework building.</a:t>
            </a:r>
            <a:endParaRPr lang="en-US" sz="950" dirty="0"/>
          </a:p>
        </p:txBody>
      </p:sp>
      <p:sp>
        <p:nvSpPr>
          <p:cNvPr id="42" name="Text 39"/>
          <p:cNvSpPr/>
          <p:nvPr/>
        </p:nvSpPr>
        <p:spPr>
          <a:xfrm>
            <a:off x="7434072" y="4581144"/>
            <a:ext cx="4315968" cy="347472"/>
          </a:xfrm>
          <a:prstGeom prst="rect">
            <a:avLst/>
          </a:prstGeom>
          <a:noFill/>
          <a:ln/>
        </p:spPr>
        <p:txBody>
          <a:bodyPr wrap="square" lIns="0" tIns="0" rIns="0" bIns="0" rtlCol="0" anchor="ctr"/>
          <a:lstStyle/>
          <a:p>
            <a:pPr marL="0" indent="0">
              <a:buNone/>
            </a:pPr>
            <a:r>
              <a:rPr lang="en-US" sz="900" i="1" dirty="0">
                <a:solidFill>
                  <a:srgbClr val="8A9BAC"/>
                </a:solidFill>
                <a:latin typeface="Calibri" pitchFamily="34" charset="0"/>
                <a:ea typeface="Calibri" pitchFamily="34" charset="-122"/>
                <a:cs typeface="Calibri" pitchFamily="34" charset="-120"/>
              </a:rPr>
              <a:t>Best for: Complex qualitative datasets, mixed-method qualitative coding</a:t>
            </a:r>
            <a:endParaRPr lang="en-US" sz="900" dirty="0"/>
          </a:p>
        </p:txBody>
      </p:sp>
      <p:sp>
        <p:nvSpPr>
          <p:cNvPr id="43" name="Shape 40"/>
          <p:cNvSpPr/>
          <p:nvPr/>
        </p:nvSpPr>
        <p:spPr>
          <a:xfrm>
            <a:off x="228600" y="3557016"/>
            <a:ext cx="5715000" cy="1463040"/>
          </a:xfrm>
          <a:prstGeom prst="rect">
            <a:avLst/>
          </a:prstGeom>
          <a:solidFill>
            <a:srgbClr val="FFFFFF"/>
          </a:solidFill>
          <a:ln w="8890">
            <a:solidFill>
              <a:srgbClr val="D0DCE8"/>
            </a:solidFill>
            <a:prstDash val="solid"/>
          </a:ln>
          <a:effectLst>
            <a:outerShdw blurRad="50800" dist="25400" dir="8100000" algn="bl" rotWithShape="0">
              <a:srgbClr val="000000">
                <a:alpha val="10000"/>
              </a:srgbClr>
            </a:outerShdw>
          </a:effectLst>
        </p:spPr>
      </p:sp>
      <p:sp>
        <p:nvSpPr>
          <p:cNvPr id="44" name="Shape 41"/>
          <p:cNvSpPr/>
          <p:nvPr/>
        </p:nvSpPr>
        <p:spPr>
          <a:xfrm>
            <a:off x="228600" y="3557016"/>
            <a:ext cx="64008" cy="1463040"/>
          </a:xfrm>
          <a:prstGeom prst="rect">
            <a:avLst/>
          </a:prstGeom>
          <a:solidFill>
            <a:srgbClr val="007C8A"/>
          </a:solidFill>
          <a:ln w="12700">
            <a:solidFill>
              <a:srgbClr val="007C8A"/>
            </a:solidFill>
            <a:prstDash val="solid"/>
          </a:ln>
        </p:spPr>
      </p:sp>
      <p:sp>
        <p:nvSpPr>
          <p:cNvPr id="45" name="Shape 42"/>
          <p:cNvSpPr/>
          <p:nvPr/>
        </p:nvSpPr>
        <p:spPr>
          <a:xfrm>
            <a:off x="393192" y="3557016"/>
            <a:ext cx="1005840" cy="1463040"/>
          </a:xfrm>
          <a:prstGeom prst="rect">
            <a:avLst/>
          </a:prstGeom>
          <a:solidFill>
            <a:srgbClr val="F0F8FF"/>
          </a:solidFill>
          <a:ln w="12700">
            <a:solidFill>
              <a:srgbClr val="D0DCE8"/>
            </a:solidFill>
            <a:prstDash val="solid"/>
          </a:ln>
        </p:spPr>
      </p:sp>
      <p:sp>
        <p:nvSpPr>
          <p:cNvPr id="46" name="Text 43"/>
          <p:cNvSpPr/>
          <p:nvPr/>
        </p:nvSpPr>
        <p:spPr>
          <a:xfrm>
            <a:off x="411480" y="3968496"/>
            <a:ext cx="960120" cy="411480"/>
          </a:xfrm>
          <a:prstGeom prst="rect">
            <a:avLst/>
          </a:prstGeom>
          <a:noFill/>
          <a:ln/>
        </p:spPr>
        <p:txBody>
          <a:bodyPr wrap="square" lIns="0" tIns="0" rIns="0" bIns="0" rtlCol="0" anchor="ctr"/>
          <a:lstStyle/>
          <a:p>
            <a:pPr marL="0" indent="0" algn="ctr">
              <a:buNone/>
            </a:pPr>
            <a:r>
              <a:rPr lang="en-US" sz="1600" b="1" dirty="0">
                <a:solidFill>
                  <a:srgbClr val="007C8A"/>
                </a:solidFill>
                <a:latin typeface="Calibri" pitchFamily="34" charset="0"/>
                <a:ea typeface="Calibri" pitchFamily="34" charset="-122"/>
                <a:cs typeface="Calibri" pitchFamily="34" charset="-120"/>
              </a:rPr>
              <a:t>Excel/R</a:t>
            </a:r>
            <a:endParaRPr lang="en-US" sz="1600" dirty="0"/>
          </a:p>
        </p:txBody>
      </p:sp>
      <p:sp>
        <p:nvSpPr>
          <p:cNvPr id="47" name="Text 44"/>
          <p:cNvSpPr/>
          <p:nvPr/>
        </p:nvSpPr>
        <p:spPr>
          <a:xfrm>
            <a:off x="393192" y="4379976"/>
            <a:ext cx="1005840" cy="347472"/>
          </a:xfrm>
          <a:prstGeom prst="rect">
            <a:avLst/>
          </a:prstGeom>
          <a:noFill/>
          <a:ln/>
        </p:spPr>
        <p:txBody>
          <a:bodyPr wrap="square" lIns="0" tIns="0" rIns="0" bIns="0" rtlCol="0" anchor="ctr"/>
          <a:lstStyle/>
          <a:p>
            <a:pPr marL="0" indent="0" algn="ctr">
              <a:buNone/>
            </a:pPr>
            <a:r>
              <a:rPr lang="en-US" sz="850" dirty="0">
                <a:solidFill>
                  <a:srgbClr val="8A9BAC"/>
                </a:solidFill>
                <a:latin typeface="Calibri" pitchFamily="34" charset="0"/>
                <a:ea typeface="Calibri" pitchFamily="34" charset="-122"/>
                <a:cs typeface="Calibri" pitchFamily="34" charset="-120"/>
              </a:rPr>
              <a:t>Mixed</a:t>
            </a:r>
            <a:endParaRPr lang="en-US" sz="850" dirty="0"/>
          </a:p>
        </p:txBody>
      </p:sp>
      <p:sp>
        <p:nvSpPr>
          <p:cNvPr id="48" name="Text 45"/>
          <p:cNvSpPr/>
          <p:nvPr/>
        </p:nvSpPr>
        <p:spPr>
          <a:xfrm>
            <a:off x="1490472" y="3630168"/>
            <a:ext cx="4315968" cy="256032"/>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Microsoft Excel / R Statistical Computing</a:t>
            </a:r>
            <a:endParaRPr lang="en-US" sz="1050" dirty="0"/>
          </a:p>
        </p:txBody>
      </p:sp>
      <p:sp>
        <p:nvSpPr>
          <p:cNvPr id="49" name="Text 46"/>
          <p:cNvSpPr/>
          <p:nvPr/>
        </p:nvSpPr>
        <p:spPr>
          <a:xfrm>
            <a:off x="1490472" y="3886200"/>
            <a:ext cx="4315968" cy="685800"/>
          </a:xfrm>
          <a:prstGeom prst="rect">
            <a:avLst/>
          </a:prstGeom>
          <a:noFill/>
          <a:ln/>
        </p:spPr>
        <p:txBody>
          <a:bodyPr wrap="square" lIns="0" tIns="0" rIns="0" bIns="0" rtlCol="0" anchor="ctr"/>
          <a:lstStyle/>
          <a:p>
            <a:pPr marL="0" indent="0">
              <a:buNone/>
            </a:pPr>
            <a:r>
              <a:rPr lang="en-US" sz="950" dirty="0">
                <a:solidFill>
                  <a:srgbClr val="1A2A3A"/>
                </a:solidFill>
                <a:latin typeface="Calibri" pitchFamily="34" charset="0"/>
                <a:ea typeface="Calibri" pitchFamily="34" charset="-122"/>
                <a:cs typeface="Calibri" pitchFamily="34" charset="-120"/>
              </a:rPr>
              <a:t>Uses: Basic descriptive statistics, data cleaning, budget data visualization (charts, graphs), equity index calculation, and preliminary quantitative summaries.</a:t>
            </a:r>
            <a:endParaRPr lang="en-US" sz="950" dirty="0"/>
          </a:p>
        </p:txBody>
      </p:sp>
      <p:sp>
        <p:nvSpPr>
          <p:cNvPr id="50" name="Text 47"/>
          <p:cNvSpPr/>
          <p:nvPr/>
        </p:nvSpPr>
        <p:spPr>
          <a:xfrm>
            <a:off x="1490472" y="4581144"/>
            <a:ext cx="4315968" cy="347472"/>
          </a:xfrm>
          <a:prstGeom prst="rect">
            <a:avLst/>
          </a:prstGeom>
          <a:noFill/>
          <a:ln/>
        </p:spPr>
        <p:txBody>
          <a:bodyPr wrap="square" lIns="0" tIns="0" rIns="0" bIns="0" rtlCol="0" anchor="ctr"/>
          <a:lstStyle/>
          <a:p>
            <a:pPr marL="0" indent="0">
              <a:buNone/>
            </a:pPr>
            <a:r>
              <a:rPr lang="en-US" sz="900" i="1" dirty="0">
                <a:solidFill>
                  <a:srgbClr val="8A9BAC"/>
                </a:solidFill>
                <a:latin typeface="Calibri" pitchFamily="34" charset="0"/>
                <a:ea typeface="Calibri" pitchFamily="34" charset="-122"/>
                <a:cs typeface="Calibri" pitchFamily="34" charset="-120"/>
              </a:rPr>
              <a:t>Best for: Secondary data from county budget statements, equity index scoring</a:t>
            </a:r>
            <a:endParaRPr lang="en-US" sz="900" dirty="0"/>
          </a:p>
        </p:txBody>
      </p:sp>
      <p:sp>
        <p:nvSpPr>
          <p:cNvPr id="51" name="Shape 48"/>
          <p:cNvSpPr/>
          <p:nvPr/>
        </p:nvSpPr>
        <p:spPr>
          <a:xfrm>
            <a:off x="6172200" y="3557016"/>
            <a:ext cx="5715000" cy="1463040"/>
          </a:xfrm>
          <a:prstGeom prst="rect">
            <a:avLst/>
          </a:prstGeom>
          <a:solidFill>
            <a:srgbClr val="FFFFFF"/>
          </a:solidFill>
          <a:ln w="8890">
            <a:solidFill>
              <a:srgbClr val="D0DCE8"/>
            </a:solidFill>
            <a:prstDash val="solid"/>
          </a:ln>
          <a:effectLst>
            <a:outerShdw blurRad="50800" dist="25400" dir="8100000" algn="bl" rotWithShape="0">
              <a:srgbClr val="000000">
                <a:alpha val="10000"/>
              </a:srgbClr>
            </a:outerShdw>
          </a:effectLst>
        </p:spPr>
      </p:sp>
      <p:sp>
        <p:nvSpPr>
          <p:cNvPr id="52" name="Shape 49"/>
          <p:cNvSpPr/>
          <p:nvPr/>
        </p:nvSpPr>
        <p:spPr>
          <a:xfrm>
            <a:off x="6172200" y="3557016"/>
            <a:ext cx="64008" cy="1463040"/>
          </a:xfrm>
          <a:prstGeom prst="rect">
            <a:avLst/>
          </a:prstGeom>
          <a:solidFill>
            <a:srgbClr val="007C8A"/>
          </a:solidFill>
          <a:ln w="12700">
            <a:solidFill>
              <a:srgbClr val="007C8A"/>
            </a:solidFill>
            <a:prstDash val="solid"/>
          </a:ln>
        </p:spPr>
      </p:sp>
      <p:sp>
        <p:nvSpPr>
          <p:cNvPr id="53" name="Shape 50"/>
          <p:cNvSpPr/>
          <p:nvPr/>
        </p:nvSpPr>
        <p:spPr>
          <a:xfrm>
            <a:off x="6336792" y="3557016"/>
            <a:ext cx="1005840" cy="1463040"/>
          </a:xfrm>
          <a:prstGeom prst="rect">
            <a:avLst/>
          </a:prstGeom>
          <a:solidFill>
            <a:srgbClr val="F0F8FF"/>
          </a:solidFill>
          <a:ln w="12700">
            <a:solidFill>
              <a:srgbClr val="D0DCE8"/>
            </a:solidFill>
            <a:prstDash val="solid"/>
          </a:ln>
        </p:spPr>
      </p:sp>
      <p:sp>
        <p:nvSpPr>
          <p:cNvPr id="54" name="Text 51"/>
          <p:cNvSpPr/>
          <p:nvPr/>
        </p:nvSpPr>
        <p:spPr>
          <a:xfrm>
            <a:off x="6355080" y="3968496"/>
            <a:ext cx="960120" cy="411480"/>
          </a:xfrm>
          <a:prstGeom prst="rect">
            <a:avLst/>
          </a:prstGeom>
          <a:noFill/>
          <a:ln/>
        </p:spPr>
        <p:txBody>
          <a:bodyPr wrap="square" lIns="0" tIns="0" rIns="0" bIns="0" rtlCol="0" anchor="ctr"/>
          <a:lstStyle/>
          <a:p>
            <a:pPr marL="0" indent="0" algn="ctr">
              <a:buNone/>
            </a:pPr>
            <a:r>
              <a:rPr lang="en-US" sz="1600" b="1" dirty="0">
                <a:solidFill>
                  <a:srgbClr val="007C8A"/>
                </a:solidFill>
                <a:latin typeface="Calibri" pitchFamily="34" charset="0"/>
                <a:ea typeface="Calibri" pitchFamily="34" charset="-122"/>
                <a:cs typeface="Calibri" pitchFamily="34" charset="-120"/>
              </a:rPr>
              <a:t>Nvivo + SPSS</a:t>
            </a:r>
            <a:endParaRPr lang="en-US" sz="1600" dirty="0"/>
          </a:p>
        </p:txBody>
      </p:sp>
      <p:sp>
        <p:nvSpPr>
          <p:cNvPr id="55" name="Text 52"/>
          <p:cNvSpPr/>
          <p:nvPr/>
        </p:nvSpPr>
        <p:spPr>
          <a:xfrm>
            <a:off x="6336792" y="4379976"/>
            <a:ext cx="1005840" cy="347472"/>
          </a:xfrm>
          <a:prstGeom prst="rect">
            <a:avLst/>
          </a:prstGeom>
          <a:noFill/>
          <a:ln/>
        </p:spPr>
        <p:txBody>
          <a:bodyPr wrap="square" lIns="0" tIns="0" rIns="0" bIns="0" rtlCol="0" anchor="ctr"/>
          <a:lstStyle/>
          <a:p>
            <a:pPr marL="0" indent="0" algn="ctr">
              <a:buNone/>
            </a:pPr>
            <a:r>
              <a:rPr lang="en-US" sz="850" dirty="0">
                <a:solidFill>
                  <a:srgbClr val="8A9BAC"/>
                </a:solidFill>
                <a:latin typeface="Calibri" pitchFamily="34" charset="0"/>
                <a:ea typeface="Calibri" pitchFamily="34" charset="-122"/>
                <a:cs typeface="Calibri" pitchFamily="34" charset="-120"/>
              </a:rPr>
              <a:t>Mixed Methods</a:t>
            </a:r>
            <a:endParaRPr lang="en-US" sz="850" dirty="0"/>
          </a:p>
        </p:txBody>
      </p:sp>
      <p:sp>
        <p:nvSpPr>
          <p:cNvPr id="56" name="Text 53"/>
          <p:cNvSpPr/>
          <p:nvPr/>
        </p:nvSpPr>
        <p:spPr>
          <a:xfrm>
            <a:off x="7434072" y="3630168"/>
            <a:ext cx="4315968" cy="256032"/>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Mixed Methods Convergent Analysis</a:t>
            </a:r>
            <a:endParaRPr lang="en-US" sz="1050" dirty="0"/>
          </a:p>
        </p:txBody>
      </p:sp>
      <p:sp>
        <p:nvSpPr>
          <p:cNvPr id="57" name="Text 54"/>
          <p:cNvSpPr/>
          <p:nvPr/>
        </p:nvSpPr>
        <p:spPr>
          <a:xfrm>
            <a:off x="7434072" y="3886200"/>
            <a:ext cx="4315968" cy="685800"/>
          </a:xfrm>
          <a:prstGeom prst="rect">
            <a:avLst/>
          </a:prstGeom>
          <a:noFill/>
          <a:ln/>
        </p:spPr>
        <p:txBody>
          <a:bodyPr wrap="square" lIns="0" tIns="0" rIns="0" bIns="0" rtlCol="0" anchor="ctr"/>
          <a:lstStyle/>
          <a:p>
            <a:pPr marL="0" indent="0">
              <a:buNone/>
            </a:pPr>
            <a:r>
              <a:rPr lang="en-US" sz="950" dirty="0">
                <a:solidFill>
                  <a:srgbClr val="1A2A3A"/>
                </a:solidFill>
                <a:latin typeface="Calibri" pitchFamily="34" charset="0"/>
                <a:ea typeface="Calibri" pitchFamily="34" charset="-122"/>
                <a:cs typeface="Calibri" pitchFamily="34" charset="-120"/>
              </a:rPr>
              <a:t>Uses: Jointly analyzing qualitative themes (NVivo) and quantitative patterns (SPSS) to produce convergent or divergent findings for triangulation.</a:t>
            </a:r>
            <a:endParaRPr lang="en-US" sz="950" dirty="0"/>
          </a:p>
        </p:txBody>
      </p:sp>
      <p:sp>
        <p:nvSpPr>
          <p:cNvPr id="58" name="Text 55"/>
          <p:cNvSpPr/>
          <p:nvPr/>
        </p:nvSpPr>
        <p:spPr>
          <a:xfrm>
            <a:off x="7434072" y="4581144"/>
            <a:ext cx="4315968" cy="347472"/>
          </a:xfrm>
          <a:prstGeom prst="rect">
            <a:avLst/>
          </a:prstGeom>
          <a:noFill/>
          <a:ln/>
        </p:spPr>
        <p:txBody>
          <a:bodyPr wrap="square" lIns="0" tIns="0" rIns="0" bIns="0" rtlCol="0" anchor="ctr"/>
          <a:lstStyle/>
          <a:p>
            <a:pPr marL="0" indent="0">
              <a:buNone/>
            </a:pPr>
            <a:r>
              <a:rPr lang="en-US" sz="900" i="1" dirty="0">
                <a:solidFill>
                  <a:srgbClr val="8A9BAC"/>
                </a:solidFill>
                <a:latin typeface="Calibri" pitchFamily="34" charset="0"/>
                <a:ea typeface="Calibri" pitchFamily="34" charset="-122"/>
                <a:cs typeface="Calibri" pitchFamily="34" charset="-120"/>
              </a:rPr>
              <a:t>Best for: This study — mixed methods design requiring both quantitative budget data and qualitative community voices</a:t>
            </a:r>
            <a:endParaRPr lang="en-US" sz="9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1">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Methodology: Ethical Considerations</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Safeguarding participants and ensuring research integrity</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25880"/>
            <a:ext cx="11704320" cy="566928"/>
          </a:xfrm>
          <a:prstGeom prst="rect">
            <a:avLst/>
          </a:prstGeom>
          <a:solidFill>
            <a:srgbClr val="FFFFFF"/>
          </a:solidFill>
          <a:ln w="10160">
            <a:solidFill>
              <a:srgbClr val="007C8A"/>
            </a:solidFill>
            <a:prstDash val="solid"/>
          </a:ln>
        </p:spPr>
      </p:sp>
      <p:sp>
        <p:nvSpPr>
          <p:cNvPr id="9" name="Shape 6"/>
          <p:cNvSpPr/>
          <p:nvPr/>
        </p:nvSpPr>
        <p:spPr>
          <a:xfrm>
            <a:off x="228600" y="1325880"/>
            <a:ext cx="64008" cy="566928"/>
          </a:xfrm>
          <a:prstGeom prst="rect">
            <a:avLst/>
          </a:prstGeom>
          <a:solidFill>
            <a:srgbClr val="D4A017"/>
          </a:solidFill>
          <a:ln w="12700">
            <a:solidFill>
              <a:srgbClr val="D4A017"/>
            </a:solidFill>
            <a:prstDash val="solid"/>
          </a:ln>
        </p:spPr>
      </p:sp>
      <p:sp>
        <p:nvSpPr>
          <p:cNvPr id="10" name="Text 7"/>
          <p:cNvSpPr/>
          <p:nvPr/>
        </p:nvSpPr>
        <p:spPr>
          <a:xfrm>
            <a:off x="411480" y="1389888"/>
            <a:ext cx="11430000" cy="457200"/>
          </a:xfrm>
          <a:prstGeom prst="rect">
            <a:avLst/>
          </a:prstGeom>
          <a:noFill/>
          <a:ln/>
        </p:spPr>
        <p:txBody>
          <a:bodyPr wrap="square" lIns="0" tIns="0" rIns="0" bIns="0" rtlCol="0" anchor="ctr"/>
          <a:lstStyle/>
          <a:p>
            <a:pPr marL="0" indent="0">
              <a:buNone/>
            </a:pPr>
            <a:r>
              <a:rPr lang="en-US" sz="1200" i="1" dirty="0">
                <a:solidFill>
                  <a:srgbClr val="1A2A3A"/>
                </a:solidFill>
                <a:latin typeface="Calibri" pitchFamily="34" charset="0"/>
                <a:ea typeface="Calibri" pitchFamily="34" charset="-122"/>
                <a:cs typeface="Calibri" pitchFamily="34" charset="-120"/>
              </a:rPr>
              <a:t>Ethics in research refers to the moral principles guiding how researchers conduct studies, treat participants, and report findings. All research involving human subjects requires ethical approval before data collection begins.</a:t>
            </a:r>
            <a:endParaRPr lang="en-US" sz="1200" dirty="0"/>
          </a:p>
        </p:txBody>
      </p:sp>
      <p:sp>
        <p:nvSpPr>
          <p:cNvPr id="11" name="Shape 8"/>
          <p:cNvSpPr/>
          <p:nvPr/>
        </p:nvSpPr>
        <p:spPr>
          <a:xfrm>
            <a:off x="228600" y="1984248"/>
            <a:ext cx="5715000" cy="1097280"/>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12" name="Shape 9"/>
          <p:cNvSpPr/>
          <p:nvPr/>
        </p:nvSpPr>
        <p:spPr>
          <a:xfrm>
            <a:off x="228600" y="1984248"/>
            <a:ext cx="64008" cy="1097280"/>
          </a:xfrm>
          <a:prstGeom prst="rect">
            <a:avLst/>
          </a:prstGeom>
          <a:solidFill>
            <a:srgbClr val="D4A017"/>
          </a:solidFill>
          <a:ln w="12700">
            <a:solidFill>
              <a:srgbClr val="D4A017"/>
            </a:solidFill>
            <a:prstDash val="solid"/>
          </a:ln>
        </p:spPr>
      </p:sp>
      <p:sp>
        <p:nvSpPr>
          <p:cNvPr id="13" name="Shape 10"/>
          <p:cNvSpPr/>
          <p:nvPr/>
        </p:nvSpPr>
        <p:spPr>
          <a:xfrm>
            <a:off x="338328" y="2093976"/>
            <a:ext cx="347472" cy="347472"/>
          </a:xfrm>
          <a:prstGeom prst="ellipse">
            <a:avLst/>
          </a:prstGeom>
          <a:solidFill>
            <a:srgbClr val="D4A017"/>
          </a:solidFill>
          <a:ln w="12700">
            <a:solidFill>
              <a:srgbClr val="D4A017"/>
            </a:solidFill>
            <a:prstDash val="solid"/>
          </a:ln>
        </p:spPr>
      </p:sp>
      <p:sp>
        <p:nvSpPr>
          <p:cNvPr id="14" name="Text 11"/>
          <p:cNvSpPr/>
          <p:nvPr/>
        </p:nvSpPr>
        <p:spPr>
          <a:xfrm>
            <a:off x="338328" y="2093976"/>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1</a:t>
            </a:r>
            <a:endParaRPr lang="en-US" sz="1100" dirty="0"/>
          </a:p>
        </p:txBody>
      </p:sp>
      <p:sp>
        <p:nvSpPr>
          <p:cNvPr id="15" name="Text 12"/>
          <p:cNvSpPr/>
          <p:nvPr/>
        </p:nvSpPr>
        <p:spPr>
          <a:xfrm>
            <a:off x="795528" y="2075688"/>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Informed Consent</a:t>
            </a:r>
            <a:endParaRPr lang="en-US" sz="1200" dirty="0"/>
          </a:p>
        </p:txBody>
      </p:sp>
      <p:sp>
        <p:nvSpPr>
          <p:cNvPr id="16" name="Text 13"/>
          <p:cNvSpPr/>
          <p:nvPr/>
        </p:nvSpPr>
        <p:spPr>
          <a:xfrm>
            <a:off x="795528" y="2368296"/>
            <a:ext cx="5029200" cy="60350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All participants must voluntarily agree to participate after being fully informed of the study's purpose, procedures, risks, and their right to withdraw at any time without consequence. Consent forms must be signed or verbally recorded.</a:t>
            </a:r>
            <a:endParaRPr lang="en-US" sz="1050" dirty="0"/>
          </a:p>
        </p:txBody>
      </p:sp>
      <p:sp>
        <p:nvSpPr>
          <p:cNvPr id="17" name="Shape 14"/>
          <p:cNvSpPr/>
          <p:nvPr/>
        </p:nvSpPr>
        <p:spPr>
          <a:xfrm>
            <a:off x="6172200" y="1984248"/>
            <a:ext cx="5715000" cy="1097280"/>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18" name="Shape 15"/>
          <p:cNvSpPr/>
          <p:nvPr/>
        </p:nvSpPr>
        <p:spPr>
          <a:xfrm>
            <a:off x="6172200" y="1984248"/>
            <a:ext cx="64008" cy="1097280"/>
          </a:xfrm>
          <a:prstGeom prst="rect">
            <a:avLst/>
          </a:prstGeom>
          <a:solidFill>
            <a:srgbClr val="D4A017"/>
          </a:solidFill>
          <a:ln w="12700">
            <a:solidFill>
              <a:srgbClr val="D4A017"/>
            </a:solidFill>
            <a:prstDash val="solid"/>
          </a:ln>
        </p:spPr>
      </p:sp>
      <p:sp>
        <p:nvSpPr>
          <p:cNvPr id="19" name="Shape 16"/>
          <p:cNvSpPr/>
          <p:nvPr/>
        </p:nvSpPr>
        <p:spPr>
          <a:xfrm>
            <a:off x="6281928" y="2093976"/>
            <a:ext cx="347472" cy="347472"/>
          </a:xfrm>
          <a:prstGeom prst="ellipse">
            <a:avLst/>
          </a:prstGeom>
          <a:solidFill>
            <a:srgbClr val="D4A017"/>
          </a:solidFill>
          <a:ln w="12700">
            <a:solidFill>
              <a:srgbClr val="D4A017"/>
            </a:solidFill>
            <a:prstDash val="solid"/>
          </a:ln>
        </p:spPr>
      </p:sp>
      <p:sp>
        <p:nvSpPr>
          <p:cNvPr id="20" name="Text 17"/>
          <p:cNvSpPr/>
          <p:nvPr/>
        </p:nvSpPr>
        <p:spPr>
          <a:xfrm>
            <a:off x="6281928" y="2093976"/>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2</a:t>
            </a:r>
            <a:endParaRPr lang="en-US" sz="1100" dirty="0"/>
          </a:p>
        </p:txBody>
      </p:sp>
      <p:sp>
        <p:nvSpPr>
          <p:cNvPr id="21" name="Text 18"/>
          <p:cNvSpPr/>
          <p:nvPr/>
        </p:nvSpPr>
        <p:spPr>
          <a:xfrm>
            <a:off x="6739128" y="2075688"/>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Anonymity &amp; Confidentiality</a:t>
            </a:r>
            <a:endParaRPr lang="en-US" sz="1200" dirty="0"/>
          </a:p>
        </p:txBody>
      </p:sp>
      <p:sp>
        <p:nvSpPr>
          <p:cNvPr id="22" name="Text 19"/>
          <p:cNvSpPr/>
          <p:nvPr/>
        </p:nvSpPr>
        <p:spPr>
          <a:xfrm>
            <a:off x="6739128" y="2368296"/>
            <a:ext cx="5029200" cy="60350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Participants' identities and responses must be protected. Questionnaires use codes, not names. Interview recordings are stored securely and destroyed after analysis. County officials are identified only by role, not name.</a:t>
            </a:r>
            <a:endParaRPr lang="en-US" sz="1050" dirty="0"/>
          </a:p>
        </p:txBody>
      </p:sp>
      <p:sp>
        <p:nvSpPr>
          <p:cNvPr id="23" name="Shape 20"/>
          <p:cNvSpPr/>
          <p:nvPr/>
        </p:nvSpPr>
        <p:spPr>
          <a:xfrm>
            <a:off x="228600" y="3191256"/>
            <a:ext cx="5715000" cy="1097280"/>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24" name="Shape 21"/>
          <p:cNvSpPr/>
          <p:nvPr/>
        </p:nvSpPr>
        <p:spPr>
          <a:xfrm>
            <a:off x="228600" y="3191256"/>
            <a:ext cx="64008" cy="1097280"/>
          </a:xfrm>
          <a:prstGeom prst="rect">
            <a:avLst/>
          </a:prstGeom>
          <a:solidFill>
            <a:srgbClr val="D4A017"/>
          </a:solidFill>
          <a:ln w="12700">
            <a:solidFill>
              <a:srgbClr val="D4A017"/>
            </a:solidFill>
            <a:prstDash val="solid"/>
          </a:ln>
        </p:spPr>
      </p:sp>
      <p:sp>
        <p:nvSpPr>
          <p:cNvPr id="25" name="Shape 22"/>
          <p:cNvSpPr/>
          <p:nvPr/>
        </p:nvSpPr>
        <p:spPr>
          <a:xfrm>
            <a:off x="338328" y="3300984"/>
            <a:ext cx="347472" cy="347472"/>
          </a:xfrm>
          <a:prstGeom prst="ellipse">
            <a:avLst/>
          </a:prstGeom>
          <a:solidFill>
            <a:srgbClr val="D4A017"/>
          </a:solidFill>
          <a:ln w="12700">
            <a:solidFill>
              <a:srgbClr val="D4A017"/>
            </a:solidFill>
            <a:prstDash val="solid"/>
          </a:ln>
        </p:spPr>
      </p:sp>
      <p:sp>
        <p:nvSpPr>
          <p:cNvPr id="26" name="Text 23"/>
          <p:cNvSpPr/>
          <p:nvPr/>
        </p:nvSpPr>
        <p:spPr>
          <a:xfrm>
            <a:off x="338328" y="3300984"/>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3</a:t>
            </a:r>
            <a:endParaRPr lang="en-US" sz="1100" dirty="0"/>
          </a:p>
        </p:txBody>
      </p:sp>
      <p:sp>
        <p:nvSpPr>
          <p:cNvPr id="27" name="Text 24"/>
          <p:cNvSpPr/>
          <p:nvPr/>
        </p:nvSpPr>
        <p:spPr>
          <a:xfrm>
            <a:off x="795528" y="3282696"/>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Research Permits (NACOSTI)</a:t>
            </a:r>
            <a:endParaRPr lang="en-US" sz="1200" dirty="0"/>
          </a:p>
        </p:txBody>
      </p:sp>
      <p:sp>
        <p:nvSpPr>
          <p:cNvPr id="28" name="Text 25"/>
          <p:cNvSpPr/>
          <p:nvPr/>
        </p:nvSpPr>
        <p:spPr>
          <a:xfrm>
            <a:off x="795528" y="3575304"/>
            <a:ext cx="5029200" cy="60350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The National Commission for Science, Technology and Innovation (NACOSTI) research permit is mandatory for all research in Kenya. Application must include research objectives, methodology, and ethical safeguards.</a:t>
            </a:r>
            <a:endParaRPr lang="en-US" sz="1050" dirty="0"/>
          </a:p>
        </p:txBody>
      </p:sp>
      <p:sp>
        <p:nvSpPr>
          <p:cNvPr id="29" name="Shape 26"/>
          <p:cNvSpPr/>
          <p:nvPr/>
        </p:nvSpPr>
        <p:spPr>
          <a:xfrm>
            <a:off x="6172200" y="3191256"/>
            <a:ext cx="5715000" cy="1097280"/>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30" name="Shape 27"/>
          <p:cNvSpPr/>
          <p:nvPr/>
        </p:nvSpPr>
        <p:spPr>
          <a:xfrm>
            <a:off x="6172200" y="3191256"/>
            <a:ext cx="64008" cy="1097280"/>
          </a:xfrm>
          <a:prstGeom prst="rect">
            <a:avLst/>
          </a:prstGeom>
          <a:solidFill>
            <a:srgbClr val="D4A017"/>
          </a:solidFill>
          <a:ln w="12700">
            <a:solidFill>
              <a:srgbClr val="D4A017"/>
            </a:solidFill>
            <a:prstDash val="solid"/>
          </a:ln>
        </p:spPr>
      </p:sp>
      <p:sp>
        <p:nvSpPr>
          <p:cNvPr id="31" name="Shape 28"/>
          <p:cNvSpPr/>
          <p:nvPr/>
        </p:nvSpPr>
        <p:spPr>
          <a:xfrm>
            <a:off x="6281928" y="3300984"/>
            <a:ext cx="347472" cy="347472"/>
          </a:xfrm>
          <a:prstGeom prst="ellipse">
            <a:avLst/>
          </a:prstGeom>
          <a:solidFill>
            <a:srgbClr val="D4A017"/>
          </a:solidFill>
          <a:ln w="12700">
            <a:solidFill>
              <a:srgbClr val="D4A017"/>
            </a:solidFill>
            <a:prstDash val="solid"/>
          </a:ln>
        </p:spPr>
      </p:sp>
      <p:sp>
        <p:nvSpPr>
          <p:cNvPr id="32" name="Text 29"/>
          <p:cNvSpPr/>
          <p:nvPr/>
        </p:nvSpPr>
        <p:spPr>
          <a:xfrm>
            <a:off x="6281928" y="3300984"/>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4</a:t>
            </a:r>
            <a:endParaRPr lang="en-US" sz="1100" dirty="0"/>
          </a:p>
        </p:txBody>
      </p:sp>
      <p:sp>
        <p:nvSpPr>
          <p:cNvPr id="33" name="Text 30"/>
          <p:cNvSpPr/>
          <p:nvPr/>
        </p:nvSpPr>
        <p:spPr>
          <a:xfrm>
            <a:off x="6739128" y="3282696"/>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Institutional Clearance</a:t>
            </a:r>
            <a:endParaRPr lang="en-US" sz="1200" dirty="0"/>
          </a:p>
        </p:txBody>
      </p:sp>
      <p:sp>
        <p:nvSpPr>
          <p:cNvPr id="34" name="Text 31"/>
          <p:cNvSpPr/>
          <p:nvPr/>
        </p:nvSpPr>
        <p:spPr>
          <a:xfrm>
            <a:off x="6739128" y="3575304"/>
            <a:ext cx="5029200" cy="60350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Approval from the researcher's university ethics review board, and letters of introduction from County Governments and relevant ministries granting access to budget data and officials.</a:t>
            </a:r>
            <a:endParaRPr lang="en-US" sz="1050" dirty="0"/>
          </a:p>
        </p:txBody>
      </p:sp>
      <p:sp>
        <p:nvSpPr>
          <p:cNvPr id="35" name="Shape 32"/>
          <p:cNvSpPr/>
          <p:nvPr/>
        </p:nvSpPr>
        <p:spPr>
          <a:xfrm>
            <a:off x="228600" y="4398264"/>
            <a:ext cx="5715000" cy="1097280"/>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36" name="Shape 33"/>
          <p:cNvSpPr/>
          <p:nvPr/>
        </p:nvSpPr>
        <p:spPr>
          <a:xfrm>
            <a:off x="228600" y="4398264"/>
            <a:ext cx="64008" cy="1097280"/>
          </a:xfrm>
          <a:prstGeom prst="rect">
            <a:avLst/>
          </a:prstGeom>
          <a:solidFill>
            <a:srgbClr val="D4A017"/>
          </a:solidFill>
          <a:ln w="12700">
            <a:solidFill>
              <a:srgbClr val="D4A017"/>
            </a:solidFill>
            <a:prstDash val="solid"/>
          </a:ln>
        </p:spPr>
      </p:sp>
      <p:sp>
        <p:nvSpPr>
          <p:cNvPr id="37" name="Shape 34"/>
          <p:cNvSpPr/>
          <p:nvPr/>
        </p:nvSpPr>
        <p:spPr>
          <a:xfrm>
            <a:off x="338328" y="4507992"/>
            <a:ext cx="347472" cy="347472"/>
          </a:xfrm>
          <a:prstGeom prst="ellipse">
            <a:avLst/>
          </a:prstGeom>
          <a:solidFill>
            <a:srgbClr val="D4A017"/>
          </a:solidFill>
          <a:ln w="12700">
            <a:solidFill>
              <a:srgbClr val="D4A017"/>
            </a:solidFill>
            <a:prstDash val="solid"/>
          </a:ln>
        </p:spPr>
      </p:sp>
      <p:sp>
        <p:nvSpPr>
          <p:cNvPr id="38" name="Text 35"/>
          <p:cNvSpPr/>
          <p:nvPr/>
        </p:nvSpPr>
        <p:spPr>
          <a:xfrm>
            <a:off x="338328" y="4507992"/>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5</a:t>
            </a:r>
            <a:endParaRPr lang="en-US" sz="1100" dirty="0"/>
          </a:p>
        </p:txBody>
      </p:sp>
      <p:sp>
        <p:nvSpPr>
          <p:cNvPr id="39" name="Text 36"/>
          <p:cNvSpPr/>
          <p:nvPr/>
        </p:nvSpPr>
        <p:spPr>
          <a:xfrm>
            <a:off x="795528" y="4489704"/>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Data Protection &amp; Privacy</a:t>
            </a:r>
            <a:endParaRPr lang="en-US" sz="1200" dirty="0"/>
          </a:p>
        </p:txBody>
      </p:sp>
      <p:sp>
        <p:nvSpPr>
          <p:cNvPr id="40" name="Text 37"/>
          <p:cNvSpPr/>
          <p:nvPr/>
        </p:nvSpPr>
        <p:spPr>
          <a:xfrm>
            <a:off x="795528" y="4782312"/>
            <a:ext cx="5029200" cy="60350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Compliance with Kenya's Data Protection Act (2019). Participants' data is stored encrypted, accessed only by the researcher, and retained only as long as necessary for the study.</a:t>
            </a:r>
            <a:endParaRPr lang="en-US" sz="1050" dirty="0"/>
          </a:p>
        </p:txBody>
      </p:sp>
      <p:sp>
        <p:nvSpPr>
          <p:cNvPr id="41" name="Shape 38"/>
          <p:cNvSpPr/>
          <p:nvPr/>
        </p:nvSpPr>
        <p:spPr>
          <a:xfrm>
            <a:off x="6172200" y="4398264"/>
            <a:ext cx="5715000" cy="1097280"/>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42" name="Shape 39"/>
          <p:cNvSpPr/>
          <p:nvPr/>
        </p:nvSpPr>
        <p:spPr>
          <a:xfrm>
            <a:off x="6172200" y="4398264"/>
            <a:ext cx="64008" cy="1097280"/>
          </a:xfrm>
          <a:prstGeom prst="rect">
            <a:avLst/>
          </a:prstGeom>
          <a:solidFill>
            <a:srgbClr val="D4A017"/>
          </a:solidFill>
          <a:ln w="12700">
            <a:solidFill>
              <a:srgbClr val="D4A017"/>
            </a:solidFill>
            <a:prstDash val="solid"/>
          </a:ln>
        </p:spPr>
      </p:sp>
      <p:sp>
        <p:nvSpPr>
          <p:cNvPr id="43" name="Shape 40"/>
          <p:cNvSpPr/>
          <p:nvPr/>
        </p:nvSpPr>
        <p:spPr>
          <a:xfrm>
            <a:off x="6281928" y="4507992"/>
            <a:ext cx="347472" cy="347472"/>
          </a:xfrm>
          <a:prstGeom prst="ellipse">
            <a:avLst/>
          </a:prstGeom>
          <a:solidFill>
            <a:srgbClr val="D4A017"/>
          </a:solidFill>
          <a:ln w="12700">
            <a:solidFill>
              <a:srgbClr val="D4A017"/>
            </a:solidFill>
            <a:prstDash val="solid"/>
          </a:ln>
        </p:spPr>
      </p:sp>
      <p:sp>
        <p:nvSpPr>
          <p:cNvPr id="44" name="Text 41"/>
          <p:cNvSpPr/>
          <p:nvPr/>
        </p:nvSpPr>
        <p:spPr>
          <a:xfrm>
            <a:off x="6281928" y="4507992"/>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6</a:t>
            </a:r>
            <a:endParaRPr lang="en-US" sz="1100" dirty="0"/>
          </a:p>
        </p:txBody>
      </p:sp>
      <p:sp>
        <p:nvSpPr>
          <p:cNvPr id="45" name="Text 42"/>
          <p:cNvSpPr/>
          <p:nvPr/>
        </p:nvSpPr>
        <p:spPr>
          <a:xfrm>
            <a:off x="6739128" y="4489704"/>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Avoidance of Harm</a:t>
            </a:r>
            <a:endParaRPr lang="en-US" sz="1200" dirty="0"/>
          </a:p>
        </p:txBody>
      </p:sp>
      <p:sp>
        <p:nvSpPr>
          <p:cNvPr id="46" name="Text 43"/>
          <p:cNvSpPr/>
          <p:nvPr/>
        </p:nvSpPr>
        <p:spPr>
          <a:xfrm>
            <a:off x="6739128" y="4782312"/>
            <a:ext cx="5029200" cy="60350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Research must not expose participants to physical, psychological, social, or economic harm. Sensitive topics (equity, governance) handled with cultural sensitivity and neutral framing of questions.</a:t>
            </a:r>
            <a:endParaRPr lang="en-US" sz="1050" dirty="0"/>
          </a:p>
        </p:txBody>
      </p:sp>
      <p:sp>
        <p:nvSpPr>
          <p:cNvPr id="47" name="Shape 44"/>
          <p:cNvSpPr/>
          <p:nvPr/>
        </p:nvSpPr>
        <p:spPr>
          <a:xfrm>
            <a:off x="228600" y="5605272"/>
            <a:ext cx="5715000" cy="1097280"/>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48" name="Shape 45"/>
          <p:cNvSpPr/>
          <p:nvPr/>
        </p:nvSpPr>
        <p:spPr>
          <a:xfrm>
            <a:off x="228600" y="5605272"/>
            <a:ext cx="64008" cy="1097280"/>
          </a:xfrm>
          <a:prstGeom prst="rect">
            <a:avLst/>
          </a:prstGeom>
          <a:solidFill>
            <a:srgbClr val="D4A017"/>
          </a:solidFill>
          <a:ln w="12700">
            <a:solidFill>
              <a:srgbClr val="D4A017"/>
            </a:solidFill>
            <a:prstDash val="solid"/>
          </a:ln>
        </p:spPr>
      </p:sp>
      <p:sp>
        <p:nvSpPr>
          <p:cNvPr id="49" name="Shape 46"/>
          <p:cNvSpPr/>
          <p:nvPr/>
        </p:nvSpPr>
        <p:spPr>
          <a:xfrm>
            <a:off x="338328" y="5715000"/>
            <a:ext cx="347472" cy="347472"/>
          </a:xfrm>
          <a:prstGeom prst="ellipse">
            <a:avLst/>
          </a:prstGeom>
          <a:solidFill>
            <a:srgbClr val="D4A017"/>
          </a:solidFill>
          <a:ln w="12700">
            <a:solidFill>
              <a:srgbClr val="D4A017"/>
            </a:solidFill>
            <a:prstDash val="solid"/>
          </a:ln>
        </p:spPr>
      </p:sp>
      <p:sp>
        <p:nvSpPr>
          <p:cNvPr id="50" name="Text 47"/>
          <p:cNvSpPr/>
          <p:nvPr/>
        </p:nvSpPr>
        <p:spPr>
          <a:xfrm>
            <a:off x="338328" y="5715000"/>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7</a:t>
            </a:r>
            <a:endParaRPr lang="en-US" sz="1100" dirty="0"/>
          </a:p>
        </p:txBody>
      </p:sp>
      <p:sp>
        <p:nvSpPr>
          <p:cNvPr id="51" name="Text 48"/>
          <p:cNvSpPr/>
          <p:nvPr/>
        </p:nvSpPr>
        <p:spPr>
          <a:xfrm>
            <a:off x="795528" y="5696712"/>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Objectivity &amp; Non-Bias</a:t>
            </a:r>
            <a:endParaRPr lang="en-US" sz="1200" dirty="0"/>
          </a:p>
        </p:txBody>
      </p:sp>
      <p:sp>
        <p:nvSpPr>
          <p:cNvPr id="52" name="Text 49"/>
          <p:cNvSpPr/>
          <p:nvPr/>
        </p:nvSpPr>
        <p:spPr>
          <a:xfrm>
            <a:off x="795528" y="5989320"/>
            <a:ext cx="5029200" cy="60350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Researcher must declare conflicts of interest. Data must be reported honestly — negative findings must not be suppressed. Analysis must follow documented methodology without selective reporting.</a:t>
            </a:r>
            <a:endParaRPr lang="en-US" sz="1050" dirty="0"/>
          </a:p>
        </p:txBody>
      </p:sp>
      <p:sp>
        <p:nvSpPr>
          <p:cNvPr id="53" name="Shape 50"/>
          <p:cNvSpPr/>
          <p:nvPr/>
        </p:nvSpPr>
        <p:spPr>
          <a:xfrm>
            <a:off x="6172200" y="5605272"/>
            <a:ext cx="5715000" cy="1097280"/>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54" name="Shape 51"/>
          <p:cNvSpPr/>
          <p:nvPr/>
        </p:nvSpPr>
        <p:spPr>
          <a:xfrm>
            <a:off x="6172200" y="5605272"/>
            <a:ext cx="64008" cy="1097280"/>
          </a:xfrm>
          <a:prstGeom prst="rect">
            <a:avLst/>
          </a:prstGeom>
          <a:solidFill>
            <a:srgbClr val="D4A017"/>
          </a:solidFill>
          <a:ln w="12700">
            <a:solidFill>
              <a:srgbClr val="D4A017"/>
            </a:solidFill>
            <a:prstDash val="solid"/>
          </a:ln>
        </p:spPr>
      </p:sp>
      <p:sp>
        <p:nvSpPr>
          <p:cNvPr id="55" name="Shape 52"/>
          <p:cNvSpPr/>
          <p:nvPr/>
        </p:nvSpPr>
        <p:spPr>
          <a:xfrm>
            <a:off x="6281928" y="5715000"/>
            <a:ext cx="347472" cy="347472"/>
          </a:xfrm>
          <a:prstGeom prst="ellipse">
            <a:avLst/>
          </a:prstGeom>
          <a:solidFill>
            <a:srgbClr val="D4A017"/>
          </a:solidFill>
          <a:ln w="12700">
            <a:solidFill>
              <a:srgbClr val="D4A017"/>
            </a:solidFill>
            <a:prstDash val="solid"/>
          </a:ln>
        </p:spPr>
      </p:sp>
      <p:sp>
        <p:nvSpPr>
          <p:cNvPr id="56" name="Text 53"/>
          <p:cNvSpPr/>
          <p:nvPr/>
        </p:nvSpPr>
        <p:spPr>
          <a:xfrm>
            <a:off x="6281928" y="5715000"/>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8</a:t>
            </a:r>
            <a:endParaRPr lang="en-US" sz="1100" dirty="0"/>
          </a:p>
        </p:txBody>
      </p:sp>
      <p:sp>
        <p:nvSpPr>
          <p:cNvPr id="57" name="Text 54"/>
          <p:cNvSpPr/>
          <p:nvPr/>
        </p:nvSpPr>
        <p:spPr>
          <a:xfrm>
            <a:off x="6739128" y="5696712"/>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Voluntary Participation</a:t>
            </a:r>
            <a:endParaRPr lang="en-US" sz="1200" dirty="0"/>
          </a:p>
        </p:txBody>
      </p:sp>
      <p:sp>
        <p:nvSpPr>
          <p:cNvPr id="58" name="Text 55"/>
          <p:cNvSpPr/>
          <p:nvPr/>
        </p:nvSpPr>
        <p:spPr>
          <a:xfrm>
            <a:off x="6739128" y="5989320"/>
            <a:ext cx="5029200" cy="60350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No coercion, inducement, or deception. Participants may decline to answer specific questions without explanation. Remuneration, if any, must be disclosed and not constitute undue inducement.</a:t>
            </a:r>
            <a:endParaRPr lang="en-US" sz="10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2">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Methodology: Data Collection Methods</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Primary and secondary data gathering approaches</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25880"/>
            <a:ext cx="5623560" cy="5047488"/>
          </a:xfrm>
          <a:prstGeom prst="rect">
            <a:avLst/>
          </a:prstGeom>
          <a:solidFill>
            <a:srgbClr val="FFFFFF"/>
          </a:solidFill>
          <a:ln w="10160">
            <a:solidFill>
              <a:srgbClr val="D0DCE8"/>
            </a:solidFill>
            <a:prstDash val="solid"/>
          </a:ln>
        </p:spPr>
      </p:sp>
      <p:sp>
        <p:nvSpPr>
          <p:cNvPr id="9" name="Shape 6"/>
          <p:cNvSpPr/>
          <p:nvPr/>
        </p:nvSpPr>
        <p:spPr>
          <a:xfrm>
            <a:off x="228600" y="1325880"/>
            <a:ext cx="5623560" cy="384048"/>
          </a:xfrm>
          <a:prstGeom prst="rect">
            <a:avLst/>
          </a:prstGeom>
          <a:solidFill>
            <a:srgbClr val="007C8A"/>
          </a:solidFill>
          <a:ln w="12700">
            <a:solidFill>
              <a:srgbClr val="007C8A"/>
            </a:solidFill>
            <a:prstDash val="solid"/>
          </a:ln>
        </p:spPr>
      </p:sp>
      <p:sp>
        <p:nvSpPr>
          <p:cNvPr id="10" name="Text 7"/>
          <p:cNvSpPr/>
          <p:nvPr/>
        </p:nvSpPr>
        <p:spPr>
          <a:xfrm>
            <a:off x="320040" y="1362456"/>
            <a:ext cx="5394960" cy="310896"/>
          </a:xfrm>
          <a:prstGeom prst="rect">
            <a:avLst/>
          </a:prstGeom>
          <a:noFill/>
          <a:ln/>
        </p:spPr>
        <p:txBody>
          <a:bodyPr wrap="square" lIns="0" tIns="0" rIns="0" bIns="0"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PRIMARY DATA COLLECTION</a:t>
            </a:r>
            <a:endParaRPr lang="en-US" sz="1300" dirty="0"/>
          </a:p>
        </p:txBody>
      </p:sp>
      <p:sp>
        <p:nvSpPr>
          <p:cNvPr id="11" name="Shape 8"/>
          <p:cNvSpPr/>
          <p:nvPr/>
        </p:nvSpPr>
        <p:spPr>
          <a:xfrm>
            <a:off x="384048" y="1856232"/>
            <a:ext cx="109728" cy="109728"/>
          </a:xfrm>
          <a:prstGeom prst="ellipse">
            <a:avLst/>
          </a:prstGeom>
          <a:solidFill>
            <a:srgbClr val="007C8A"/>
          </a:solidFill>
          <a:ln w="12700">
            <a:solidFill>
              <a:srgbClr val="007C8A"/>
            </a:solidFill>
            <a:prstDash val="solid"/>
          </a:ln>
        </p:spPr>
      </p:sp>
      <p:sp>
        <p:nvSpPr>
          <p:cNvPr id="12" name="Text 9"/>
          <p:cNvSpPr/>
          <p:nvPr/>
        </p:nvSpPr>
        <p:spPr>
          <a:xfrm>
            <a:off x="566928" y="1801368"/>
            <a:ext cx="5120640" cy="256032"/>
          </a:xfrm>
          <a:prstGeom prst="rect">
            <a:avLst/>
          </a:prstGeom>
          <a:noFill/>
          <a:ln/>
        </p:spPr>
        <p:txBody>
          <a:bodyPr wrap="square" lIns="0" tIns="0" rIns="0" bIns="0" rtlCol="0" anchor="ctr"/>
          <a:lstStyle/>
          <a:p>
            <a:pPr marL="0" indent="0">
              <a:buNone/>
            </a:pPr>
            <a:r>
              <a:rPr lang="en-US" sz="1150" b="1" dirty="0">
                <a:solidFill>
                  <a:srgbClr val="2E4A5E"/>
                </a:solidFill>
                <a:latin typeface="Calibri" pitchFamily="34" charset="0"/>
                <a:ea typeface="Calibri" pitchFamily="34" charset="-122"/>
                <a:cs typeface="Calibri" pitchFamily="34" charset="-120"/>
              </a:rPr>
              <a:t>Structured Questionnaires</a:t>
            </a:r>
            <a:endParaRPr lang="en-US" sz="1150" dirty="0"/>
          </a:p>
        </p:txBody>
      </p:sp>
      <p:sp>
        <p:nvSpPr>
          <p:cNvPr id="13" name="Text 10"/>
          <p:cNvSpPr/>
          <p:nvPr/>
        </p:nvSpPr>
        <p:spPr>
          <a:xfrm>
            <a:off x="384048" y="2057400"/>
            <a:ext cx="5257800" cy="7772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Self-administered Likert-scale questionnaires (5-point scale: Strongly Disagree to Strongly Agree) targeting budget officers, finance managers, and public participation officers across sampled counties.</a:t>
            </a:r>
            <a:endParaRPr lang="en-US" sz="1050" dirty="0"/>
          </a:p>
        </p:txBody>
      </p:sp>
      <p:sp>
        <p:nvSpPr>
          <p:cNvPr id="14" name="Shape 11"/>
          <p:cNvSpPr/>
          <p:nvPr/>
        </p:nvSpPr>
        <p:spPr>
          <a:xfrm>
            <a:off x="384048" y="2926080"/>
            <a:ext cx="5303520" cy="27432"/>
          </a:xfrm>
          <a:prstGeom prst="rect">
            <a:avLst/>
          </a:prstGeom>
          <a:solidFill>
            <a:srgbClr val="E0E8F0"/>
          </a:solidFill>
          <a:ln w="12700">
            <a:solidFill>
              <a:srgbClr val="E0E8F0"/>
            </a:solidFill>
            <a:prstDash val="solid"/>
          </a:ln>
        </p:spPr>
      </p:sp>
      <p:sp>
        <p:nvSpPr>
          <p:cNvPr id="15" name="Shape 12"/>
          <p:cNvSpPr/>
          <p:nvPr/>
        </p:nvSpPr>
        <p:spPr>
          <a:xfrm>
            <a:off x="384048" y="3090672"/>
            <a:ext cx="109728" cy="109728"/>
          </a:xfrm>
          <a:prstGeom prst="ellipse">
            <a:avLst/>
          </a:prstGeom>
          <a:solidFill>
            <a:srgbClr val="007C8A"/>
          </a:solidFill>
          <a:ln w="12700">
            <a:solidFill>
              <a:srgbClr val="007C8A"/>
            </a:solidFill>
            <a:prstDash val="solid"/>
          </a:ln>
        </p:spPr>
      </p:sp>
      <p:sp>
        <p:nvSpPr>
          <p:cNvPr id="16" name="Text 13"/>
          <p:cNvSpPr/>
          <p:nvPr/>
        </p:nvSpPr>
        <p:spPr>
          <a:xfrm>
            <a:off x="566928" y="3035808"/>
            <a:ext cx="5120640" cy="256032"/>
          </a:xfrm>
          <a:prstGeom prst="rect">
            <a:avLst/>
          </a:prstGeom>
          <a:noFill/>
          <a:ln/>
        </p:spPr>
        <p:txBody>
          <a:bodyPr wrap="square" lIns="0" tIns="0" rIns="0" bIns="0" rtlCol="0" anchor="ctr"/>
          <a:lstStyle/>
          <a:p>
            <a:pPr marL="0" indent="0">
              <a:buNone/>
            </a:pPr>
            <a:r>
              <a:rPr lang="en-US" sz="1150" b="1" dirty="0">
                <a:solidFill>
                  <a:srgbClr val="2E4A5E"/>
                </a:solidFill>
                <a:latin typeface="Calibri" pitchFamily="34" charset="0"/>
                <a:ea typeface="Calibri" pitchFamily="34" charset="-122"/>
                <a:cs typeface="Calibri" pitchFamily="34" charset="-120"/>
              </a:rPr>
              <a:t>Semi-Structured Interviews</a:t>
            </a:r>
            <a:endParaRPr lang="en-US" sz="1150" dirty="0"/>
          </a:p>
        </p:txBody>
      </p:sp>
      <p:sp>
        <p:nvSpPr>
          <p:cNvPr id="17" name="Text 14"/>
          <p:cNvSpPr/>
          <p:nvPr/>
        </p:nvSpPr>
        <p:spPr>
          <a:xfrm>
            <a:off x="384048" y="3291840"/>
            <a:ext cx="5257800" cy="7772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In-depth interviews with key informants (County Executive Committee Members in charge of Finance). Conducted face-to-face or via video call. Interview guide with open-ended probes.</a:t>
            </a:r>
            <a:endParaRPr lang="en-US" sz="1050" dirty="0"/>
          </a:p>
        </p:txBody>
      </p:sp>
      <p:sp>
        <p:nvSpPr>
          <p:cNvPr id="18" name="Shape 15"/>
          <p:cNvSpPr/>
          <p:nvPr/>
        </p:nvSpPr>
        <p:spPr>
          <a:xfrm>
            <a:off x="384048" y="4160520"/>
            <a:ext cx="5303520" cy="27432"/>
          </a:xfrm>
          <a:prstGeom prst="rect">
            <a:avLst/>
          </a:prstGeom>
          <a:solidFill>
            <a:srgbClr val="E0E8F0"/>
          </a:solidFill>
          <a:ln w="12700">
            <a:solidFill>
              <a:srgbClr val="E0E8F0"/>
            </a:solidFill>
            <a:prstDash val="solid"/>
          </a:ln>
        </p:spPr>
      </p:sp>
      <p:sp>
        <p:nvSpPr>
          <p:cNvPr id="19" name="Shape 16"/>
          <p:cNvSpPr/>
          <p:nvPr/>
        </p:nvSpPr>
        <p:spPr>
          <a:xfrm>
            <a:off x="384048" y="4325112"/>
            <a:ext cx="109728" cy="109728"/>
          </a:xfrm>
          <a:prstGeom prst="ellipse">
            <a:avLst/>
          </a:prstGeom>
          <a:solidFill>
            <a:srgbClr val="007C8A"/>
          </a:solidFill>
          <a:ln w="12700">
            <a:solidFill>
              <a:srgbClr val="007C8A"/>
            </a:solidFill>
            <a:prstDash val="solid"/>
          </a:ln>
        </p:spPr>
      </p:sp>
      <p:sp>
        <p:nvSpPr>
          <p:cNvPr id="20" name="Text 17"/>
          <p:cNvSpPr/>
          <p:nvPr/>
        </p:nvSpPr>
        <p:spPr>
          <a:xfrm>
            <a:off x="566928" y="4270248"/>
            <a:ext cx="5120640" cy="256032"/>
          </a:xfrm>
          <a:prstGeom prst="rect">
            <a:avLst/>
          </a:prstGeom>
          <a:noFill/>
          <a:ln/>
        </p:spPr>
        <p:txBody>
          <a:bodyPr wrap="square" lIns="0" tIns="0" rIns="0" bIns="0" rtlCol="0" anchor="ctr"/>
          <a:lstStyle/>
          <a:p>
            <a:pPr marL="0" indent="0">
              <a:buNone/>
            </a:pPr>
            <a:r>
              <a:rPr lang="en-US" sz="1150" b="1" dirty="0">
                <a:solidFill>
                  <a:srgbClr val="2E4A5E"/>
                </a:solidFill>
                <a:latin typeface="Calibri" pitchFamily="34" charset="0"/>
                <a:ea typeface="Calibri" pitchFamily="34" charset="-122"/>
                <a:cs typeface="Calibri" pitchFamily="34" charset="-120"/>
              </a:rPr>
              <a:t>Focus Group Discussions</a:t>
            </a:r>
            <a:endParaRPr lang="en-US" sz="1150" dirty="0"/>
          </a:p>
        </p:txBody>
      </p:sp>
      <p:sp>
        <p:nvSpPr>
          <p:cNvPr id="21" name="Text 18"/>
          <p:cNvSpPr/>
          <p:nvPr/>
        </p:nvSpPr>
        <p:spPr>
          <a:xfrm>
            <a:off x="384048" y="4526280"/>
            <a:ext cx="5257800" cy="7772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One FGD per sampled county with community representatives (6–8 participants). Explores community perceptions of budget equity and participation experiences.</a:t>
            </a:r>
            <a:endParaRPr lang="en-US" sz="1050" dirty="0"/>
          </a:p>
        </p:txBody>
      </p:sp>
      <p:sp>
        <p:nvSpPr>
          <p:cNvPr id="22" name="Shape 19"/>
          <p:cNvSpPr/>
          <p:nvPr/>
        </p:nvSpPr>
        <p:spPr>
          <a:xfrm>
            <a:off x="384048" y="5394960"/>
            <a:ext cx="5303520" cy="27432"/>
          </a:xfrm>
          <a:prstGeom prst="rect">
            <a:avLst/>
          </a:prstGeom>
          <a:solidFill>
            <a:srgbClr val="E0E8F0"/>
          </a:solidFill>
          <a:ln w="12700">
            <a:solidFill>
              <a:srgbClr val="E0E8F0"/>
            </a:solidFill>
            <a:prstDash val="solid"/>
          </a:ln>
        </p:spPr>
      </p:sp>
      <p:sp>
        <p:nvSpPr>
          <p:cNvPr id="23" name="Shape 20"/>
          <p:cNvSpPr/>
          <p:nvPr/>
        </p:nvSpPr>
        <p:spPr>
          <a:xfrm>
            <a:off x="6080760" y="1325880"/>
            <a:ext cx="5852160" cy="5047488"/>
          </a:xfrm>
          <a:prstGeom prst="rect">
            <a:avLst/>
          </a:prstGeom>
          <a:solidFill>
            <a:srgbClr val="FFFFFF"/>
          </a:solidFill>
          <a:ln w="10160">
            <a:solidFill>
              <a:srgbClr val="D0DCE8"/>
            </a:solidFill>
            <a:prstDash val="solid"/>
          </a:ln>
        </p:spPr>
      </p:sp>
      <p:sp>
        <p:nvSpPr>
          <p:cNvPr id="24" name="Shape 21"/>
          <p:cNvSpPr/>
          <p:nvPr/>
        </p:nvSpPr>
        <p:spPr>
          <a:xfrm>
            <a:off x="6080760" y="1325880"/>
            <a:ext cx="5852160" cy="384048"/>
          </a:xfrm>
          <a:prstGeom prst="rect">
            <a:avLst/>
          </a:prstGeom>
          <a:solidFill>
            <a:srgbClr val="1A6B8A"/>
          </a:solidFill>
          <a:ln w="12700">
            <a:solidFill>
              <a:srgbClr val="1A6B8A"/>
            </a:solidFill>
            <a:prstDash val="solid"/>
          </a:ln>
        </p:spPr>
      </p:sp>
      <p:sp>
        <p:nvSpPr>
          <p:cNvPr id="25" name="Text 22"/>
          <p:cNvSpPr/>
          <p:nvPr/>
        </p:nvSpPr>
        <p:spPr>
          <a:xfrm>
            <a:off x="6172200" y="1362456"/>
            <a:ext cx="5623560" cy="310896"/>
          </a:xfrm>
          <a:prstGeom prst="rect">
            <a:avLst/>
          </a:prstGeom>
          <a:noFill/>
          <a:ln/>
        </p:spPr>
        <p:txBody>
          <a:bodyPr wrap="square" lIns="0" tIns="0" rIns="0" bIns="0"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SECONDARY DATA COLLECTION</a:t>
            </a:r>
            <a:endParaRPr lang="en-US" sz="1300" dirty="0"/>
          </a:p>
        </p:txBody>
      </p:sp>
      <p:sp>
        <p:nvSpPr>
          <p:cNvPr id="26" name="Shape 23"/>
          <p:cNvSpPr/>
          <p:nvPr/>
        </p:nvSpPr>
        <p:spPr>
          <a:xfrm>
            <a:off x="6236208" y="1856232"/>
            <a:ext cx="109728" cy="109728"/>
          </a:xfrm>
          <a:prstGeom prst="ellipse">
            <a:avLst/>
          </a:prstGeom>
          <a:solidFill>
            <a:srgbClr val="1A6B8A"/>
          </a:solidFill>
          <a:ln w="12700">
            <a:solidFill>
              <a:srgbClr val="1A6B8A"/>
            </a:solidFill>
            <a:prstDash val="solid"/>
          </a:ln>
        </p:spPr>
      </p:sp>
      <p:sp>
        <p:nvSpPr>
          <p:cNvPr id="27" name="Text 24"/>
          <p:cNvSpPr/>
          <p:nvPr/>
        </p:nvSpPr>
        <p:spPr>
          <a:xfrm>
            <a:off x="6419088" y="1801368"/>
            <a:ext cx="5394960" cy="256032"/>
          </a:xfrm>
          <a:prstGeom prst="rect">
            <a:avLst/>
          </a:prstGeom>
          <a:noFill/>
          <a:ln/>
        </p:spPr>
        <p:txBody>
          <a:bodyPr wrap="square" lIns="0" tIns="0" rIns="0" bIns="0" rtlCol="0" anchor="ctr"/>
          <a:lstStyle/>
          <a:p>
            <a:pPr marL="0" indent="0">
              <a:buNone/>
            </a:pPr>
            <a:r>
              <a:rPr lang="en-US" sz="1150" b="1" dirty="0">
                <a:solidFill>
                  <a:srgbClr val="2E4A5E"/>
                </a:solidFill>
                <a:latin typeface="Calibri" pitchFamily="34" charset="0"/>
                <a:ea typeface="Calibri" pitchFamily="34" charset="-122"/>
                <a:cs typeface="Calibri" pitchFamily="34" charset="-120"/>
              </a:rPr>
              <a:t>County Budget Documents</a:t>
            </a:r>
            <a:endParaRPr lang="en-US" sz="1150" dirty="0"/>
          </a:p>
        </p:txBody>
      </p:sp>
      <p:sp>
        <p:nvSpPr>
          <p:cNvPr id="28" name="Text 25"/>
          <p:cNvSpPr/>
          <p:nvPr/>
        </p:nvSpPr>
        <p:spPr>
          <a:xfrm>
            <a:off x="6236208" y="2057400"/>
            <a:ext cx="5577840" cy="7772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Published County Integrated Development Plans (CIDPs), Annual Development Plans (ADPs), and County Budget Review &amp; Outlook Papers (CBROPs) from 2013–2023. Obtained from CIBOS and county websites.</a:t>
            </a:r>
            <a:endParaRPr lang="en-US" sz="1050" dirty="0"/>
          </a:p>
        </p:txBody>
      </p:sp>
      <p:sp>
        <p:nvSpPr>
          <p:cNvPr id="29" name="Shape 26"/>
          <p:cNvSpPr/>
          <p:nvPr/>
        </p:nvSpPr>
        <p:spPr>
          <a:xfrm>
            <a:off x="6236208" y="2926080"/>
            <a:ext cx="5577840" cy="27432"/>
          </a:xfrm>
          <a:prstGeom prst="rect">
            <a:avLst/>
          </a:prstGeom>
          <a:solidFill>
            <a:srgbClr val="E0E8F0"/>
          </a:solidFill>
          <a:ln w="12700">
            <a:solidFill>
              <a:srgbClr val="E0E8F0"/>
            </a:solidFill>
            <a:prstDash val="solid"/>
          </a:ln>
        </p:spPr>
      </p:sp>
      <p:sp>
        <p:nvSpPr>
          <p:cNvPr id="30" name="Shape 27"/>
          <p:cNvSpPr/>
          <p:nvPr/>
        </p:nvSpPr>
        <p:spPr>
          <a:xfrm>
            <a:off x="6236208" y="3090672"/>
            <a:ext cx="109728" cy="109728"/>
          </a:xfrm>
          <a:prstGeom prst="ellipse">
            <a:avLst/>
          </a:prstGeom>
          <a:solidFill>
            <a:srgbClr val="1A6B8A"/>
          </a:solidFill>
          <a:ln w="12700">
            <a:solidFill>
              <a:srgbClr val="1A6B8A"/>
            </a:solidFill>
            <a:prstDash val="solid"/>
          </a:ln>
        </p:spPr>
      </p:sp>
      <p:sp>
        <p:nvSpPr>
          <p:cNvPr id="31" name="Text 28"/>
          <p:cNvSpPr/>
          <p:nvPr/>
        </p:nvSpPr>
        <p:spPr>
          <a:xfrm>
            <a:off x="6419088" y="3035808"/>
            <a:ext cx="5394960" cy="256032"/>
          </a:xfrm>
          <a:prstGeom prst="rect">
            <a:avLst/>
          </a:prstGeom>
          <a:noFill/>
          <a:ln/>
        </p:spPr>
        <p:txBody>
          <a:bodyPr wrap="square" lIns="0" tIns="0" rIns="0" bIns="0" rtlCol="0" anchor="ctr"/>
          <a:lstStyle/>
          <a:p>
            <a:pPr marL="0" indent="0">
              <a:buNone/>
            </a:pPr>
            <a:r>
              <a:rPr lang="en-US" sz="1150" b="1" dirty="0">
                <a:solidFill>
                  <a:srgbClr val="2E4A5E"/>
                </a:solidFill>
                <a:latin typeface="Calibri" pitchFamily="34" charset="0"/>
                <a:ea typeface="Calibri" pitchFamily="34" charset="-122"/>
                <a:cs typeface="Calibri" pitchFamily="34" charset="-120"/>
              </a:rPr>
              <a:t>National Treasury Data</a:t>
            </a:r>
            <a:endParaRPr lang="en-US" sz="1150" dirty="0"/>
          </a:p>
        </p:txBody>
      </p:sp>
      <p:sp>
        <p:nvSpPr>
          <p:cNvPr id="32" name="Text 29"/>
          <p:cNvSpPr/>
          <p:nvPr/>
        </p:nvSpPr>
        <p:spPr>
          <a:xfrm>
            <a:off x="6236208" y="3291840"/>
            <a:ext cx="5577840" cy="7772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Fiscal transfers, equalization fund allocations, and grants from the Commission on Revenue Allocation (CRA) reports and National Treasury budget statements.</a:t>
            </a:r>
            <a:endParaRPr lang="en-US" sz="1050" dirty="0"/>
          </a:p>
        </p:txBody>
      </p:sp>
      <p:sp>
        <p:nvSpPr>
          <p:cNvPr id="33" name="Shape 30"/>
          <p:cNvSpPr/>
          <p:nvPr/>
        </p:nvSpPr>
        <p:spPr>
          <a:xfrm>
            <a:off x="6236208" y="4160520"/>
            <a:ext cx="5577840" cy="27432"/>
          </a:xfrm>
          <a:prstGeom prst="rect">
            <a:avLst/>
          </a:prstGeom>
          <a:solidFill>
            <a:srgbClr val="E0E8F0"/>
          </a:solidFill>
          <a:ln w="12700">
            <a:solidFill>
              <a:srgbClr val="E0E8F0"/>
            </a:solidFill>
            <a:prstDash val="solid"/>
          </a:ln>
        </p:spPr>
      </p:sp>
      <p:sp>
        <p:nvSpPr>
          <p:cNvPr id="34" name="Shape 31"/>
          <p:cNvSpPr/>
          <p:nvPr/>
        </p:nvSpPr>
        <p:spPr>
          <a:xfrm>
            <a:off x="6236208" y="4325112"/>
            <a:ext cx="109728" cy="109728"/>
          </a:xfrm>
          <a:prstGeom prst="ellipse">
            <a:avLst/>
          </a:prstGeom>
          <a:solidFill>
            <a:srgbClr val="1A6B8A"/>
          </a:solidFill>
          <a:ln w="12700">
            <a:solidFill>
              <a:srgbClr val="1A6B8A"/>
            </a:solidFill>
            <a:prstDash val="solid"/>
          </a:ln>
        </p:spPr>
      </p:sp>
      <p:sp>
        <p:nvSpPr>
          <p:cNvPr id="35" name="Text 32"/>
          <p:cNvSpPr/>
          <p:nvPr/>
        </p:nvSpPr>
        <p:spPr>
          <a:xfrm>
            <a:off x="6419088" y="4270248"/>
            <a:ext cx="5394960" cy="256032"/>
          </a:xfrm>
          <a:prstGeom prst="rect">
            <a:avLst/>
          </a:prstGeom>
          <a:noFill/>
          <a:ln/>
        </p:spPr>
        <p:txBody>
          <a:bodyPr wrap="square" lIns="0" tIns="0" rIns="0" bIns="0" rtlCol="0" anchor="ctr"/>
          <a:lstStyle/>
          <a:p>
            <a:pPr marL="0" indent="0">
              <a:buNone/>
            </a:pPr>
            <a:r>
              <a:rPr lang="en-US" sz="1150" b="1" dirty="0">
                <a:solidFill>
                  <a:srgbClr val="2E4A5E"/>
                </a:solidFill>
                <a:latin typeface="Calibri" pitchFamily="34" charset="0"/>
                <a:ea typeface="Calibri" pitchFamily="34" charset="-122"/>
                <a:cs typeface="Calibri" pitchFamily="34" charset="-120"/>
              </a:rPr>
              <a:t>Kenya National Bureau of Statistics</a:t>
            </a:r>
            <a:endParaRPr lang="en-US" sz="1150" dirty="0"/>
          </a:p>
        </p:txBody>
      </p:sp>
      <p:sp>
        <p:nvSpPr>
          <p:cNvPr id="36" name="Text 33"/>
          <p:cNvSpPr/>
          <p:nvPr/>
        </p:nvSpPr>
        <p:spPr>
          <a:xfrm>
            <a:off x="6236208" y="4526280"/>
            <a:ext cx="5577840" cy="7772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Social equity proxy indicators: poverty indices, HDI scores, health access data, education enrollment rates, and infrastructure access by county — used to construct the Social Equity Index.</a:t>
            </a:r>
            <a:endParaRPr lang="en-US" sz="1050" dirty="0"/>
          </a:p>
        </p:txBody>
      </p:sp>
      <p:sp>
        <p:nvSpPr>
          <p:cNvPr id="37" name="Shape 34"/>
          <p:cNvSpPr/>
          <p:nvPr/>
        </p:nvSpPr>
        <p:spPr>
          <a:xfrm>
            <a:off x="6236208" y="5394960"/>
            <a:ext cx="5577840" cy="27432"/>
          </a:xfrm>
          <a:prstGeom prst="rect">
            <a:avLst/>
          </a:prstGeom>
          <a:solidFill>
            <a:srgbClr val="E0E8F0"/>
          </a:solidFill>
          <a:ln w="12700">
            <a:solidFill>
              <a:srgbClr val="E0E8F0"/>
            </a:solidFill>
            <a:prstDash val="solid"/>
          </a:ln>
        </p:spPr>
      </p:sp>
      <p:sp>
        <p:nvSpPr>
          <p:cNvPr id="38" name="Shape 35"/>
          <p:cNvSpPr/>
          <p:nvPr/>
        </p:nvSpPr>
        <p:spPr>
          <a:xfrm>
            <a:off x="6236208" y="5559552"/>
            <a:ext cx="109728" cy="109728"/>
          </a:xfrm>
          <a:prstGeom prst="ellipse">
            <a:avLst/>
          </a:prstGeom>
          <a:solidFill>
            <a:srgbClr val="1A6B8A"/>
          </a:solidFill>
          <a:ln w="12700">
            <a:solidFill>
              <a:srgbClr val="1A6B8A"/>
            </a:solidFill>
            <a:prstDash val="solid"/>
          </a:ln>
        </p:spPr>
      </p:sp>
      <p:sp>
        <p:nvSpPr>
          <p:cNvPr id="39" name="Text 36"/>
          <p:cNvSpPr/>
          <p:nvPr/>
        </p:nvSpPr>
        <p:spPr>
          <a:xfrm>
            <a:off x="6419088" y="5504688"/>
            <a:ext cx="5394960" cy="256032"/>
          </a:xfrm>
          <a:prstGeom prst="rect">
            <a:avLst/>
          </a:prstGeom>
          <a:noFill/>
          <a:ln/>
        </p:spPr>
        <p:txBody>
          <a:bodyPr wrap="square" lIns="0" tIns="0" rIns="0" bIns="0" rtlCol="0" anchor="ctr"/>
          <a:lstStyle/>
          <a:p>
            <a:pPr marL="0" indent="0">
              <a:buNone/>
            </a:pPr>
            <a:r>
              <a:rPr lang="en-US" sz="1150" b="1" dirty="0">
                <a:solidFill>
                  <a:srgbClr val="2E4A5E"/>
                </a:solidFill>
                <a:latin typeface="Calibri" pitchFamily="34" charset="0"/>
                <a:ea typeface="Calibri" pitchFamily="34" charset="-122"/>
                <a:cs typeface="Calibri" pitchFamily="34" charset="-120"/>
              </a:rPr>
              <a:t>Academic Literature &amp; Reports</a:t>
            </a:r>
            <a:endParaRPr lang="en-US" sz="1150" dirty="0"/>
          </a:p>
        </p:txBody>
      </p:sp>
      <p:sp>
        <p:nvSpPr>
          <p:cNvPr id="40" name="Text 37"/>
          <p:cNvSpPr/>
          <p:nvPr/>
        </p:nvSpPr>
        <p:spPr>
          <a:xfrm>
            <a:off x="6236208" y="5760720"/>
            <a:ext cx="5577840" cy="7772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Published journal articles, policy papers, audit reports from OAG, and parliamentary budget committee reports — for contextual and empirical grounding.</a:t>
            </a:r>
            <a:endParaRPr lang="en-US" sz="1050" dirty="0"/>
          </a:p>
        </p:txBody>
      </p:sp>
      <p:sp>
        <p:nvSpPr>
          <p:cNvPr id="41" name="Shape 38"/>
          <p:cNvSpPr/>
          <p:nvPr/>
        </p:nvSpPr>
        <p:spPr>
          <a:xfrm>
            <a:off x="6236208" y="6629400"/>
            <a:ext cx="5577840" cy="27432"/>
          </a:xfrm>
          <a:prstGeom prst="rect">
            <a:avLst/>
          </a:prstGeom>
          <a:solidFill>
            <a:srgbClr val="E0E8F0"/>
          </a:solidFill>
          <a:ln w="12700">
            <a:solidFill>
              <a:srgbClr val="E0E8F0"/>
            </a:solidFill>
            <a:prstDash val="solid"/>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3">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Methodology Summary Table</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A complete snapshot of the research methodology</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25880"/>
            <a:ext cx="3474720" cy="393192"/>
          </a:xfrm>
          <a:prstGeom prst="rect">
            <a:avLst/>
          </a:prstGeom>
          <a:solidFill>
            <a:srgbClr val="007C8A"/>
          </a:solidFill>
          <a:ln w="6350">
            <a:solidFill>
              <a:srgbClr val="007C8A"/>
            </a:solidFill>
            <a:prstDash val="solid"/>
          </a:ln>
        </p:spPr>
      </p:sp>
      <p:sp>
        <p:nvSpPr>
          <p:cNvPr id="9" name="Text 6"/>
          <p:cNvSpPr/>
          <p:nvPr/>
        </p:nvSpPr>
        <p:spPr>
          <a:xfrm>
            <a:off x="320040" y="1371600"/>
            <a:ext cx="3310128" cy="32004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Methodological Element</a:t>
            </a:r>
            <a:endParaRPr lang="en-US" sz="1200" dirty="0"/>
          </a:p>
        </p:txBody>
      </p:sp>
      <p:sp>
        <p:nvSpPr>
          <p:cNvPr id="10" name="Shape 7"/>
          <p:cNvSpPr/>
          <p:nvPr/>
        </p:nvSpPr>
        <p:spPr>
          <a:xfrm>
            <a:off x="3886200" y="1325880"/>
            <a:ext cx="3886200" cy="393192"/>
          </a:xfrm>
          <a:prstGeom prst="rect">
            <a:avLst/>
          </a:prstGeom>
          <a:solidFill>
            <a:srgbClr val="007C8A"/>
          </a:solidFill>
          <a:ln w="6350">
            <a:solidFill>
              <a:srgbClr val="007C8A"/>
            </a:solidFill>
            <a:prstDash val="solid"/>
          </a:ln>
        </p:spPr>
      </p:sp>
      <p:sp>
        <p:nvSpPr>
          <p:cNvPr id="11" name="Text 8"/>
          <p:cNvSpPr/>
          <p:nvPr/>
        </p:nvSpPr>
        <p:spPr>
          <a:xfrm>
            <a:off x="3977640" y="1371600"/>
            <a:ext cx="3721608" cy="32004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Choice / Approach</a:t>
            </a:r>
            <a:endParaRPr lang="en-US" sz="1200" dirty="0"/>
          </a:p>
        </p:txBody>
      </p:sp>
      <p:sp>
        <p:nvSpPr>
          <p:cNvPr id="12" name="Shape 9"/>
          <p:cNvSpPr/>
          <p:nvPr/>
        </p:nvSpPr>
        <p:spPr>
          <a:xfrm>
            <a:off x="7955280" y="1325880"/>
            <a:ext cx="3977640" cy="393192"/>
          </a:xfrm>
          <a:prstGeom prst="rect">
            <a:avLst/>
          </a:prstGeom>
          <a:solidFill>
            <a:srgbClr val="007C8A"/>
          </a:solidFill>
          <a:ln w="6350">
            <a:solidFill>
              <a:srgbClr val="007C8A"/>
            </a:solidFill>
            <a:prstDash val="solid"/>
          </a:ln>
        </p:spPr>
      </p:sp>
      <p:sp>
        <p:nvSpPr>
          <p:cNvPr id="13" name="Text 10"/>
          <p:cNvSpPr/>
          <p:nvPr/>
        </p:nvSpPr>
        <p:spPr>
          <a:xfrm>
            <a:off x="8046720" y="1371600"/>
            <a:ext cx="3813048" cy="32004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Justification</a:t>
            </a:r>
            <a:endParaRPr lang="en-US" sz="1200" dirty="0"/>
          </a:p>
        </p:txBody>
      </p:sp>
      <p:sp>
        <p:nvSpPr>
          <p:cNvPr id="14" name="Shape 11"/>
          <p:cNvSpPr/>
          <p:nvPr/>
        </p:nvSpPr>
        <p:spPr>
          <a:xfrm>
            <a:off x="228600" y="1719072"/>
            <a:ext cx="3474720" cy="393192"/>
          </a:xfrm>
          <a:prstGeom prst="rect">
            <a:avLst/>
          </a:prstGeom>
          <a:solidFill>
            <a:srgbClr val="F0F5F8"/>
          </a:solidFill>
          <a:ln w="6350">
            <a:solidFill>
              <a:srgbClr val="D0DCE8"/>
            </a:solidFill>
            <a:prstDash val="solid"/>
          </a:ln>
        </p:spPr>
      </p:sp>
      <p:sp>
        <p:nvSpPr>
          <p:cNvPr id="15" name="Shape 12"/>
          <p:cNvSpPr/>
          <p:nvPr/>
        </p:nvSpPr>
        <p:spPr>
          <a:xfrm>
            <a:off x="228600" y="1719072"/>
            <a:ext cx="54864" cy="393192"/>
          </a:xfrm>
          <a:prstGeom prst="rect">
            <a:avLst/>
          </a:prstGeom>
          <a:solidFill>
            <a:srgbClr val="007C8A"/>
          </a:solidFill>
          <a:ln w="12700">
            <a:solidFill>
              <a:srgbClr val="007C8A"/>
            </a:solidFill>
            <a:prstDash val="solid"/>
          </a:ln>
        </p:spPr>
      </p:sp>
      <p:sp>
        <p:nvSpPr>
          <p:cNvPr id="16" name="Text 13"/>
          <p:cNvSpPr/>
          <p:nvPr/>
        </p:nvSpPr>
        <p:spPr>
          <a:xfrm>
            <a:off x="365760" y="1764792"/>
            <a:ext cx="3310128" cy="320040"/>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Research Philosophy</a:t>
            </a:r>
            <a:endParaRPr lang="en-US" sz="1050" dirty="0"/>
          </a:p>
        </p:txBody>
      </p:sp>
      <p:sp>
        <p:nvSpPr>
          <p:cNvPr id="17" name="Shape 14"/>
          <p:cNvSpPr/>
          <p:nvPr/>
        </p:nvSpPr>
        <p:spPr>
          <a:xfrm>
            <a:off x="3886200" y="1719072"/>
            <a:ext cx="3886200" cy="393192"/>
          </a:xfrm>
          <a:prstGeom prst="rect">
            <a:avLst/>
          </a:prstGeom>
          <a:solidFill>
            <a:srgbClr val="F0F5F8"/>
          </a:solidFill>
          <a:ln w="6350">
            <a:solidFill>
              <a:srgbClr val="D0DCE8"/>
            </a:solidFill>
            <a:prstDash val="solid"/>
          </a:ln>
        </p:spPr>
      </p:sp>
      <p:sp>
        <p:nvSpPr>
          <p:cNvPr id="18" name="Text 15"/>
          <p:cNvSpPr/>
          <p:nvPr/>
        </p:nvSpPr>
        <p:spPr>
          <a:xfrm>
            <a:off x="3977640" y="1764792"/>
            <a:ext cx="372160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Pragmatism</a:t>
            </a:r>
            <a:endParaRPr lang="en-US" sz="1050" dirty="0"/>
          </a:p>
        </p:txBody>
      </p:sp>
      <p:sp>
        <p:nvSpPr>
          <p:cNvPr id="19" name="Shape 16"/>
          <p:cNvSpPr/>
          <p:nvPr/>
        </p:nvSpPr>
        <p:spPr>
          <a:xfrm>
            <a:off x="7955280" y="1719072"/>
            <a:ext cx="3977640" cy="393192"/>
          </a:xfrm>
          <a:prstGeom prst="rect">
            <a:avLst/>
          </a:prstGeom>
          <a:solidFill>
            <a:srgbClr val="F0F5F8"/>
          </a:solidFill>
          <a:ln w="6350">
            <a:solidFill>
              <a:srgbClr val="D0DCE8"/>
            </a:solidFill>
            <a:prstDash val="solid"/>
          </a:ln>
        </p:spPr>
      </p:sp>
      <p:sp>
        <p:nvSpPr>
          <p:cNvPr id="20" name="Text 17"/>
          <p:cNvSpPr/>
          <p:nvPr/>
        </p:nvSpPr>
        <p:spPr>
          <a:xfrm>
            <a:off x="8046720" y="1764792"/>
            <a:ext cx="381304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Allows mixed methods — quantitative &amp; qualitative data</a:t>
            </a:r>
            <a:endParaRPr lang="en-US" sz="1050" dirty="0"/>
          </a:p>
        </p:txBody>
      </p:sp>
      <p:sp>
        <p:nvSpPr>
          <p:cNvPr id="21" name="Shape 18"/>
          <p:cNvSpPr/>
          <p:nvPr/>
        </p:nvSpPr>
        <p:spPr>
          <a:xfrm>
            <a:off x="228600" y="2112264"/>
            <a:ext cx="3474720" cy="393192"/>
          </a:xfrm>
          <a:prstGeom prst="rect">
            <a:avLst/>
          </a:prstGeom>
          <a:solidFill>
            <a:srgbClr val="FFFFFF"/>
          </a:solidFill>
          <a:ln w="6350">
            <a:solidFill>
              <a:srgbClr val="D0DCE8"/>
            </a:solidFill>
            <a:prstDash val="solid"/>
          </a:ln>
        </p:spPr>
      </p:sp>
      <p:sp>
        <p:nvSpPr>
          <p:cNvPr id="22" name="Shape 19"/>
          <p:cNvSpPr/>
          <p:nvPr/>
        </p:nvSpPr>
        <p:spPr>
          <a:xfrm>
            <a:off x="228600" y="2112264"/>
            <a:ext cx="54864" cy="393192"/>
          </a:xfrm>
          <a:prstGeom prst="rect">
            <a:avLst/>
          </a:prstGeom>
          <a:solidFill>
            <a:srgbClr val="007C8A"/>
          </a:solidFill>
          <a:ln w="12700">
            <a:solidFill>
              <a:srgbClr val="007C8A"/>
            </a:solidFill>
            <a:prstDash val="solid"/>
          </a:ln>
        </p:spPr>
      </p:sp>
      <p:sp>
        <p:nvSpPr>
          <p:cNvPr id="23" name="Text 20"/>
          <p:cNvSpPr/>
          <p:nvPr/>
        </p:nvSpPr>
        <p:spPr>
          <a:xfrm>
            <a:off x="365760" y="2157984"/>
            <a:ext cx="3310128" cy="320040"/>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Research Design</a:t>
            </a:r>
            <a:endParaRPr lang="en-US" sz="1050" dirty="0"/>
          </a:p>
        </p:txBody>
      </p:sp>
      <p:sp>
        <p:nvSpPr>
          <p:cNvPr id="24" name="Shape 21"/>
          <p:cNvSpPr/>
          <p:nvPr/>
        </p:nvSpPr>
        <p:spPr>
          <a:xfrm>
            <a:off x="3886200" y="2112264"/>
            <a:ext cx="3886200" cy="393192"/>
          </a:xfrm>
          <a:prstGeom prst="rect">
            <a:avLst/>
          </a:prstGeom>
          <a:solidFill>
            <a:srgbClr val="FFFFFF"/>
          </a:solidFill>
          <a:ln w="6350">
            <a:solidFill>
              <a:srgbClr val="D0DCE8"/>
            </a:solidFill>
            <a:prstDash val="solid"/>
          </a:ln>
        </p:spPr>
      </p:sp>
      <p:sp>
        <p:nvSpPr>
          <p:cNvPr id="25" name="Text 22"/>
          <p:cNvSpPr/>
          <p:nvPr/>
        </p:nvSpPr>
        <p:spPr>
          <a:xfrm>
            <a:off x="3977640" y="2157984"/>
            <a:ext cx="372160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Mixed Methods (Explanatory + Descriptive)</a:t>
            </a:r>
            <a:endParaRPr lang="en-US" sz="1050" dirty="0"/>
          </a:p>
        </p:txBody>
      </p:sp>
      <p:sp>
        <p:nvSpPr>
          <p:cNvPr id="26" name="Shape 23"/>
          <p:cNvSpPr/>
          <p:nvPr/>
        </p:nvSpPr>
        <p:spPr>
          <a:xfrm>
            <a:off x="7955280" y="2112264"/>
            <a:ext cx="3977640" cy="393192"/>
          </a:xfrm>
          <a:prstGeom prst="rect">
            <a:avLst/>
          </a:prstGeom>
          <a:solidFill>
            <a:srgbClr val="FFFFFF"/>
          </a:solidFill>
          <a:ln w="6350">
            <a:solidFill>
              <a:srgbClr val="D0DCE8"/>
            </a:solidFill>
            <a:prstDash val="solid"/>
          </a:ln>
        </p:spPr>
      </p:sp>
      <p:sp>
        <p:nvSpPr>
          <p:cNvPr id="27" name="Text 24"/>
          <p:cNvSpPr/>
          <p:nvPr/>
        </p:nvSpPr>
        <p:spPr>
          <a:xfrm>
            <a:off x="8046720" y="2157984"/>
            <a:ext cx="381304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Tests causal effects AND describes patterns</a:t>
            </a:r>
            <a:endParaRPr lang="en-US" sz="1050" dirty="0"/>
          </a:p>
        </p:txBody>
      </p:sp>
      <p:sp>
        <p:nvSpPr>
          <p:cNvPr id="28" name="Shape 25"/>
          <p:cNvSpPr/>
          <p:nvPr/>
        </p:nvSpPr>
        <p:spPr>
          <a:xfrm>
            <a:off x="228600" y="2505456"/>
            <a:ext cx="3474720" cy="393192"/>
          </a:xfrm>
          <a:prstGeom prst="rect">
            <a:avLst/>
          </a:prstGeom>
          <a:solidFill>
            <a:srgbClr val="F0F5F8"/>
          </a:solidFill>
          <a:ln w="6350">
            <a:solidFill>
              <a:srgbClr val="D0DCE8"/>
            </a:solidFill>
            <a:prstDash val="solid"/>
          </a:ln>
        </p:spPr>
      </p:sp>
      <p:sp>
        <p:nvSpPr>
          <p:cNvPr id="29" name="Shape 26"/>
          <p:cNvSpPr/>
          <p:nvPr/>
        </p:nvSpPr>
        <p:spPr>
          <a:xfrm>
            <a:off x="228600" y="2505456"/>
            <a:ext cx="54864" cy="393192"/>
          </a:xfrm>
          <a:prstGeom prst="rect">
            <a:avLst/>
          </a:prstGeom>
          <a:solidFill>
            <a:srgbClr val="007C8A"/>
          </a:solidFill>
          <a:ln w="12700">
            <a:solidFill>
              <a:srgbClr val="007C8A"/>
            </a:solidFill>
            <a:prstDash val="solid"/>
          </a:ln>
        </p:spPr>
      </p:sp>
      <p:sp>
        <p:nvSpPr>
          <p:cNvPr id="30" name="Text 27"/>
          <p:cNvSpPr/>
          <p:nvPr/>
        </p:nvSpPr>
        <p:spPr>
          <a:xfrm>
            <a:off x="365760" y="2551176"/>
            <a:ext cx="3310128" cy="320040"/>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Target Population</a:t>
            </a:r>
            <a:endParaRPr lang="en-US" sz="1050" dirty="0"/>
          </a:p>
        </p:txBody>
      </p:sp>
      <p:sp>
        <p:nvSpPr>
          <p:cNvPr id="31" name="Shape 28"/>
          <p:cNvSpPr/>
          <p:nvPr/>
        </p:nvSpPr>
        <p:spPr>
          <a:xfrm>
            <a:off x="3886200" y="2505456"/>
            <a:ext cx="3886200" cy="393192"/>
          </a:xfrm>
          <a:prstGeom prst="rect">
            <a:avLst/>
          </a:prstGeom>
          <a:solidFill>
            <a:srgbClr val="F0F5F8"/>
          </a:solidFill>
          <a:ln w="6350">
            <a:solidFill>
              <a:srgbClr val="D0DCE8"/>
            </a:solidFill>
            <a:prstDash val="solid"/>
          </a:ln>
        </p:spPr>
      </p:sp>
      <p:sp>
        <p:nvSpPr>
          <p:cNvPr id="32" name="Text 29"/>
          <p:cNvSpPr/>
          <p:nvPr/>
        </p:nvSpPr>
        <p:spPr>
          <a:xfrm>
            <a:off x="3977640" y="2551176"/>
            <a:ext cx="372160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629 (budget officers, officials, community reps)</a:t>
            </a:r>
            <a:endParaRPr lang="en-US" sz="1050" dirty="0"/>
          </a:p>
        </p:txBody>
      </p:sp>
      <p:sp>
        <p:nvSpPr>
          <p:cNvPr id="33" name="Shape 30"/>
          <p:cNvSpPr/>
          <p:nvPr/>
        </p:nvSpPr>
        <p:spPr>
          <a:xfrm>
            <a:off x="7955280" y="2505456"/>
            <a:ext cx="3977640" cy="393192"/>
          </a:xfrm>
          <a:prstGeom prst="rect">
            <a:avLst/>
          </a:prstGeom>
          <a:solidFill>
            <a:srgbClr val="F0F5F8"/>
          </a:solidFill>
          <a:ln w="6350">
            <a:solidFill>
              <a:srgbClr val="D0DCE8"/>
            </a:solidFill>
            <a:prstDash val="solid"/>
          </a:ln>
        </p:spPr>
      </p:sp>
      <p:sp>
        <p:nvSpPr>
          <p:cNvPr id="34" name="Text 31"/>
          <p:cNvSpPr/>
          <p:nvPr/>
        </p:nvSpPr>
        <p:spPr>
          <a:xfrm>
            <a:off x="8046720" y="2551176"/>
            <a:ext cx="381304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All stakeholders in county budget processes</a:t>
            </a:r>
            <a:endParaRPr lang="en-US" sz="1050" dirty="0"/>
          </a:p>
        </p:txBody>
      </p:sp>
      <p:sp>
        <p:nvSpPr>
          <p:cNvPr id="35" name="Shape 32"/>
          <p:cNvSpPr/>
          <p:nvPr/>
        </p:nvSpPr>
        <p:spPr>
          <a:xfrm>
            <a:off x="228600" y="2898648"/>
            <a:ext cx="3474720" cy="393192"/>
          </a:xfrm>
          <a:prstGeom prst="rect">
            <a:avLst/>
          </a:prstGeom>
          <a:solidFill>
            <a:srgbClr val="FFFFFF"/>
          </a:solidFill>
          <a:ln w="6350">
            <a:solidFill>
              <a:srgbClr val="D0DCE8"/>
            </a:solidFill>
            <a:prstDash val="solid"/>
          </a:ln>
        </p:spPr>
      </p:sp>
      <p:sp>
        <p:nvSpPr>
          <p:cNvPr id="36" name="Shape 33"/>
          <p:cNvSpPr/>
          <p:nvPr/>
        </p:nvSpPr>
        <p:spPr>
          <a:xfrm>
            <a:off x="228600" y="2898648"/>
            <a:ext cx="54864" cy="393192"/>
          </a:xfrm>
          <a:prstGeom prst="rect">
            <a:avLst/>
          </a:prstGeom>
          <a:solidFill>
            <a:srgbClr val="007C8A"/>
          </a:solidFill>
          <a:ln w="12700">
            <a:solidFill>
              <a:srgbClr val="007C8A"/>
            </a:solidFill>
            <a:prstDash val="solid"/>
          </a:ln>
        </p:spPr>
      </p:sp>
      <p:sp>
        <p:nvSpPr>
          <p:cNvPr id="37" name="Text 34"/>
          <p:cNvSpPr/>
          <p:nvPr/>
        </p:nvSpPr>
        <p:spPr>
          <a:xfrm>
            <a:off x="365760" y="2944368"/>
            <a:ext cx="3310128" cy="320040"/>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Sampling Technique</a:t>
            </a:r>
            <a:endParaRPr lang="en-US" sz="1050" dirty="0"/>
          </a:p>
        </p:txBody>
      </p:sp>
      <p:sp>
        <p:nvSpPr>
          <p:cNvPr id="38" name="Shape 35"/>
          <p:cNvSpPr/>
          <p:nvPr/>
        </p:nvSpPr>
        <p:spPr>
          <a:xfrm>
            <a:off x="3886200" y="2898648"/>
            <a:ext cx="3886200" cy="393192"/>
          </a:xfrm>
          <a:prstGeom prst="rect">
            <a:avLst/>
          </a:prstGeom>
          <a:solidFill>
            <a:srgbClr val="FFFFFF"/>
          </a:solidFill>
          <a:ln w="6350">
            <a:solidFill>
              <a:srgbClr val="D0DCE8"/>
            </a:solidFill>
            <a:prstDash val="solid"/>
          </a:ln>
        </p:spPr>
      </p:sp>
      <p:sp>
        <p:nvSpPr>
          <p:cNvPr id="39" name="Text 36"/>
          <p:cNvSpPr/>
          <p:nvPr/>
        </p:nvSpPr>
        <p:spPr>
          <a:xfrm>
            <a:off x="3977640" y="2944368"/>
            <a:ext cx="372160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Purposive + Stratified Random</a:t>
            </a:r>
            <a:endParaRPr lang="en-US" sz="1050" dirty="0"/>
          </a:p>
        </p:txBody>
      </p:sp>
      <p:sp>
        <p:nvSpPr>
          <p:cNvPr id="40" name="Shape 37"/>
          <p:cNvSpPr/>
          <p:nvPr/>
        </p:nvSpPr>
        <p:spPr>
          <a:xfrm>
            <a:off x="7955280" y="2898648"/>
            <a:ext cx="3977640" cy="393192"/>
          </a:xfrm>
          <a:prstGeom prst="rect">
            <a:avLst/>
          </a:prstGeom>
          <a:solidFill>
            <a:srgbClr val="FFFFFF"/>
          </a:solidFill>
          <a:ln w="6350">
            <a:solidFill>
              <a:srgbClr val="D0DCE8"/>
            </a:solidFill>
            <a:prstDash val="solid"/>
          </a:ln>
        </p:spPr>
      </p:sp>
      <p:sp>
        <p:nvSpPr>
          <p:cNvPr id="41" name="Text 38"/>
          <p:cNvSpPr/>
          <p:nvPr/>
        </p:nvSpPr>
        <p:spPr>
          <a:xfrm>
            <a:off x="8046720" y="2944368"/>
            <a:ext cx="381304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Ensures targeted selection and representativeness</a:t>
            </a:r>
            <a:endParaRPr lang="en-US" sz="1050" dirty="0"/>
          </a:p>
        </p:txBody>
      </p:sp>
      <p:sp>
        <p:nvSpPr>
          <p:cNvPr id="42" name="Shape 39"/>
          <p:cNvSpPr/>
          <p:nvPr/>
        </p:nvSpPr>
        <p:spPr>
          <a:xfrm>
            <a:off x="228600" y="3291840"/>
            <a:ext cx="3474720" cy="393192"/>
          </a:xfrm>
          <a:prstGeom prst="rect">
            <a:avLst/>
          </a:prstGeom>
          <a:solidFill>
            <a:srgbClr val="F0F5F8"/>
          </a:solidFill>
          <a:ln w="6350">
            <a:solidFill>
              <a:srgbClr val="D0DCE8"/>
            </a:solidFill>
            <a:prstDash val="solid"/>
          </a:ln>
        </p:spPr>
      </p:sp>
      <p:sp>
        <p:nvSpPr>
          <p:cNvPr id="43" name="Shape 40"/>
          <p:cNvSpPr/>
          <p:nvPr/>
        </p:nvSpPr>
        <p:spPr>
          <a:xfrm>
            <a:off x="228600" y="3291840"/>
            <a:ext cx="54864" cy="393192"/>
          </a:xfrm>
          <a:prstGeom prst="rect">
            <a:avLst/>
          </a:prstGeom>
          <a:solidFill>
            <a:srgbClr val="007C8A"/>
          </a:solidFill>
          <a:ln w="12700">
            <a:solidFill>
              <a:srgbClr val="007C8A"/>
            </a:solidFill>
            <a:prstDash val="solid"/>
          </a:ln>
        </p:spPr>
      </p:sp>
      <p:sp>
        <p:nvSpPr>
          <p:cNvPr id="44" name="Text 41"/>
          <p:cNvSpPr/>
          <p:nvPr/>
        </p:nvSpPr>
        <p:spPr>
          <a:xfrm>
            <a:off x="365760" y="3337560"/>
            <a:ext cx="3310128" cy="320040"/>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Sample Size</a:t>
            </a:r>
            <a:endParaRPr lang="en-US" sz="1050" dirty="0"/>
          </a:p>
        </p:txBody>
      </p:sp>
      <p:sp>
        <p:nvSpPr>
          <p:cNvPr id="45" name="Shape 42"/>
          <p:cNvSpPr/>
          <p:nvPr/>
        </p:nvSpPr>
        <p:spPr>
          <a:xfrm>
            <a:off x="3886200" y="3291840"/>
            <a:ext cx="3886200" cy="393192"/>
          </a:xfrm>
          <a:prstGeom prst="rect">
            <a:avLst/>
          </a:prstGeom>
          <a:solidFill>
            <a:srgbClr val="F0F5F8"/>
          </a:solidFill>
          <a:ln w="6350">
            <a:solidFill>
              <a:srgbClr val="D0DCE8"/>
            </a:solidFill>
            <a:prstDash val="solid"/>
          </a:ln>
        </p:spPr>
      </p:sp>
      <p:sp>
        <p:nvSpPr>
          <p:cNvPr id="46" name="Text 43"/>
          <p:cNvSpPr/>
          <p:nvPr/>
        </p:nvSpPr>
        <p:spPr>
          <a:xfrm>
            <a:off x="3977640" y="3337560"/>
            <a:ext cx="372160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250 respondents</a:t>
            </a:r>
            <a:endParaRPr lang="en-US" sz="1050" dirty="0"/>
          </a:p>
        </p:txBody>
      </p:sp>
      <p:sp>
        <p:nvSpPr>
          <p:cNvPr id="47" name="Shape 44"/>
          <p:cNvSpPr/>
          <p:nvPr/>
        </p:nvSpPr>
        <p:spPr>
          <a:xfrm>
            <a:off x="7955280" y="3291840"/>
            <a:ext cx="3977640" cy="393192"/>
          </a:xfrm>
          <a:prstGeom prst="rect">
            <a:avLst/>
          </a:prstGeom>
          <a:solidFill>
            <a:srgbClr val="F0F5F8"/>
          </a:solidFill>
          <a:ln w="6350">
            <a:solidFill>
              <a:srgbClr val="D0DCE8"/>
            </a:solidFill>
            <a:prstDash val="solid"/>
          </a:ln>
        </p:spPr>
      </p:sp>
      <p:sp>
        <p:nvSpPr>
          <p:cNvPr id="48" name="Text 45"/>
          <p:cNvSpPr/>
          <p:nvPr/>
        </p:nvSpPr>
        <p:spPr>
          <a:xfrm>
            <a:off x="8046720" y="3337560"/>
            <a:ext cx="381304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Calculated using Yamane (1967) formula</a:t>
            </a:r>
            <a:endParaRPr lang="en-US" sz="1050" dirty="0"/>
          </a:p>
        </p:txBody>
      </p:sp>
      <p:sp>
        <p:nvSpPr>
          <p:cNvPr id="49" name="Shape 46"/>
          <p:cNvSpPr/>
          <p:nvPr/>
        </p:nvSpPr>
        <p:spPr>
          <a:xfrm>
            <a:off x="228600" y="3685032"/>
            <a:ext cx="3474720" cy="393192"/>
          </a:xfrm>
          <a:prstGeom prst="rect">
            <a:avLst/>
          </a:prstGeom>
          <a:solidFill>
            <a:srgbClr val="FFFFFF"/>
          </a:solidFill>
          <a:ln w="6350">
            <a:solidFill>
              <a:srgbClr val="D0DCE8"/>
            </a:solidFill>
            <a:prstDash val="solid"/>
          </a:ln>
        </p:spPr>
      </p:sp>
      <p:sp>
        <p:nvSpPr>
          <p:cNvPr id="50" name="Shape 47"/>
          <p:cNvSpPr/>
          <p:nvPr/>
        </p:nvSpPr>
        <p:spPr>
          <a:xfrm>
            <a:off x="228600" y="3685032"/>
            <a:ext cx="54864" cy="393192"/>
          </a:xfrm>
          <a:prstGeom prst="rect">
            <a:avLst/>
          </a:prstGeom>
          <a:solidFill>
            <a:srgbClr val="007C8A"/>
          </a:solidFill>
          <a:ln w="12700">
            <a:solidFill>
              <a:srgbClr val="007C8A"/>
            </a:solidFill>
            <a:prstDash val="solid"/>
          </a:ln>
        </p:spPr>
      </p:sp>
      <p:sp>
        <p:nvSpPr>
          <p:cNvPr id="51" name="Text 48"/>
          <p:cNvSpPr/>
          <p:nvPr/>
        </p:nvSpPr>
        <p:spPr>
          <a:xfrm>
            <a:off x="365760" y="3730752"/>
            <a:ext cx="3310128" cy="320040"/>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Primary Data</a:t>
            </a:r>
            <a:endParaRPr lang="en-US" sz="1050" dirty="0"/>
          </a:p>
        </p:txBody>
      </p:sp>
      <p:sp>
        <p:nvSpPr>
          <p:cNvPr id="52" name="Shape 49"/>
          <p:cNvSpPr/>
          <p:nvPr/>
        </p:nvSpPr>
        <p:spPr>
          <a:xfrm>
            <a:off x="3886200" y="3685032"/>
            <a:ext cx="3886200" cy="393192"/>
          </a:xfrm>
          <a:prstGeom prst="rect">
            <a:avLst/>
          </a:prstGeom>
          <a:solidFill>
            <a:srgbClr val="FFFFFF"/>
          </a:solidFill>
          <a:ln w="6350">
            <a:solidFill>
              <a:srgbClr val="D0DCE8"/>
            </a:solidFill>
            <a:prstDash val="solid"/>
          </a:ln>
        </p:spPr>
      </p:sp>
      <p:sp>
        <p:nvSpPr>
          <p:cNvPr id="53" name="Text 50"/>
          <p:cNvSpPr/>
          <p:nvPr/>
        </p:nvSpPr>
        <p:spPr>
          <a:xfrm>
            <a:off x="3977640" y="3730752"/>
            <a:ext cx="372160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Questionnaires, Interviews, FGDs</a:t>
            </a:r>
            <a:endParaRPr lang="en-US" sz="1050" dirty="0"/>
          </a:p>
        </p:txBody>
      </p:sp>
      <p:sp>
        <p:nvSpPr>
          <p:cNvPr id="54" name="Shape 51"/>
          <p:cNvSpPr/>
          <p:nvPr/>
        </p:nvSpPr>
        <p:spPr>
          <a:xfrm>
            <a:off x="7955280" y="3685032"/>
            <a:ext cx="3977640" cy="393192"/>
          </a:xfrm>
          <a:prstGeom prst="rect">
            <a:avLst/>
          </a:prstGeom>
          <a:solidFill>
            <a:srgbClr val="FFFFFF"/>
          </a:solidFill>
          <a:ln w="6350">
            <a:solidFill>
              <a:srgbClr val="D0DCE8"/>
            </a:solidFill>
            <a:prstDash val="solid"/>
          </a:ln>
        </p:spPr>
      </p:sp>
      <p:sp>
        <p:nvSpPr>
          <p:cNvPr id="55" name="Text 52"/>
          <p:cNvSpPr/>
          <p:nvPr/>
        </p:nvSpPr>
        <p:spPr>
          <a:xfrm>
            <a:off x="8046720" y="3730752"/>
            <a:ext cx="381304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Captures perceptions and lived experiences</a:t>
            </a:r>
            <a:endParaRPr lang="en-US" sz="1050" dirty="0"/>
          </a:p>
        </p:txBody>
      </p:sp>
      <p:sp>
        <p:nvSpPr>
          <p:cNvPr id="56" name="Shape 53"/>
          <p:cNvSpPr/>
          <p:nvPr/>
        </p:nvSpPr>
        <p:spPr>
          <a:xfrm>
            <a:off x="228600" y="4078224"/>
            <a:ext cx="3474720" cy="393192"/>
          </a:xfrm>
          <a:prstGeom prst="rect">
            <a:avLst/>
          </a:prstGeom>
          <a:solidFill>
            <a:srgbClr val="F0F5F8"/>
          </a:solidFill>
          <a:ln w="6350">
            <a:solidFill>
              <a:srgbClr val="D0DCE8"/>
            </a:solidFill>
            <a:prstDash val="solid"/>
          </a:ln>
        </p:spPr>
      </p:sp>
      <p:sp>
        <p:nvSpPr>
          <p:cNvPr id="57" name="Shape 54"/>
          <p:cNvSpPr/>
          <p:nvPr/>
        </p:nvSpPr>
        <p:spPr>
          <a:xfrm>
            <a:off x="228600" y="4078224"/>
            <a:ext cx="54864" cy="393192"/>
          </a:xfrm>
          <a:prstGeom prst="rect">
            <a:avLst/>
          </a:prstGeom>
          <a:solidFill>
            <a:srgbClr val="007C8A"/>
          </a:solidFill>
          <a:ln w="12700">
            <a:solidFill>
              <a:srgbClr val="007C8A"/>
            </a:solidFill>
            <a:prstDash val="solid"/>
          </a:ln>
        </p:spPr>
      </p:sp>
      <p:sp>
        <p:nvSpPr>
          <p:cNvPr id="58" name="Text 55"/>
          <p:cNvSpPr/>
          <p:nvPr/>
        </p:nvSpPr>
        <p:spPr>
          <a:xfrm>
            <a:off x="365760" y="4123944"/>
            <a:ext cx="3310128" cy="320040"/>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Secondary Data</a:t>
            </a:r>
            <a:endParaRPr lang="en-US" sz="1050" dirty="0"/>
          </a:p>
        </p:txBody>
      </p:sp>
      <p:sp>
        <p:nvSpPr>
          <p:cNvPr id="59" name="Shape 56"/>
          <p:cNvSpPr/>
          <p:nvPr/>
        </p:nvSpPr>
        <p:spPr>
          <a:xfrm>
            <a:off x="3886200" y="4078224"/>
            <a:ext cx="3886200" cy="393192"/>
          </a:xfrm>
          <a:prstGeom prst="rect">
            <a:avLst/>
          </a:prstGeom>
          <a:solidFill>
            <a:srgbClr val="F0F5F8"/>
          </a:solidFill>
          <a:ln w="6350">
            <a:solidFill>
              <a:srgbClr val="D0DCE8"/>
            </a:solidFill>
            <a:prstDash val="solid"/>
          </a:ln>
        </p:spPr>
      </p:sp>
      <p:sp>
        <p:nvSpPr>
          <p:cNvPr id="60" name="Text 57"/>
          <p:cNvSpPr/>
          <p:nvPr/>
        </p:nvSpPr>
        <p:spPr>
          <a:xfrm>
            <a:off x="3977640" y="4123944"/>
            <a:ext cx="372160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Budget documents, KNBS data, Treasury reports</a:t>
            </a:r>
            <a:endParaRPr lang="en-US" sz="1050" dirty="0"/>
          </a:p>
        </p:txBody>
      </p:sp>
      <p:sp>
        <p:nvSpPr>
          <p:cNvPr id="61" name="Shape 58"/>
          <p:cNvSpPr/>
          <p:nvPr/>
        </p:nvSpPr>
        <p:spPr>
          <a:xfrm>
            <a:off x="7955280" y="4078224"/>
            <a:ext cx="3977640" cy="393192"/>
          </a:xfrm>
          <a:prstGeom prst="rect">
            <a:avLst/>
          </a:prstGeom>
          <a:solidFill>
            <a:srgbClr val="F0F5F8"/>
          </a:solidFill>
          <a:ln w="6350">
            <a:solidFill>
              <a:srgbClr val="D0DCE8"/>
            </a:solidFill>
            <a:prstDash val="solid"/>
          </a:ln>
        </p:spPr>
      </p:sp>
      <p:sp>
        <p:nvSpPr>
          <p:cNvPr id="62" name="Text 59"/>
          <p:cNvSpPr/>
          <p:nvPr/>
        </p:nvSpPr>
        <p:spPr>
          <a:xfrm>
            <a:off x="8046720" y="4123944"/>
            <a:ext cx="381304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10 years of fiscal &amp; social equity data</a:t>
            </a:r>
            <a:endParaRPr lang="en-US" sz="1050" dirty="0"/>
          </a:p>
        </p:txBody>
      </p:sp>
      <p:sp>
        <p:nvSpPr>
          <p:cNvPr id="63" name="Shape 60"/>
          <p:cNvSpPr/>
          <p:nvPr/>
        </p:nvSpPr>
        <p:spPr>
          <a:xfrm>
            <a:off x="228600" y="4471416"/>
            <a:ext cx="3474720" cy="393192"/>
          </a:xfrm>
          <a:prstGeom prst="rect">
            <a:avLst/>
          </a:prstGeom>
          <a:solidFill>
            <a:srgbClr val="FFFFFF"/>
          </a:solidFill>
          <a:ln w="6350">
            <a:solidFill>
              <a:srgbClr val="D0DCE8"/>
            </a:solidFill>
            <a:prstDash val="solid"/>
          </a:ln>
        </p:spPr>
      </p:sp>
      <p:sp>
        <p:nvSpPr>
          <p:cNvPr id="64" name="Shape 61"/>
          <p:cNvSpPr/>
          <p:nvPr/>
        </p:nvSpPr>
        <p:spPr>
          <a:xfrm>
            <a:off x="228600" y="4471416"/>
            <a:ext cx="54864" cy="393192"/>
          </a:xfrm>
          <a:prstGeom prst="rect">
            <a:avLst/>
          </a:prstGeom>
          <a:solidFill>
            <a:srgbClr val="007C8A"/>
          </a:solidFill>
          <a:ln w="12700">
            <a:solidFill>
              <a:srgbClr val="007C8A"/>
            </a:solidFill>
            <a:prstDash val="solid"/>
          </a:ln>
        </p:spPr>
      </p:sp>
      <p:sp>
        <p:nvSpPr>
          <p:cNvPr id="65" name="Text 62"/>
          <p:cNvSpPr/>
          <p:nvPr/>
        </p:nvSpPr>
        <p:spPr>
          <a:xfrm>
            <a:off x="365760" y="4517136"/>
            <a:ext cx="3310128" cy="320040"/>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Validity</a:t>
            </a:r>
            <a:endParaRPr lang="en-US" sz="1050" dirty="0"/>
          </a:p>
        </p:txBody>
      </p:sp>
      <p:sp>
        <p:nvSpPr>
          <p:cNvPr id="66" name="Shape 63"/>
          <p:cNvSpPr/>
          <p:nvPr/>
        </p:nvSpPr>
        <p:spPr>
          <a:xfrm>
            <a:off x="3886200" y="4471416"/>
            <a:ext cx="3886200" cy="393192"/>
          </a:xfrm>
          <a:prstGeom prst="rect">
            <a:avLst/>
          </a:prstGeom>
          <a:solidFill>
            <a:srgbClr val="FFFFFF"/>
          </a:solidFill>
          <a:ln w="6350">
            <a:solidFill>
              <a:srgbClr val="D0DCE8"/>
            </a:solidFill>
            <a:prstDash val="solid"/>
          </a:ln>
        </p:spPr>
      </p:sp>
      <p:sp>
        <p:nvSpPr>
          <p:cNvPr id="67" name="Text 64"/>
          <p:cNvSpPr/>
          <p:nvPr/>
        </p:nvSpPr>
        <p:spPr>
          <a:xfrm>
            <a:off x="3977640" y="4517136"/>
            <a:ext cx="372160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Content validity (expert review), construct validity</a:t>
            </a:r>
            <a:endParaRPr lang="en-US" sz="1050" dirty="0"/>
          </a:p>
        </p:txBody>
      </p:sp>
      <p:sp>
        <p:nvSpPr>
          <p:cNvPr id="68" name="Shape 65"/>
          <p:cNvSpPr/>
          <p:nvPr/>
        </p:nvSpPr>
        <p:spPr>
          <a:xfrm>
            <a:off x="7955280" y="4471416"/>
            <a:ext cx="3977640" cy="393192"/>
          </a:xfrm>
          <a:prstGeom prst="rect">
            <a:avLst/>
          </a:prstGeom>
          <a:solidFill>
            <a:srgbClr val="FFFFFF"/>
          </a:solidFill>
          <a:ln w="6350">
            <a:solidFill>
              <a:srgbClr val="D0DCE8"/>
            </a:solidFill>
            <a:prstDash val="solid"/>
          </a:ln>
        </p:spPr>
      </p:sp>
      <p:sp>
        <p:nvSpPr>
          <p:cNvPr id="69" name="Text 66"/>
          <p:cNvSpPr/>
          <p:nvPr/>
        </p:nvSpPr>
        <p:spPr>
          <a:xfrm>
            <a:off x="8046720" y="4517136"/>
            <a:ext cx="381304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Ensures instrument measures the right constructs</a:t>
            </a:r>
            <a:endParaRPr lang="en-US" sz="1050" dirty="0"/>
          </a:p>
        </p:txBody>
      </p:sp>
      <p:sp>
        <p:nvSpPr>
          <p:cNvPr id="70" name="Shape 67"/>
          <p:cNvSpPr/>
          <p:nvPr/>
        </p:nvSpPr>
        <p:spPr>
          <a:xfrm>
            <a:off x="228600" y="4864608"/>
            <a:ext cx="3474720" cy="393192"/>
          </a:xfrm>
          <a:prstGeom prst="rect">
            <a:avLst/>
          </a:prstGeom>
          <a:solidFill>
            <a:srgbClr val="F0F5F8"/>
          </a:solidFill>
          <a:ln w="6350">
            <a:solidFill>
              <a:srgbClr val="D0DCE8"/>
            </a:solidFill>
            <a:prstDash val="solid"/>
          </a:ln>
        </p:spPr>
      </p:sp>
      <p:sp>
        <p:nvSpPr>
          <p:cNvPr id="71" name="Shape 68"/>
          <p:cNvSpPr/>
          <p:nvPr/>
        </p:nvSpPr>
        <p:spPr>
          <a:xfrm>
            <a:off x="228600" y="4864608"/>
            <a:ext cx="54864" cy="393192"/>
          </a:xfrm>
          <a:prstGeom prst="rect">
            <a:avLst/>
          </a:prstGeom>
          <a:solidFill>
            <a:srgbClr val="007C8A"/>
          </a:solidFill>
          <a:ln w="12700">
            <a:solidFill>
              <a:srgbClr val="007C8A"/>
            </a:solidFill>
            <a:prstDash val="solid"/>
          </a:ln>
        </p:spPr>
      </p:sp>
      <p:sp>
        <p:nvSpPr>
          <p:cNvPr id="72" name="Text 69"/>
          <p:cNvSpPr/>
          <p:nvPr/>
        </p:nvSpPr>
        <p:spPr>
          <a:xfrm>
            <a:off x="365760" y="4910328"/>
            <a:ext cx="3310128" cy="320040"/>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Reliability</a:t>
            </a:r>
            <a:endParaRPr lang="en-US" sz="1050" dirty="0"/>
          </a:p>
        </p:txBody>
      </p:sp>
      <p:sp>
        <p:nvSpPr>
          <p:cNvPr id="73" name="Shape 70"/>
          <p:cNvSpPr/>
          <p:nvPr/>
        </p:nvSpPr>
        <p:spPr>
          <a:xfrm>
            <a:off x="3886200" y="4864608"/>
            <a:ext cx="3886200" cy="393192"/>
          </a:xfrm>
          <a:prstGeom prst="rect">
            <a:avLst/>
          </a:prstGeom>
          <a:solidFill>
            <a:srgbClr val="F0F5F8"/>
          </a:solidFill>
          <a:ln w="6350">
            <a:solidFill>
              <a:srgbClr val="D0DCE8"/>
            </a:solidFill>
            <a:prstDash val="solid"/>
          </a:ln>
        </p:spPr>
      </p:sp>
      <p:sp>
        <p:nvSpPr>
          <p:cNvPr id="74" name="Text 71"/>
          <p:cNvSpPr/>
          <p:nvPr/>
        </p:nvSpPr>
        <p:spPr>
          <a:xfrm>
            <a:off x="3977640" y="4910328"/>
            <a:ext cx="372160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Cronbach's Alpha ≥ 0.7 (pilot testing)</a:t>
            </a:r>
            <a:endParaRPr lang="en-US" sz="1050" dirty="0"/>
          </a:p>
        </p:txBody>
      </p:sp>
      <p:sp>
        <p:nvSpPr>
          <p:cNvPr id="75" name="Shape 72"/>
          <p:cNvSpPr/>
          <p:nvPr/>
        </p:nvSpPr>
        <p:spPr>
          <a:xfrm>
            <a:off x="7955280" y="4864608"/>
            <a:ext cx="3977640" cy="393192"/>
          </a:xfrm>
          <a:prstGeom prst="rect">
            <a:avLst/>
          </a:prstGeom>
          <a:solidFill>
            <a:srgbClr val="F0F5F8"/>
          </a:solidFill>
          <a:ln w="6350">
            <a:solidFill>
              <a:srgbClr val="D0DCE8"/>
            </a:solidFill>
            <a:prstDash val="solid"/>
          </a:ln>
        </p:spPr>
      </p:sp>
      <p:sp>
        <p:nvSpPr>
          <p:cNvPr id="76" name="Text 73"/>
          <p:cNvSpPr/>
          <p:nvPr/>
        </p:nvSpPr>
        <p:spPr>
          <a:xfrm>
            <a:off x="8046720" y="4910328"/>
            <a:ext cx="381304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Ensures consistency of measurement</a:t>
            </a:r>
            <a:endParaRPr lang="en-US" sz="1050" dirty="0"/>
          </a:p>
        </p:txBody>
      </p:sp>
      <p:sp>
        <p:nvSpPr>
          <p:cNvPr id="77" name="Shape 74"/>
          <p:cNvSpPr/>
          <p:nvPr/>
        </p:nvSpPr>
        <p:spPr>
          <a:xfrm>
            <a:off x="228600" y="5257800"/>
            <a:ext cx="3474720" cy="393192"/>
          </a:xfrm>
          <a:prstGeom prst="rect">
            <a:avLst/>
          </a:prstGeom>
          <a:solidFill>
            <a:srgbClr val="FFFFFF"/>
          </a:solidFill>
          <a:ln w="6350">
            <a:solidFill>
              <a:srgbClr val="D0DCE8"/>
            </a:solidFill>
            <a:prstDash val="solid"/>
          </a:ln>
        </p:spPr>
      </p:sp>
      <p:sp>
        <p:nvSpPr>
          <p:cNvPr id="78" name="Shape 75"/>
          <p:cNvSpPr/>
          <p:nvPr/>
        </p:nvSpPr>
        <p:spPr>
          <a:xfrm>
            <a:off x="228600" y="5257800"/>
            <a:ext cx="54864" cy="393192"/>
          </a:xfrm>
          <a:prstGeom prst="rect">
            <a:avLst/>
          </a:prstGeom>
          <a:solidFill>
            <a:srgbClr val="007C8A"/>
          </a:solidFill>
          <a:ln w="12700">
            <a:solidFill>
              <a:srgbClr val="007C8A"/>
            </a:solidFill>
            <a:prstDash val="solid"/>
          </a:ln>
        </p:spPr>
      </p:sp>
      <p:sp>
        <p:nvSpPr>
          <p:cNvPr id="79" name="Text 76"/>
          <p:cNvSpPr/>
          <p:nvPr/>
        </p:nvSpPr>
        <p:spPr>
          <a:xfrm>
            <a:off x="365760" y="5303520"/>
            <a:ext cx="3310128" cy="320040"/>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Quantitative Analysis</a:t>
            </a:r>
            <a:endParaRPr lang="en-US" sz="1050" dirty="0"/>
          </a:p>
        </p:txBody>
      </p:sp>
      <p:sp>
        <p:nvSpPr>
          <p:cNvPr id="80" name="Shape 77"/>
          <p:cNvSpPr/>
          <p:nvPr/>
        </p:nvSpPr>
        <p:spPr>
          <a:xfrm>
            <a:off x="3886200" y="5257800"/>
            <a:ext cx="3886200" cy="393192"/>
          </a:xfrm>
          <a:prstGeom prst="rect">
            <a:avLst/>
          </a:prstGeom>
          <a:solidFill>
            <a:srgbClr val="FFFFFF"/>
          </a:solidFill>
          <a:ln w="6350">
            <a:solidFill>
              <a:srgbClr val="D0DCE8"/>
            </a:solidFill>
            <a:prstDash val="solid"/>
          </a:ln>
        </p:spPr>
      </p:sp>
      <p:sp>
        <p:nvSpPr>
          <p:cNvPr id="81" name="Text 78"/>
          <p:cNvSpPr/>
          <p:nvPr/>
        </p:nvSpPr>
        <p:spPr>
          <a:xfrm>
            <a:off x="3977640" y="5303520"/>
            <a:ext cx="372160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SPSS &amp; STATA — regression, correlation</a:t>
            </a:r>
            <a:endParaRPr lang="en-US" sz="1050" dirty="0"/>
          </a:p>
        </p:txBody>
      </p:sp>
      <p:sp>
        <p:nvSpPr>
          <p:cNvPr id="82" name="Shape 79"/>
          <p:cNvSpPr/>
          <p:nvPr/>
        </p:nvSpPr>
        <p:spPr>
          <a:xfrm>
            <a:off x="7955280" y="5257800"/>
            <a:ext cx="3977640" cy="393192"/>
          </a:xfrm>
          <a:prstGeom prst="rect">
            <a:avLst/>
          </a:prstGeom>
          <a:solidFill>
            <a:srgbClr val="FFFFFF"/>
          </a:solidFill>
          <a:ln w="6350">
            <a:solidFill>
              <a:srgbClr val="D0DCE8"/>
            </a:solidFill>
            <a:prstDash val="solid"/>
          </a:ln>
        </p:spPr>
      </p:sp>
      <p:sp>
        <p:nvSpPr>
          <p:cNvPr id="83" name="Text 80"/>
          <p:cNvSpPr/>
          <p:nvPr/>
        </p:nvSpPr>
        <p:spPr>
          <a:xfrm>
            <a:off x="8046720" y="5303520"/>
            <a:ext cx="381304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Tests IV-DV relationships statistically</a:t>
            </a:r>
            <a:endParaRPr lang="en-US" sz="1050" dirty="0"/>
          </a:p>
        </p:txBody>
      </p:sp>
      <p:sp>
        <p:nvSpPr>
          <p:cNvPr id="84" name="Shape 81"/>
          <p:cNvSpPr/>
          <p:nvPr/>
        </p:nvSpPr>
        <p:spPr>
          <a:xfrm>
            <a:off x="228600" y="5650992"/>
            <a:ext cx="3474720" cy="393192"/>
          </a:xfrm>
          <a:prstGeom prst="rect">
            <a:avLst/>
          </a:prstGeom>
          <a:solidFill>
            <a:srgbClr val="F0F5F8"/>
          </a:solidFill>
          <a:ln w="6350">
            <a:solidFill>
              <a:srgbClr val="D0DCE8"/>
            </a:solidFill>
            <a:prstDash val="solid"/>
          </a:ln>
        </p:spPr>
      </p:sp>
      <p:sp>
        <p:nvSpPr>
          <p:cNvPr id="85" name="Shape 82"/>
          <p:cNvSpPr/>
          <p:nvPr/>
        </p:nvSpPr>
        <p:spPr>
          <a:xfrm>
            <a:off x="228600" y="5650992"/>
            <a:ext cx="54864" cy="393192"/>
          </a:xfrm>
          <a:prstGeom prst="rect">
            <a:avLst/>
          </a:prstGeom>
          <a:solidFill>
            <a:srgbClr val="007C8A"/>
          </a:solidFill>
          <a:ln w="12700">
            <a:solidFill>
              <a:srgbClr val="007C8A"/>
            </a:solidFill>
            <a:prstDash val="solid"/>
          </a:ln>
        </p:spPr>
      </p:sp>
      <p:sp>
        <p:nvSpPr>
          <p:cNvPr id="86" name="Text 83"/>
          <p:cNvSpPr/>
          <p:nvPr/>
        </p:nvSpPr>
        <p:spPr>
          <a:xfrm>
            <a:off x="365760" y="5696712"/>
            <a:ext cx="3310128" cy="320040"/>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Qualitative Analysis</a:t>
            </a:r>
            <a:endParaRPr lang="en-US" sz="1050" dirty="0"/>
          </a:p>
        </p:txBody>
      </p:sp>
      <p:sp>
        <p:nvSpPr>
          <p:cNvPr id="87" name="Shape 84"/>
          <p:cNvSpPr/>
          <p:nvPr/>
        </p:nvSpPr>
        <p:spPr>
          <a:xfrm>
            <a:off x="3886200" y="5650992"/>
            <a:ext cx="3886200" cy="393192"/>
          </a:xfrm>
          <a:prstGeom prst="rect">
            <a:avLst/>
          </a:prstGeom>
          <a:solidFill>
            <a:srgbClr val="F0F5F8"/>
          </a:solidFill>
          <a:ln w="6350">
            <a:solidFill>
              <a:srgbClr val="D0DCE8"/>
            </a:solidFill>
            <a:prstDash val="solid"/>
          </a:ln>
        </p:spPr>
      </p:sp>
      <p:sp>
        <p:nvSpPr>
          <p:cNvPr id="88" name="Text 85"/>
          <p:cNvSpPr/>
          <p:nvPr/>
        </p:nvSpPr>
        <p:spPr>
          <a:xfrm>
            <a:off x="3977640" y="5696712"/>
            <a:ext cx="372160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NVivo / ATLAS.ti — thematic analysis</a:t>
            </a:r>
            <a:endParaRPr lang="en-US" sz="1050" dirty="0"/>
          </a:p>
        </p:txBody>
      </p:sp>
      <p:sp>
        <p:nvSpPr>
          <p:cNvPr id="89" name="Shape 86"/>
          <p:cNvSpPr/>
          <p:nvPr/>
        </p:nvSpPr>
        <p:spPr>
          <a:xfrm>
            <a:off x="7955280" y="5650992"/>
            <a:ext cx="3977640" cy="393192"/>
          </a:xfrm>
          <a:prstGeom prst="rect">
            <a:avLst/>
          </a:prstGeom>
          <a:solidFill>
            <a:srgbClr val="F0F5F8"/>
          </a:solidFill>
          <a:ln w="6350">
            <a:solidFill>
              <a:srgbClr val="D0DCE8"/>
            </a:solidFill>
            <a:prstDash val="solid"/>
          </a:ln>
        </p:spPr>
      </p:sp>
      <p:sp>
        <p:nvSpPr>
          <p:cNvPr id="90" name="Text 87"/>
          <p:cNvSpPr/>
          <p:nvPr/>
        </p:nvSpPr>
        <p:spPr>
          <a:xfrm>
            <a:off x="8046720" y="5696712"/>
            <a:ext cx="381304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Codes interview themes systematically</a:t>
            </a:r>
            <a:endParaRPr lang="en-US" sz="1050" dirty="0"/>
          </a:p>
        </p:txBody>
      </p:sp>
      <p:sp>
        <p:nvSpPr>
          <p:cNvPr id="91" name="Shape 88"/>
          <p:cNvSpPr/>
          <p:nvPr/>
        </p:nvSpPr>
        <p:spPr>
          <a:xfrm>
            <a:off x="228600" y="6044184"/>
            <a:ext cx="3474720" cy="393192"/>
          </a:xfrm>
          <a:prstGeom prst="rect">
            <a:avLst/>
          </a:prstGeom>
          <a:solidFill>
            <a:srgbClr val="FFFFFF"/>
          </a:solidFill>
          <a:ln w="6350">
            <a:solidFill>
              <a:srgbClr val="D0DCE8"/>
            </a:solidFill>
            <a:prstDash val="solid"/>
          </a:ln>
        </p:spPr>
      </p:sp>
      <p:sp>
        <p:nvSpPr>
          <p:cNvPr id="92" name="Shape 89"/>
          <p:cNvSpPr/>
          <p:nvPr/>
        </p:nvSpPr>
        <p:spPr>
          <a:xfrm>
            <a:off x="228600" y="6044184"/>
            <a:ext cx="54864" cy="393192"/>
          </a:xfrm>
          <a:prstGeom prst="rect">
            <a:avLst/>
          </a:prstGeom>
          <a:solidFill>
            <a:srgbClr val="007C8A"/>
          </a:solidFill>
          <a:ln w="12700">
            <a:solidFill>
              <a:srgbClr val="007C8A"/>
            </a:solidFill>
            <a:prstDash val="solid"/>
          </a:ln>
        </p:spPr>
      </p:sp>
      <p:sp>
        <p:nvSpPr>
          <p:cNvPr id="93" name="Text 90"/>
          <p:cNvSpPr/>
          <p:nvPr/>
        </p:nvSpPr>
        <p:spPr>
          <a:xfrm>
            <a:off x="365760" y="6089904"/>
            <a:ext cx="3310128" cy="320040"/>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Ethical Compliance</a:t>
            </a:r>
            <a:endParaRPr lang="en-US" sz="1050" dirty="0"/>
          </a:p>
        </p:txBody>
      </p:sp>
      <p:sp>
        <p:nvSpPr>
          <p:cNvPr id="94" name="Shape 91"/>
          <p:cNvSpPr/>
          <p:nvPr/>
        </p:nvSpPr>
        <p:spPr>
          <a:xfrm>
            <a:off x="3886200" y="6044184"/>
            <a:ext cx="3886200" cy="393192"/>
          </a:xfrm>
          <a:prstGeom prst="rect">
            <a:avLst/>
          </a:prstGeom>
          <a:solidFill>
            <a:srgbClr val="FFFFFF"/>
          </a:solidFill>
          <a:ln w="6350">
            <a:solidFill>
              <a:srgbClr val="D0DCE8"/>
            </a:solidFill>
            <a:prstDash val="solid"/>
          </a:ln>
        </p:spPr>
      </p:sp>
      <p:sp>
        <p:nvSpPr>
          <p:cNvPr id="95" name="Text 92"/>
          <p:cNvSpPr/>
          <p:nvPr/>
        </p:nvSpPr>
        <p:spPr>
          <a:xfrm>
            <a:off x="3977640" y="6089904"/>
            <a:ext cx="372160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NACOSTI permit, informed consent, anonymity</a:t>
            </a:r>
            <a:endParaRPr lang="en-US" sz="1050" dirty="0"/>
          </a:p>
        </p:txBody>
      </p:sp>
      <p:sp>
        <p:nvSpPr>
          <p:cNvPr id="96" name="Shape 93"/>
          <p:cNvSpPr/>
          <p:nvPr/>
        </p:nvSpPr>
        <p:spPr>
          <a:xfrm>
            <a:off x="7955280" y="6044184"/>
            <a:ext cx="3977640" cy="393192"/>
          </a:xfrm>
          <a:prstGeom prst="rect">
            <a:avLst/>
          </a:prstGeom>
          <a:solidFill>
            <a:srgbClr val="FFFFFF"/>
          </a:solidFill>
          <a:ln w="6350">
            <a:solidFill>
              <a:srgbClr val="D0DCE8"/>
            </a:solidFill>
            <a:prstDash val="solid"/>
          </a:ln>
        </p:spPr>
      </p:sp>
      <p:sp>
        <p:nvSpPr>
          <p:cNvPr id="97" name="Text 94"/>
          <p:cNvSpPr/>
          <p:nvPr/>
        </p:nvSpPr>
        <p:spPr>
          <a:xfrm>
            <a:off x="8046720" y="6089904"/>
            <a:ext cx="3813048" cy="3200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Kenya legal &amp; research ethics requirements</a:t>
            </a:r>
            <a:endParaRPr lang="en-US" sz="10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0A1628"/>
        </a:solidFill>
        <a:effectLst/>
      </p:bgPr>
    </p:bg>
    <p:spTree>
      <p:nvGrpSpPr>
        <p:cNvPr id="1" name=""/>
        <p:cNvGrpSpPr/>
        <p:nvPr/>
      </p:nvGrpSpPr>
      <p:grpSpPr>
        <a:xfrm>
          <a:off x="0" y="0"/>
          <a:ext cx="0" cy="0"/>
          <a:chOff x="0" y="0"/>
          <a:chExt cx="0" cy="0"/>
        </a:xfrm>
      </p:grpSpPr>
      <p:sp>
        <p:nvSpPr>
          <p:cNvPr id="2" name="Shape 0"/>
          <p:cNvSpPr/>
          <p:nvPr/>
        </p:nvSpPr>
        <p:spPr>
          <a:xfrm>
            <a:off x="0" y="6693408"/>
            <a:ext cx="12161520" cy="164592"/>
          </a:xfrm>
          <a:prstGeom prst="rect">
            <a:avLst/>
          </a:prstGeom>
          <a:solidFill>
            <a:srgbClr val="007C8A"/>
          </a:solidFill>
          <a:ln w="12700">
            <a:solidFill>
              <a:srgbClr val="007C8A"/>
            </a:solidFill>
            <a:prstDash val="solid"/>
          </a:ln>
        </p:spPr>
      </p:sp>
      <p:sp>
        <p:nvSpPr>
          <p:cNvPr id="3" name="Shape 1"/>
          <p:cNvSpPr/>
          <p:nvPr/>
        </p:nvSpPr>
        <p:spPr>
          <a:xfrm>
            <a:off x="0" y="0"/>
            <a:ext cx="502920" cy="6858000"/>
          </a:xfrm>
          <a:prstGeom prst="rect">
            <a:avLst/>
          </a:prstGeom>
          <a:solidFill>
            <a:srgbClr val="007C8A"/>
          </a:solidFill>
          <a:ln w="12700">
            <a:solidFill>
              <a:srgbClr val="007C8A"/>
            </a:solidFill>
            <a:prstDash val="solid"/>
          </a:ln>
        </p:spPr>
      </p:sp>
      <p:sp>
        <p:nvSpPr>
          <p:cNvPr id="4" name="Text 2"/>
          <p:cNvSpPr/>
          <p:nvPr/>
        </p:nvSpPr>
        <p:spPr>
          <a:xfrm>
            <a:off x="731520" y="502920"/>
            <a:ext cx="9144000" cy="384048"/>
          </a:xfrm>
          <a:prstGeom prst="rect">
            <a:avLst/>
          </a:prstGeom>
          <a:noFill/>
          <a:ln/>
        </p:spPr>
        <p:txBody>
          <a:bodyPr wrap="square" lIns="0" tIns="0" rIns="0" bIns="0" rtlCol="0" anchor="ctr"/>
          <a:lstStyle/>
          <a:p>
            <a:pPr marL="0" indent="0">
              <a:buNone/>
            </a:pPr>
            <a:r>
              <a:rPr lang="en-US" sz="1300" kern="0" spc="500" dirty="0">
                <a:solidFill>
                  <a:srgbClr val="00A3B5"/>
                </a:solidFill>
                <a:latin typeface="Calibri" pitchFamily="34" charset="0"/>
                <a:ea typeface="Calibri" pitchFamily="34" charset="-122"/>
                <a:cs typeface="Calibri" pitchFamily="34" charset="-120"/>
              </a:rPr>
              <a:t>SUMMARY</a:t>
            </a:r>
            <a:endParaRPr lang="en-US" sz="1300" dirty="0"/>
          </a:p>
        </p:txBody>
      </p:sp>
      <p:sp>
        <p:nvSpPr>
          <p:cNvPr id="5" name="Text 3"/>
          <p:cNvSpPr/>
          <p:nvPr/>
        </p:nvSpPr>
        <p:spPr>
          <a:xfrm>
            <a:off x="731520" y="886968"/>
            <a:ext cx="9144000" cy="822960"/>
          </a:xfrm>
          <a:prstGeom prst="rect">
            <a:avLst/>
          </a:prstGeom>
          <a:noFill/>
          <a:ln/>
        </p:spPr>
        <p:txBody>
          <a:bodyPr wrap="square" lIns="0" tIns="0" rIns="0" bIns="0" rtlCol="0" anchor="ctr"/>
          <a:lstStyle/>
          <a:p>
            <a:pPr marL="0" indent="0">
              <a:buNone/>
            </a:pPr>
            <a:r>
              <a:rPr lang="en-US" sz="4400" b="1" dirty="0">
                <a:solidFill>
                  <a:srgbClr val="FFFFFF"/>
                </a:solidFill>
                <a:latin typeface="Calibri" pitchFamily="34" charset="0"/>
                <a:ea typeface="Calibri" pitchFamily="34" charset="-122"/>
                <a:cs typeface="Calibri" pitchFamily="34" charset="-120"/>
              </a:rPr>
              <a:t>Key Takeaways</a:t>
            </a:r>
            <a:endParaRPr lang="en-US" sz="4400" dirty="0"/>
          </a:p>
        </p:txBody>
      </p:sp>
      <p:sp>
        <p:nvSpPr>
          <p:cNvPr id="6" name="Shape 4"/>
          <p:cNvSpPr/>
          <p:nvPr/>
        </p:nvSpPr>
        <p:spPr>
          <a:xfrm>
            <a:off x="731520" y="1737360"/>
            <a:ext cx="4114800" cy="54864"/>
          </a:xfrm>
          <a:prstGeom prst="rect">
            <a:avLst/>
          </a:prstGeom>
          <a:solidFill>
            <a:srgbClr val="D4A017"/>
          </a:solidFill>
          <a:ln w="12700">
            <a:solidFill>
              <a:srgbClr val="D4A017"/>
            </a:solidFill>
            <a:prstDash val="solid"/>
          </a:ln>
        </p:spPr>
      </p:sp>
      <p:sp>
        <p:nvSpPr>
          <p:cNvPr id="7" name="Shape 5"/>
          <p:cNvSpPr/>
          <p:nvPr/>
        </p:nvSpPr>
        <p:spPr>
          <a:xfrm>
            <a:off x="731520" y="1892808"/>
            <a:ext cx="5394960" cy="1051560"/>
          </a:xfrm>
          <a:prstGeom prst="rect">
            <a:avLst/>
          </a:prstGeom>
          <a:solidFill>
            <a:srgbClr val="0F3050"/>
          </a:solidFill>
          <a:ln w="7620">
            <a:solidFill>
              <a:srgbClr val="00A3B5"/>
            </a:solidFill>
            <a:prstDash val="solid"/>
          </a:ln>
        </p:spPr>
      </p:sp>
      <p:sp>
        <p:nvSpPr>
          <p:cNvPr id="8" name="Shape 6"/>
          <p:cNvSpPr/>
          <p:nvPr/>
        </p:nvSpPr>
        <p:spPr>
          <a:xfrm>
            <a:off x="731520" y="1892808"/>
            <a:ext cx="64008" cy="1051560"/>
          </a:xfrm>
          <a:prstGeom prst="rect">
            <a:avLst/>
          </a:prstGeom>
          <a:solidFill>
            <a:srgbClr val="007C8A"/>
          </a:solidFill>
          <a:ln w="12700">
            <a:solidFill>
              <a:srgbClr val="007C8A"/>
            </a:solidFill>
            <a:prstDash val="solid"/>
          </a:ln>
        </p:spPr>
      </p:sp>
      <p:sp>
        <p:nvSpPr>
          <p:cNvPr id="9" name="Text 7"/>
          <p:cNvSpPr/>
          <p:nvPr/>
        </p:nvSpPr>
        <p:spPr>
          <a:xfrm>
            <a:off x="896112" y="1984248"/>
            <a:ext cx="5120640" cy="274320"/>
          </a:xfrm>
          <a:prstGeom prst="rect">
            <a:avLst/>
          </a:prstGeom>
          <a:noFill/>
          <a:ln/>
        </p:spPr>
        <p:txBody>
          <a:bodyPr wrap="square" lIns="0" tIns="0" rIns="0" bIns="0" rtlCol="0" anchor="ctr"/>
          <a:lstStyle/>
          <a:p>
            <a:pPr marL="0" indent="0">
              <a:buNone/>
            </a:pPr>
            <a:r>
              <a:rPr lang="en-US" sz="1200" b="1" dirty="0">
                <a:solidFill>
                  <a:srgbClr val="00A3B5"/>
                </a:solidFill>
                <a:latin typeface="Calibri" pitchFamily="34" charset="0"/>
                <a:ea typeface="Calibri" pitchFamily="34" charset="-122"/>
                <a:cs typeface="Calibri" pitchFamily="34" charset="-120"/>
              </a:rPr>
              <a:t>Concept Paper</a:t>
            </a:r>
            <a:endParaRPr lang="en-US" sz="1200" dirty="0"/>
          </a:p>
        </p:txBody>
      </p:sp>
      <p:sp>
        <p:nvSpPr>
          <p:cNvPr id="10" name="Text 8"/>
          <p:cNvSpPr/>
          <p:nvPr/>
        </p:nvSpPr>
        <p:spPr>
          <a:xfrm>
            <a:off x="896112" y="2276856"/>
            <a:ext cx="5120640" cy="621792"/>
          </a:xfrm>
          <a:prstGeom prst="rect">
            <a:avLst/>
          </a:prstGeom>
          <a:noFill/>
          <a:ln/>
        </p:spPr>
        <p:txBody>
          <a:bodyPr wrap="square" lIns="0" tIns="0" rIns="0" bIns="0" rtlCol="0" anchor="ctr"/>
          <a:lstStyle/>
          <a:p>
            <a:pPr marL="0" indent="0">
              <a:buNone/>
            </a:pPr>
            <a:r>
              <a:rPr lang="en-US" sz="1050" dirty="0">
                <a:solidFill>
                  <a:srgbClr val="E8F0F4"/>
                </a:solidFill>
                <a:latin typeface="Calibri" pitchFamily="34" charset="0"/>
                <a:ea typeface="Calibri" pitchFamily="34" charset="-122"/>
                <a:cs typeface="Calibri" pitchFamily="34" charset="-120"/>
              </a:rPr>
              <a:t>A 2–5 page document introducing a research idea before a full proposal is written.</a:t>
            </a:r>
            <a:endParaRPr lang="en-US" sz="1050" dirty="0"/>
          </a:p>
        </p:txBody>
      </p:sp>
      <p:sp>
        <p:nvSpPr>
          <p:cNvPr id="11" name="Shape 9"/>
          <p:cNvSpPr/>
          <p:nvPr/>
        </p:nvSpPr>
        <p:spPr>
          <a:xfrm>
            <a:off x="6400800" y="1892808"/>
            <a:ext cx="5394960" cy="1051560"/>
          </a:xfrm>
          <a:prstGeom prst="rect">
            <a:avLst/>
          </a:prstGeom>
          <a:solidFill>
            <a:srgbClr val="0F3050"/>
          </a:solidFill>
          <a:ln w="7620">
            <a:solidFill>
              <a:srgbClr val="00A3B5"/>
            </a:solidFill>
            <a:prstDash val="solid"/>
          </a:ln>
        </p:spPr>
      </p:sp>
      <p:sp>
        <p:nvSpPr>
          <p:cNvPr id="12" name="Shape 10"/>
          <p:cNvSpPr/>
          <p:nvPr/>
        </p:nvSpPr>
        <p:spPr>
          <a:xfrm>
            <a:off x="6400800" y="1892808"/>
            <a:ext cx="64008" cy="1051560"/>
          </a:xfrm>
          <a:prstGeom prst="rect">
            <a:avLst/>
          </a:prstGeom>
          <a:solidFill>
            <a:srgbClr val="007C8A"/>
          </a:solidFill>
          <a:ln w="12700">
            <a:solidFill>
              <a:srgbClr val="007C8A"/>
            </a:solidFill>
            <a:prstDash val="solid"/>
          </a:ln>
        </p:spPr>
      </p:sp>
      <p:sp>
        <p:nvSpPr>
          <p:cNvPr id="13" name="Text 11"/>
          <p:cNvSpPr/>
          <p:nvPr/>
        </p:nvSpPr>
        <p:spPr>
          <a:xfrm>
            <a:off x="6565392" y="1984248"/>
            <a:ext cx="5120640" cy="274320"/>
          </a:xfrm>
          <a:prstGeom prst="rect">
            <a:avLst/>
          </a:prstGeom>
          <a:noFill/>
          <a:ln/>
        </p:spPr>
        <p:txBody>
          <a:bodyPr wrap="square" lIns="0" tIns="0" rIns="0" bIns="0" rtlCol="0" anchor="ctr"/>
          <a:lstStyle/>
          <a:p>
            <a:pPr marL="0" indent="0">
              <a:buNone/>
            </a:pPr>
            <a:r>
              <a:rPr lang="en-US" sz="1200" b="1" dirty="0">
                <a:solidFill>
                  <a:srgbClr val="00A3B5"/>
                </a:solidFill>
                <a:latin typeface="Calibri" pitchFamily="34" charset="0"/>
                <a:ea typeface="Calibri" pitchFamily="34" charset="-122"/>
                <a:cs typeface="Calibri" pitchFamily="34" charset="-120"/>
              </a:rPr>
              <a:t>vs. Proposal</a:t>
            </a:r>
            <a:endParaRPr lang="en-US" sz="1200" dirty="0"/>
          </a:p>
        </p:txBody>
      </p:sp>
      <p:sp>
        <p:nvSpPr>
          <p:cNvPr id="14" name="Text 12"/>
          <p:cNvSpPr/>
          <p:nvPr/>
        </p:nvSpPr>
        <p:spPr>
          <a:xfrm>
            <a:off x="6565392" y="2276856"/>
            <a:ext cx="5120640" cy="621792"/>
          </a:xfrm>
          <a:prstGeom prst="rect">
            <a:avLst/>
          </a:prstGeom>
          <a:noFill/>
          <a:ln/>
        </p:spPr>
        <p:txBody>
          <a:bodyPr wrap="square" lIns="0" tIns="0" rIns="0" bIns="0" rtlCol="0" anchor="ctr"/>
          <a:lstStyle/>
          <a:p>
            <a:pPr marL="0" indent="0">
              <a:buNone/>
            </a:pPr>
            <a:r>
              <a:rPr lang="en-US" sz="1050" dirty="0">
                <a:solidFill>
                  <a:srgbClr val="E8F0F4"/>
                </a:solidFill>
                <a:latin typeface="Calibri" pitchFamily="34" charset="0"/>
                <a:ea typeface="Calibri" pitchFamily="34" charset="-122"/>
                <a:cs typeface="Calibri" pitchFamily="34" charset="-120"/>
              </a:rPr>
              <a:t>Shorter, preliminary, exploratory — the proposal is detailed, formal, and funding-ready.</a:t>
            </a:r>
            <a:endParaRPr lang="en-US" sz="1050" dirty="0"/>
          </a:p>
        </p:txBody>
      </p:sp>
      <p:sp>
        <p:nvSpPr>
          <p:cNvPr id="15" name="Shape 13"/>
          <p:cNvSpPr/>
          <p:nvPr/>
        </p:nvSpPr>
        <p:spPr>
          <a:xfrm>
            <a:off x="731520" y="3063240"/>
            <a:ext cx="5394960" cy="1051560"/>
          </a:xfrm>
          <a:prstGeom prst="rect">
            <a:avLst/>
          </a:prstGeom>
          <a:solidFill>
            <a:srgbClr val="0F3050"/>
          </a:solidFill>
          <a:ln w="7620">
            <a:solidFill>
              <a:srgbClr val="00A3B5"/>
            </a:solidFill>
            <a:prstDash val="solid"/>
          </a:ln>
        </p:spPr>
      </p:sp>
      <p:sp>
        <p:nvSpPr>
          <p:cNvPr id="16" name="Shape 14"/>
          <p:cNvSpPr/>
          <p:nvPr/>
        </p:nvSpPr>
        <p:spPr>
          <a:xfrm>
            <a:off x="731520" y="3063240"/>
            <a:ext cx="64008" cy="1051560"/>
          </a:xfrm>
          <a:prstGeom prst="rect">
            <a:avLst/>
          </a:prstGeom>
          <a:solidFill>
            <a:srgbClr val="007C8A"/>
          </a:solidFill>
          <a:ln w="12700">
            <a:solidFill>
              <a:srgbClr val="007C8A"/>
            </a:solidFill>
            <a:prstDash val="solid"/>
          </a:ln>
        </p:spPr>
      </p:sp>
      <p:sp>
        <p:nvSpPr>
          <p:cNvPr id="17" name="Text 15"/>
          <p:cNvSpPr/>
          <p:nvPr/>
        </p:nvSpPr>
        <p:spPr>
          <a:xfrm>
            <a:off x="896112" y="3154680"/>
            <a:ext cx="5120640" cy="274320"/>
          </a:xfrm>
          <a:prstGeom prst="rect">
            <a:avLst/>
          </a:prstGeom>
          <a:noFill/>
          <a:ln/>
        </p:spPr>
        <p:txBody>
          <a:bodyPr wrap="square" lIns="0" tIns="0" rIns="0" bIns="0" rtlCol="0" anchor="ctr"/>
          <a:lstStyle/>
          <a:p>
            <a:pPr marL="0" indent="0">
              <a:buNone/>
            </a:pPr>
            <a:r>
              <a:rPr lang="en-US" sz="1200" b="1" dirty="0">
                <a:solidFill>
                  <a:srgbClr val="00A3B5"/>
                </a:solidFill>
                <a:latin typeface="Calibri" pitchFamily="34" charset="0"/>
                <a:ea typeface="Calibri" pitchFamily="34" charset="-122"/>
                <a:cs typeface="Calibri" pitchFamily="34" charset="-120"/>
              </a:rPr>
              <a:t>Scope</a:t>
            </a:r>
            <a:endParaRPr lang="en-US" sz="1200" dirty="0"/>
          </a:p>
        </p:txBody>
      </p:sp>
      <p:sp>
        <p:nvSpPr>
          <p:cNvPr id="18" name="Text 16"/>
          <p:cNvSpPr/>
          <p:nvPr/>
        </p:nvSpPr>
        <p:spPr>
          <a:xfrm>
            <a:off x="896112" y="3447288"/>
            <a:ext cx="5120640" cy="621792"/>
          </a:xfrm>
          <a:prstGeom prst="rect">
            <a:avLst/>
          </a:prstGeom>
          <a:noFill/>
          <a:ln/>
        </p:spPr>
        <p:txBody>
          <a:bodyPr wrap="square" lIns="0" tIns="0" rIns="0" bIns="0" rtlCol="0" anchor="ctr"/>
          <a:lstStyle/>
          <a:p>
            <a:pPr marL="0" indent="0">
              <a:buNone/>
            </a:pPr>
            <a:r>
              <a:rPr lang="en-US" sz="1050" dirty="0">
                <a:solidFill>
                  <a:srgbClr val="E8F0F4"/>
                </a:solidFill>
                <a:latin typeface="Calibri" pitchFamily="34" charset="0"/>
                <a:ea typeface="Calibri" pitchFamily="34" charset="-122"/>
                <a:cs typeface="Calibri" pitchFamily="34" charset="-120"/>
              </a:rPr>
              <a:t>Defines boundaries: who, where, when, and what variables — critical for focus.</a:t>
            </a:r>
            <a:endParaRPr lang="en-US" sz="1050" dirty="0"/>
          </a:p>
        </p:txBody>
      </p:sp>
      <p:sp>
        <p:nvSpPr>
          <p:cNvPr id="19" name="Shape 17"/>
          <p:cNvSpPr/>
          <p:nvPr/>
        </p:nvSpPr>
        <p:spPr>
          <a:xfrm>
            <a:off x="6400800" y="3063240"/>
            <a:ext cx="5394960" cy="1051560"/>
          </a:xfrm>
          <a:prstGeom prst="rect">
            <a:avLst/>
          </a:prstGeom>
          <a:solidFill>
            <a:srgbClr val="0F3050"/>
          </a:solidFill>
          <a:ln w="7620">
            <a:solidFill>
              <a:srgbClr val="00A3B5"/>
            </a:solidFill>
            <a:prstDash val="solid"/>
          </a:ln>
        </p:spPr>
      </p:sp>
      <p:sp>
        <p:nvSpPr>
          <p:cNvPr id="20" name="Shape 18"/>
          <p:cNvSpPr/>
          <p:nvPr/>
        </p:nvSpPr>
        <p:spPr>
          <a:xfrm>
            <a:off x="6400800" y="3063240"/>
            <a:ext cx="64008" cy="1051560"/>
          </a:xfrm>
          <a:prstGeom prst="rect">
            <a:avLst/>
          </a:prstGeom>
          <a:solidFill>
            <a:srgbClr val="007C8A"/>
          </a:solidFill>
          <a:ln w="12700">
            <a:solidFill>
              <a:srgbClr val="007C8A"/>
            </a:solidFill>
            <a:prstDash val="solid"/>
          </a:ln>
        </p:spPr>
      </p:sp>
      <p:sp>
        <p:nvSpPr>
          <p:cNvPr id="21" name="Text 19"/>
          <p:cNvSpPr/>
          <p:nvPr/>
        </p:nvSpPr>
        <p:spPr>
          <a:xfrm>
            <a:off x="6565392" y="3154680"/>
            <a:ext cx="5120640" cy="274320"/>
          </a:xfrm>
          <a:prstGeom prst="rect">
            <a:avLst/>
          </a:prstGeom>
          <a:noFill/>
          <a:ln/>
        </p:spPr>
        <p:txBody>
          <a:bodyPr wrap="square" lIns="0" tIns="0" rIns="0" bIns="0" rtlCol="0" anchor="ctr"/>
          <a:lstStyle/>
          <a:p>
            <a:pPr marL="0" indent="0">
              <a:buNone/>
            </a:pPr>
            <a:r>
              <a:rPr lang="en-US" sz="1200" b="1" dirty="0">
                <a:solidFill>
                  <a:srgbClr val="00A3B5"/>
                </a:solidFill>
                <a:latin typeface="Calibri" pitchFamily="34" charset="0"/>
                <a:ea typeface="Calibri" pitchFamily="34" charset="-122"/>
                <a:cs typeface="Calibri" pitchFamily="34" charset="-120"/>
              </a:rPr>
              <a:t>Limitations</a:t>
            </a:r>
            <a:endParaRPr lang="en-US" sz="1200" dirty="0"/>
          </a:p>
        </p:txBody>
      </p:sp>
      <p:sp>
        <p:nvSpPr>
          <p:cNvPr id="22" name="Text 20"/>
          <p:cNvSpPr/>
          <p:nvPr/>
        </p:nvSpPr>
        <p:spPr>
          <a:xfrm>
            <a:off x="6565392" y="3447288"/>
            <a:ext cx="5120640" cy="621792"/>
          </a:xfrm>
          <a:prstGeom prst="rect">
            <a:avLst/>
          </a:prstGeom>
          <a:noFill/>
          <a:ln/>
        </p:spPr>
        <p:txBody>
          <a:bodyPr wrap="square" lIns="0" tIns="0" rIns="0" bIns="0" rtlCol="0" anchor="ctr"/>
          <a:lstStyle/>
          <a:p>
            <a:pPr marL="0" indent="0">
              <a:buNone/>
            </a:pPr>
            <a:r>
              <a:rPr lang="en-US" sz="1050" dirty="0">
                <a:solidFill>
                  <a:srgbClr val="E8F0F4"/>
                </a:solidFill>
                <a:latin typeface="Calibri" pitchFamily="34" charset="0"/>
                <a:ea typeface="Calibri" pitchFamily="34" charset="-122"/>
                <a:cs typeface="Calibri" pitchFamily="34" charset="-120"/>
              </a:rPr>
              <a:t>Honest acknowledgment of constraints builds credibility and sets expectations.</a:t>
            </a:r>
            <a:endParaRPr lang="en-US" sz="1050" dirty="0"/>
          </a:p>
        </p:txBody>
      </p:sp>
      <p:sp>
        <p:nvSpPr>
          <p:cNvPr id="23" name="Shape 21"/>
          <p:cNvSpPr/>
          <p:nvPr/>
        </p:nvSpPr>
        <p:spPr>
          <a:xfrm>
            <a:off x="731520" y="4233672"/>
            <a:ext cx="5394960" cy="1051560"/>
          </a:xfrm>
          <a:prstGeom prst="rect">
            <a:avLst/>
          </a:prstGeom>
          <a:solidFill>
            <a:srgbClr val="0F3050"/>
          </a:solidFill>
          <a:ln w="7620">
            <a:solidFill>
              <a:srgbClr val="00A3B5"/>
            </a:solidFill>
            <a:prstDash val="solid"/>
          </a:ln>
        </p:spPr>
      </p:sp>
      <p:sp>
        <p:nvSpPr>
          <p:cNvPr id="24" name="Shape 22"/>
          <p:cNvSpPr/>
          <p:nvPr/>
        </p:nvSpPr>
        <p:spPr>
          <a:xfrm>
            <a:off x="731520" y="4233672"/>
            <a:ext cx="64008" cy="1051560"/>
          </a:xfrm>
          <a:prstGeom prst="rect">
            <a:avLst/>
          </a:prstGeom>
          <a:solidFill>
            <a:srgbClr val="007C8A"/>
          </a:solidFill>
          <a:ln w="12700">
            <a:solidFill>
              <a:srgbClr val="007C8A"/>
            </a:solidFill>
            <a:prstDash val="solid"/>
          </a:ln>
        </p:spPr>
      </p:sp>
      <p:sp>
        <p:nvSpPr>
          <p:cNvPr id="25" name="Text 23"/>
          <p:cNvSpPr/>
          <p:nvPr/>
        </p:nvSpPr>
        <p:spPr>
          <a:xfrm>
            <a:off x="896112" y="4325112"/>
            <a:ext cx="5120640" cy="274320"/>
          </a:xfrm>
          <a:prstGeom prst="rect">
            <a:avLst/>
          </a:prstGeom>
          <a:noFill/>
          <a:ln/>
        </p:spPr>
        <p:txBody>
          <a:bodyPr wrap="square" lIns="0" tIns="0" rIns="0" bIns="0" rtlCol="0" anchor="ctr"/>
          <a:lstStyle/>
          <a:p>
            <a:pPr marL="0" indent="0">
              <a:buNone/>
            </a:pPr>
            <a:r>
              <a:rPr lang="en-US" sz="1200" b="1" dirty="0">
                <a:solidFill>
                  <a:srgbClr val="00A3B5"/>
                </a:solidFill>
                <a:latin typeface="Calibri" pitchFamily="34" charset="0"/>
                <a:ea typeface="Calibri" pitchFamily="34" charset="-122"/>
                <a:cs typeface="Calibri" pitchFamily="34" charset="-120"/>
              </a:rPr>
              <a:t>Empirical Lit.</a:t>
            </a:r>
            <a:endParaRPr lang="en-US" sz="1200" dirty="0"/>
          </a:p>
        </p:txBody>
      </p:sp>
      <p:sp>
        <p:nvSpPr>
          <p:cNvPr id="26" name="Text 24"/>
          <p:cNvSpPr/>
          <p:nvPr/>
        </p:nvSpPr>
        <p:spPr>
          <a:xfrm>
            <a:off x="896112" y="4617720"/>
            <a:ext cx="5120640" cy="621792"/>
          </a:xfrm>
          <a:prstGeom prst="rect">
            <a:avLst/>
          </a:prstGeom>
          <a:noFill/>
          <a:ln/>
        </p:spPr>
        <p:txBody>
          <a:bodyPr wrap="square" lIns="0" tIns="0" rIns="0" bIns="0" rtlCol="0" anchor="ctr"/>
          <a:lstStyle/>
          <a:p>
            <a:pPr marL="0" indent="0">
              <a:buNone/>
            </a:pPr>
            <a:r>
              <a:rPr lang="en-US" sz="1050" dirty="0">
                <a:solidFill>
                  <a:srgbClr val="E8F0F4"/>
                </a:solidFill>
                <a:latin typeface="Calibri" pitchFamily="34" charset="0"/>
                <a:ea typeface="Calibri" pitchFamily="34" charset="-122"/>
                <a:cs typeface="Calibri" pitchFamily="34" charset="-120"/>
              </a:rPr>
              <a:t>Field-based evidence — studies like Sande et al. (2023), Njagi &amp; Thinguri (2024).</a:t>
            </a:r>
            <a:endParaRPr lang="en-US" sz="1050" dirty="0"/>
          </a:p>
        </p:txBody>
      </p:sp>
      <p:sp>
        <p:nvSpPr>
          <p:cNvPr id="27" name="Shape 25"/>
          <p:cNvSpPr/>
          <p:nvPr/>
        </p:nvSpPr>
        <p:spPr>
          <a:xfrm>
            <a:off x="6400800" y="4233672"/>
            <a:ext cx="5394960" cy="1051560"/>
          </a:xfrm>
          <a:prstGeom prst="rect">
            <a:avLst/>
          </a:prstGeom>
          <a:solidFill>
            <a:srgbClr val="0F3050"/>
          </a:solidFill>
          <a:ln w="7620">
            <a:solidFill>
              <a:srgbClr val="00A3B5"/>
            </a:solidFill>
            <a:prstDash val="solid"/>
          </a:ln>
        </p:spPr>
      </p:sp>
      <p:sp>
        <p:nvSpPr>
          <p:cNvPr id="28" name="Shape 26"/>
          <p:cNvSpPr/>
          <p:nvPr/>
        </p:nvSpPr>
        <p:spPr>
          <a:xfrm>
            <a:off x="6400800" y="4233672"/>
            <a:ext cx="64008" cy="1051560"/>
          </a:xfrm>
          <a:prstGeom prst="rect">
            <a:avLst/>
          </a:prstGeom>
          <a:solidFill>
            <a:srgbClr val="007C8A"/>
          </a:solidFill>
          <a:ln w="12700">
            <a:solidFill>
              <a:srgbClr val="007C8A"/>
            </a:solidFill>
            <a:prstDash val="solid"/>
          </a:ln>
        </p:spPr>
      </p:sp>
      <p:sp>
        <p:nvSpPr>
          <p:cNvPr id="29" name="Text 27"/>
          <p:cNvSpPr/>
          <p:nvPr/>
        </p:nvSpPr>
        <p:spPr>
          <a:xfrm>
            <a:off x="6565392" y="4325112"/>
            <a:ext cx="5120640" cy="274320"/>
          </a:xfrm>
          <a:prstGeom prst="rect">
            <a:avLst/>
          </a:prstGeom>
          <a:noFill/>
          <a:ln/>
        </p:spPr>
        <p:txBody>
          <a:bodyPr wrap="square" lIns="0" tIns="0" rIns="0" bIns="0" rtlCol="0" anchor="ctr"/>
          <a:lstStyle/>
          <a:p>
            <a:pPr marL="0" indent="0">
              <a:buNone/>
            </a:pPr>
            <a:r>
              <a:rPr lang="en-US" sz="1200" b="1" dirty="0">
                <a:solidFill>
                  <a:srgbClr val="00A3B5"/>
                </a:solidFill>
                <a:latin typeface="Calibri" pitchFamily="34" charset="0"/>
                <a:ea typeface="Calibri" pitchFamily="34" charset="-122"/>
                <a:cs typeface="Calibri" pitchFamily="34" charset="-120"/>
              </a:rPr>
              <a:t>Theoretical Lit.</a:t>
            </a:r>
            <a:endParaRPr lang="en-US" sz="1200" dirty="0"/>
          </a:p>
        </p:txBody>
      </p:sp>
      <p:sp>
        <p:nvSpPr>
          <p:cNvPr id="30" name="Text 28"/>
          <p:cNvSpPr/>
          <p:nvPr/>
        </p:nvSpPr>
        <p:spPr>
          <a:xfrm>
            <a:off x="6565392" y="4617720"/>
            <a:ext cx="5120640" cy="621792"/>
          </a:xfrm>
          <a:prstGeom prst="rect">
            <a:avLst/>
          </a:prstGeom>
          <a:noFill/>
          <a:ln/>
        </p:spPr>
        <p:txBody>
          <a:bodyPr wrap="square" lIns="0" tIns="0" rIns="0" bIns="0" rtlCol="0" anchor="ctr"/>
          <a:lstStyle/>
          <a:p>
            <a:pPr marL="0" indent="0">
              <a:buNone/>
            </a:pPr>
            <a:r>
              <a:rPr lang="en-US" sz="1050" dirty="0">
                <a:solidFill>
                  <a:srgbClr val="E8F0F4"/>
                </a:solidFill>
                <a:latin typeface="Calibri" pitchFamily="34" charset="0"/>
                <a:ea typeface="Calibri" pitchFamily="34" charset="-122"/>
                <a:cs typeface="Calibri" pitchFamily="34" charset="-120"/>
              </a:rPr>
              <a:t>Frameworks: Musgrave (1959), Rawls (1971), Jensen &amp; Meckling (1976).</a:t>
            </a:r>
            <a:endParaRPr lang="en-US" sz="1050" dirty="0"/>
          </a:p>
        </p:txBody>
      </p:sp>
      <p:sp>
        <p:nvSpPr>
          <p:cNvPr id="31" name="Shape 29"/>
          <p:cNvSpPr/>
          <p:nvPr/>
        </p:nvSpPr>
        <p:spPr>
          <a:xfrm>
            <a:off x="731520" y="5404104"/>
            <a:ext cx="5394960" cy="1051560"/>
          </a:xfrm>
          <a:prstGeom prst="rect">
            <a:avLst/>
          </a:prstGeom>
          <a:solidFill>
            <a:srgbClr val="0F3050"/>
          </a:solidFill>
          <a:ln w="7620">
            <a:solidFill>
              <a:srgbClr val="00A3B5"/>
            </a:solidFill>
            <a:prstDash val="solid"/>
          </a:ln>
        </p:spPr>
      </p:sp>
      <p:sp>
        <p:nvSpPr>
          <p:cNvPr id="32" name="Shape 30"/>
          <p:cNvSpPr/>
          <p:nvPr/>
        </p:nvSpPr>
        <p:spPr>
          <a:xfrm>
            <a:off x="731520" y="5404104"/>
            <a:ext cx="64008" cy="1051560"/>
          </a:xfrm>
          <a:prstGeom prst="rect">
            <a:avLst/>
          </a:prstGeom>
          <a:solidFill>
            <a:srgbClr val="007C8A"/>
          </a:solidFill>
          <a:ln w="12700">
            <a:solidFill>
              <a:srgbClr val="007C8A"/>
            </a:solidFill>
            <a:prstDash val="solid"/>
          </a:ln>
        </p:spPr>
      </p:sp>
      <p:sp>
        <p:nvSpPr>
          <p:cNvPr id="33" name="Text 31"/>
          <p:cNvSpPr/>
          <p:nvPr/>
        </p:nvSpPr>
        <p:spPr>
          <a:xfrm>
            <a:off x="896112" y="5495544"/>
            <a:ext cx="5120640" cy="274320"/>
          </a:xfrm>
          <a:prstGeom prst="rect">
            <a:avLst/>
          </a:prstGeom>
          <a:noFill/>
          <a:ln/>
        </p:spPr>
        <p:txBody>
          <a:bodyPr wrap="square" lIns="0" tIns="0" rIns="0" bIns="0" rtlCol="0" anchor="ctr"/>
          <a:lstStyle/>
          <a:p>
            <a:pPr marL="0" indent="0">
              <a:buNone/>
            </a:pPr>
            <a:r>
              <a:rPr lang="en-US" sz="1200" b="1" dirty="0">
                <a:solidFill>
                  <a:srgbClr val="00A3B5"/>
                </a:solidFill>
                <a:latin typeface="Calibri" pitchFamily="34" charset="0"/>
                <a:ea typeface="Calibri" pitchFamily="34" charset="-122"/>
                <a:cs typeface="Calibri" pitchFamily="34" charset="-120"/>
              </a:rPr>
              <a:t>Conceptual Framework</a:t>
            </a:r>
            <a:endParaRPr lang="en-US" sz="1200" dirty="0"/>
          </a:p>
        </p:txBody>
      </p:sp>
      <p:sp>
        <p:nvSpPr>
          <p:cNvPr id="34" name="Text 32"/>
          <p:cNvSpPr/>
          <p:nvPr/>
        </p:nvSpPr>
        <p:spPr>
          <a:xfrm>
            <a:off x="896112" y="5788152"/>
            <a:ext cx="5120640" cy="621792"/>
          </a:xfrm>
          <a:prstGeom prst="rect">
            <a:avLst/>
          </a:prstGeom>
          <a:noFill/>
          <a:ln/>
        </p:spPr>
        <p:txBody>
          <a:bodyPr wrap="square" lIns="0" tIns="0" rIns="0" bIns="0" rtlCol="0" anchor="ctr"/>
          <a:lstStyle/>
          <a:p>
            <a:pPr marL="0" indent="0">
              <a:buNone/>
            </a:pPr>
            <a:r>
              <a:rPr lang="en-US" sz="1050" dirty="0">
                <a:solidFill>
                  <a:srgbClr val="E8F0F4"/>
                </a:solidFill>
                <a:latin typeface="Calibri" pitchFamily="34" charset="0"/>
                <a:ea typeface="Calibri" pitchFamily="34" charset="-122"/>
                <a:cs typeface="Calibri" pitchFamily="34" charset="-120"/>
              </a:rPr>
              <a:t>Shows IV → DV relationships visually — synthesized from theory &amp; empirical lit.</a:t>
            </a:r>
            <a:endParaRPr lang="en-US" sz="1050" dirty="0"/>
          </a:p>
        </p:txBody>
      </p:sp>
      <p:sp>
        <p:nvSpPr>
          <p:cNvPr id="35" name="Shape 33"/>
          <p:cNvSpPr/>
          <p:nvPr/>
        </p:nvSpPr>
        <p:spPr>
          <a:xfrm>
            <a:off x="6400800" y="5404104"/>
            <a:ext cx="5394960" cy="1051560"/>
          </a:xfrm>
          <a:prstGeom prst="rect">
            <a:avLst/>
          </a:prstGeom>
          <a:solidFill>
            <a:srgbClr val="0F3050"/>
          </a:solidFill>
          <a:ln w="7620">
            <a:solidFill>
              <a:srgbClr val="00A3B5"/>
            </a:solidFill>
            <a:prstDash val="solid"/>
          </a:ln>
        </p:spPr>
      </p:sp>
      <p:sp>
        <p:nvSpPr>
          <p:cNvPr id="36" name="Shape 34"/>
          <p:cNvSpPr/>
          <p:nvPr/>
        </p:nvSpPr>
        <p:spPr>
          <a:xfrm>
            <a:off x="6400800" y="5404104"/>
            <a:ext cx="64008" cy="1051560"/>
          </a:xfrm>
          <a:prstGeom prst="rect">
            <a:avLst/>
          </a:prstGeom>
          <a:solidFill>
            <a:srgbClr val="007C8A"/>
          </a:solidFill>
          <a:ln w="12700">
            <a:solidFill>
              <a:srgbClr val="007C8A"/>
            </a:solidFill>
            <a:prstDash val="solid"/>
          </a:ln>
        </p:spPr>
      </p:sp>
      <p:sp>
        <p:nvSpPr>
          <p:cNvPr id="37" name="Text 35"/>
          <p:cNvSpPr/>
          <p:nvPr/>
        </p:nvSpPr>
        <p:spPr>
          <a:xfrm>
            <a:off x="6565392" y="5495544"/>
            <a:ext cx="5120640" cy="274320"/>
          </a:xfrm>
          <a:prstGeom prst="rect">
            <a:avLst/>
          </a:prstGeom>
          <a:noFill/>
          <a:ln/>
        </p:spPr>
        <p:txBody>
          <a:bodyPr wrap="square" lIns="0" tIns="0" rIns="0" bIns="0" rtlCol="0" anchor="ctr"/>
          <a:lstStyle/>
          <a:p>
            <a:pPr marL="0" indent="0">
              <a:buNone/>
            </a:pPr>
            <a:r>
              <a:rPr lang="en-US" sz="1200" b="1" dirty="0">
                <a:solidFill>
                  <a:srgbClr val="00A3B5"/>
                </a:solidFill>
                <a:latin typeface="Calibri" pitchFamily="34" charset="0"/>
                <a:ea typeface="Calibri" pitchFamily="34" charset="-122"/>
                <a:cs typeface="Calibri" pitchFamily="34" charset="-120"/>
              </a:rPr>
              <a:t>Methodology</a:t>
            </a:r>
            <a:endParaRPr lang="en-US" sz="1200" dirty="0"/>
          </a:p>
        </p:txBody>
      </p:sp>
      <p:sp>
        <p:nvSpPr>
          <p:cNvPr id="38" name="Text 36"/>
          <p:cNvSpPr/>
          <p:nvPr/>
        </p:nvSpPr>
        <p:spPr>
          <a:xfrm>
            <a:off x="6565392" y="5788152"/>
            <a:ext cx="5120640" cy="621792"/>
          </a:xfrm>
          <a:prstGeom prst="rect">
            <a:avLst/>
          </a:prstGeom>
          <a:noFill/>
          <a:ln/>
        </p:spPr>
        <p:txBody>
          <a:bodyPr wrap="square" lIns="0" tIns="0" rIns="0" bIns="0" rtlCol="0" anchor="ctr"/>
          <a:lstStyle/>
          <a:p>
            <a:pPr marL="0" indent="0">
              <a:buNone/>
            </a:pPr>
            <a:r>
              <a:rPr lang="en-US" sz="1050" dirty="0">
                <a:solidFill>
                  <a:srgbClr val="E8F0F4"/>
                </a:solidFill>
                <a:latin typeface="Calibri" pitchFamily="34" charset="0"/>
                <a:ea typeface="Calibri" pitchFamily="34" charset="-122"/>
                <a:cs typeface="Calibri" pitchFamily="34" charset="-120"/>
              </a:rPr>
              <a:t>Philosophy, design, population, sampling, instruments, analysis (SPSS/STATA/NVivo), ethics.</a:t>
            </a:r>
            <a:endParaRPr lang="en-US" sz="1050" dirty="0"/>
          </a:p>
        </p:txBody>
      </p:sp>
      <p:sp>
        <p:nvSpPr>
          <p:cNvPr id="39" name="Text 37"/>
          <p:cNvSpPr/>
          <p:nvPr/>
        </p:nvSpPr>
        <p:spPr>
          <a:xfrm>
            <a:off x="731520" y="6464808"/>
            <a:ext cx="9144000" cy="237744"/>
          </a:xfrm>
          <a:prstGeom prst="rect">
            <a:avLst/>
          </a:prstGeom>
          <a:noFill/>
          <a:ln/>
        </p:spPr>
        <p:txBody>
          <a:bodyPr wrap="square" lIns="0" tIns="0" rIns="0" bIns="0" rtlCol="0" anchor="ctr"/>
          <a:lstStyle/>
          <a:p>
            <a:pPr marL="0" indent="0">
              <a:buNone/>
            </a:pPr>
            <a:r>
              <a:rPr lang="en-US" sz="1000" dirty="0">
                <a:solidFill>
                  <a:srgbClr val="8A9BAC"/>
                </a:solidFill>
                <a:latin typeface="Calibri" pitchFamily="34" charset="0"/>
                <a:ea typeface="Calibri" pitchFamily="34" charset="-122"/>
                <a:cs typeface="Calibri" pitchFamily="34" charset="-120"/>
              </a:rPr>
              <a:t>Tobit Research Consulting Limited  |  NITA/TRN/1926  |  Clients Focused. Results Driven.</a:t>
            </a:r>
            <a:endParaRPr lang="en-US" sz="1000" dirty="0"/>
          </a:p>
        </p:txBody>
      </p:sp>
      <p:pic>
        <p:nvPicPr>
          <p:cNvPr id="40" name="Image 0" descr="preencoded.png"/>
          <p:cNvPicPr>
            <a:picLocks noChangeAspect="1"/>
          </p:cNvPicPr>
          <p:nvPr/>
        </p:nvPicPr>
        <p:blipFill>
          <a:blip r:embed="rId3"/>
          <a:stretch>
            <a:fillRect/>
          </a:stretch>
        </p:blipFill>
        <p:spPr>
          <a:xfrm>
            <a:off x="10241280" y="5468112"/>
            <a:ext cx="1645920" cy="12070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What is a Concept Paper?</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Definition · Purpose · Key Characteristics</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25880"/>
            <a:ext cx="5577840" cy="5074920"/>
          </a:xfrm>
          <a:prstGeom prst="rect">
            <a:avLst/>
          </a:prstGeom>
          <a:solidFill>
            <a:srgbClr val="FFFFFF"/>
          </a:solidFill>
          <a:ln w="10160">
            <a:solidFill>
              <a:srgbClr val="D0DCE8"/>
            </a:solidFill>
            <a:prstDash val="solid"/>
          </a:ln>
          <a:effectLst>
            <a:outerShdw blurRad="63500" dist="25400" dir="8100000" algn="bl" rotWithShape="0">
              <a:srgbClr val="000000">
                <a:alpha val="10000"/>
              </a:srgbClr>
            </a:outerShdw>
          </a:effectLst>
        </p:spPr>
        <p:txBody>
          <a:bodyPr/>
          <a:lstStyle/>
          <a:p>
            <a:endParaRPr lang="en-US" dirty="0"/>
          </a:p>
          <a:p>
            <a:endParaRPr lang="en-US" dirty="0"/>
          </a:p>
          <a:p>
            <a:endParaRPr lang="en-US" dirty="0"/>
          </a:p>
        </p:txBody>
      </p:sp>
      <p:sp>
        <p:nvSpPr>
          <p:cNvPr id="9" name="Shape 6"/>
          <p:cNvSpPr/>
          <p:nvPr/>
        </p:nvSpPr>
        <p:spPr>
          <a:xfrm>
            <a:off x="228600" y="1325880"/>
            <a:ext cx="5577840" cy="384048"/>
          </a:xfrm>
          <a:prstGeom prst="rect">
            <a:avLst/>
          </a:prstGeom>
          <a:solidFill>
            <a:srgbClr val="007C8A"/>
          </a:solidFill>
          <a:ln w="12700">
            <a:solidFill>
              <a:srgbClr val="007C8A"/>
            </a:solidFill>
            <a:prstDash val="solid"/>
          </a:ln>
        </p:spPr>
      </p:sp>
      <p:sp>
        <p:nvSpPr>
          <p:cNvPr id="10" name="Text 7"/>
          <p:cNvSpPr/>
          <p:nvPr/>
        </p:nvSpPr>
        <p:spPr>
          <a:xfrm>
            <a:off x="320040" y="1353312"/>
            <a:ext cx="5303520" cy="320040"/>
          </a:xfrm>
          <a:prstGeom prst="rect">
            <a:avLst/>
          </a:prstGeom>
          <a:noFill/>
          <a:ln/>
        </p:spPr>
        <p:txBody>
          <a:bodyPr wrap="square" lIns="0" tIns="0" rIns="0" bIns="0"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DEFINITION</a:t>
            </a:r>
            <a:endParaRPr lang="en-US" sz="1300" dirty="0"/>
          </a:p>
        </p:txBody>
      </p:sp>
      <p:sp>
        <p:nvSpPr>
          <p:cNvPr id="11" name="Text 8"/>
          <p:cNvSpPr/>
          <p:nvPr/>
        </p:nvSpPr>
        <p:spPr>
          <a:xfrm>
            <a:off x="320040" y="1801368"/>
            <a:ext cx="5303520" cy="914400"/>
          </a:xfrm>
          <a:prstGeom prst="rect">
            <a:avLst/>
          </a:prstGeom>
          <a:noFill/>
          <a:ln/>
        </p:spPr>
        <p:txBody>
          <a:bodyPr wrap="square" lIns="0" tIns="0" rIns="0" bIns="0" rtlCol="0" anchor="ctr"/>
          <a:lstStyle/>
          <a:p>
            <a:pPr marL="0" indent="0">
              <a:buNone/>
            </a:pPr>
            <a:r>
              <a:rPr lang="en-US" sz="1250" dirty="0">
                <a:solidFill>
                  <a:srgbClr val="1A2A3A"/>
                </a:solidFill>
                <a:latin typeface="Calibri" pitchFamily="34" charset="0"/>
                <a:ea typeface="Calibri" pitchFamily="34" charset="-122"/>
                <a:cs typeface="Calibri" pitchFamily="34" charset="-120"/>
              </a:rPr>
              <a:t>A concept paper </a:t>
            </a:r>
            <a:r>
              <a:rPr lang="en-US" sz="1250" b="1" dirty="0">
                <a:solidFill>
                  <a:srgbClr val="007C8A"/>
                </a:solidFill>
                <a:latin typeface="Calibri" pitchFamily="34" charset="0"/>
                <a:ea typeface="Calibri" pitchFamily="34" charset="-122"/>
                <a:cs typeface="Calibri" pitchFamily="34" charset="-120"/>
              </a:rPr>
              <a:t>is a concise document (typically 2–5 pages) </a:t>
            </a:r>
            <a:r>
              <a:rPr lang="en-US" sz="1250" dirty="0">
                <a:solidFill>
                  <a:srgbClr val="1A2A3A"/>
                </a:solidFill>
                <a:latin typeface="Calibri" pitchFamily="34" charset="0"/>
                <a:ea typeface="Calibri" pitchFamily="34" charset="-122"/>
                <a:cs typeface="Calibri" pitchFamily="34" charset="-120"/>
              </a:rPr>
              <a:t>that presents the essential idea of a proposed research study or project before a full research proposal is developed.</a:t>
            </a:r>
            <a:endParaRPr lang="en-US" sz="1250" dirty="0"/>
          </a:p>
        </p:txBody>
      </p:sp>
      <p:sp>
        <p:nvSpPr>
          <p:cNvPr id="12" name="Text 9"/>
          <p:cNvSpPr/>
          <p:nvPr/>
        </p:nvSpPr>
        <p:spPr>
          <a:xfrm>
            <a:off x="320040" y="2788920"/>
            <a:ext cx="5212080" cy="256032"/>
          </a:xfrm>
          <a:prstGeom prst="rect">
            <a:avLst/>
          </a:prstGeom>
          <a:noFill/>
          <a:ln/>
        </p:spPr>
        <p:txBody>
          <a:bodyPr wrap="square" lIns="0" tIns="0" rIns="0" bIns="0" rtlCol="0" anchor="ctr"/>
          <a:lstStyle/>
          <a:p>
            <a:pPr marL="0" indent="0">
              <a:buNone/>
            </a:pPr>
            <a:r>
              <a:rPr lang="en-US" sz="1100" b="1" dirty="0">
                <a:solidFill>
                  <a:srgbClr val="2E4A5E"/>
                </a:solidFill>
                <a:latin typeface="Calibri" pitchFamily="34" charset="0"/>
                <a:ea typeface="Calibri" pitchFamily="34" charset="-122"/>
                <a:cs typeface="Calibri" pitchFamily="34" charset="-120"/>
              </a:rPr>
              <a:t>It is used to:</a:t>
            </a:r>
            <a:endParaRPr lang="en-US" sz="1100" dirty="0"/>
          </a:p>
        </p:txBody>
      </p:sp>
      <p:sp>
        <p:nvSpPr>
          <p:cNvPr id="13" name="Shape 10"/>
          <p:cNvSpPr/>
          <p:nvPr/>
        </p:nvSpPr>
        <p:spPr>
          <a:xfrm>
            <a:off x="347472" y="3090672"/>
            <a:ext cx="100584" cy="100584"/>
          </a:xfrm>
          <a:prstGeom prst="ellipse">
            <a:avLst/>
          </a:prstGeom>
          <a:solidFill>
            <a:srgbClr val="007C8A"/>
          </a:solidFill>
          <a:ln w="12700">
            <a:solidFill>
              <a:srgbClr val="007C8A"/>
            </a:solidFill>
            <a:prstDash val="solid"/>
          </a:ln>
        </p:spPr>
      </p:sp>
      <p:sp>
        <p:nvSpPr>
          <p:cNvPr id="14" name="Text 11"/>
          <p:cNvSpPr/>
          <p:nvPr/>
        </p:nvSpPr>
        <p:spPr>
          <a:xfrm>
            <a:off x="530352" y="3054096"/>
            <a:ext cx="5029200" cy="274320"/>
          </a:xfrm>
          <a:prstGeom prst="rect">
            <a:avLst/>
          </a:prstGeom>
          <a:noFill/>
          <a:ln/>
        </p:spPr>
        <p:txBody>
          <a:bodyPr wrap="square" lIns="0" tIns="0" rIns="0" bIns="0" rtlCol="0" anchor="ctr"/>
          <a:lstStyle/>
          <a:p>
            <a:pPr marL="0" indent="0">
              <a:buNone/>
            </a:pPr>
            <a:r>
              <a:rPr lang="en-US" sz="1100" dirty="0">
                <a:solidFill>
                  <a:srgbClr val="1A2A3A"/>
                </a:solidFill>
                <a:latin typeface="Calibri" pitchFamily="34" charset="0"/>
                <a:ea typeface="Calibri" pitchFamily="34" charset="-122"/>
                <a:cs typeface="Calibri" pitchFamily="34" charset="-120"/>
              </a:rPr>
              <a:t>Test whether a research idea is viable</a:t>
            </a:r>
            <a:endParaRPr lang="en-US" sz="1100" dirty="0"/>
          </a:p>
        </p:txBody>
      </p:sp>
      <p:sp>
        <p:nvSpPr>
          <p:cNvPr id="15" name="Shape 12"/>
          <p:cNvSpPr/>
          <p:nvPr/>
        </p:nvSpPr>
        <p:spPr>
          <a:xfrm>
            <a:off x="347472" y="3419856"/>
            <a:ext cx="100584" cy="100584"/>
          </a:xfrm>
          <a:prstGeom prst="ellipse">
            <a:avLst/>
          </a:prstGeom>
          <a:solidFill>
            <a:srgbClr val="007C8A"/>
          </a:solidFill>
          <a:ln w="12700">
            <a:solidFill>
              <a:srgbClr val="007C8A"/>
            </a:solidFill>
            <a:prstDash val="solid"/>
          </a:ln>
        </p:spPr>
      </p:sp>
      <p:sp>
        <p:nvSpPr>
          <p:cNvPr id="16" name="Text 13"/>
          <p:cNvSpPr/>
          <p:nvPr/>
        </p:nvSpPr>
        <p:spPr>
          <a:xfrm>
            <a:off x="530352" y="3383280"/>
            <a:ext cx="5029200" cy="274320"/>
          </a:xfrm>
          <a:prstGeom prst="rect">
            <a:avLst/>
          </a:prstGeom>
          <a:noFill/>
          <a:ln/>
        </p:spPr>
        <p:txBody>
          <a:bodyPr wrap="square" lIns="0" tIns="0" rIns="0" bIns="0" rtlCol="0" anchor="ctr"/>
          <a:lstStyle/>
          <a:p>
            <a:pPr marL="0" indent="0">
              <a:buNone/>
            </a:pPr>
            <a:r>
              <a:rPr lang="en-US" sz="1100" dirty="0">
                <a:solidFill>
                  <a:srgbClr val="1A2A3A"/>
                </a:solidFill>
                <a:latin typeface="Calibri" pitchFamily="34" charset="0"/>
                <a:ea typeface="Calibri" pitchFamily="34" charset="-122"/>
                <a:cs typeface="Calibri" pitchFamily="34" charset="-120"/>
              </a:rPr>
              <a:t>Solicit early feedback from supervisors or funders</a:t>
            </a:r>
            <a:endParaRPr lang="en-US" sz="1100" dirty="0"/>
          </a:p>
        </p:txBody>
      </p:sp>
      <p:sp>
        <p:nvSpPr>
          <p:cNvPr id="17" name="Shape 14"/>
          <p:cNvSpPr/>
          <p:nvPr/>
        </p:nvSpPr>
        <p:spPr>
          <a:xfrm>
            <a:off x="347472" y="3749040"/>
            <a:ext cx="100584" cy="100584"/>
          </a:xfrm>
          <a:prstGeom prst="ellipse">
            <a:avLst/>
          </a:prstGeom>
          <a:solidFill>
            <a:srgbClr val="007C8A"/>
          </a:solidFill>
          <a:ln w="12700">
            <a:solidFill>
              <a:srgbClr val="007C8A"/>
            </a:solidFill>
            <a:prstDash val="solid"/>
          </a:ln>
        </p:spPr>
      </p:sp>
      <p:sp>
        <p:nvSpPr>
          <p:cNvPr id="18" name="Text 15"/>
          <p:cNvSpPr/>
          <p:nvPr/>
        </p:nvSpPr>
        <p:spPr>
          <a:xfrm>
            <a:off x="530352" y="3712464"/>
            <a:ext cx="5029200" cy="274320"/>
          </a:xfrm>
          <a:prstGeom prst="rect">
            <a:avLst/>
          </a:prstGeom>
          <a:noFill/>
          <a:ln/>
        </p:spPr>
        <p:txBody>
          <a:bodyPr wrap="square" lIns="0" tIns="0" rIns="0" bIns="0" rtlCol="0" anchor="ctr"/>
          <a:lstStyle/>
          <a:p>
            <a:pPr marL="0" indent="0">
              <a:buNone/>
            </a:pPr>
            <a:r>
              <a:rPr lang="en-US" sz="1100" dirty="0">
                <a:solidFill>
                  <a:srgbClr val="1A2A3A"/>
                </a:solidFill>
                <a:latin typeface="Calibri" pitchFamily="34" charset="0"/>
                <a:ea typeface="Calibri" pitchFamily="34" charset="-122"/>
                <a:cs typeface="Calibri" pitchFamily="34" charset="-120"/>
              </a:rPr>
              <a:t>Serve as a blueprint before full proposal writing</a:t>
            </a:r>
            <a:endParaRPr lang="en-US" sz="1100" dirty="0"/>
          </a:p>
        </p:txBody>
      </p:sp>
      <p:sp>
        <p:nvSpPr>
          <p:cNvPr id="19" name="Shape 16"/>
          <p:cNvSpPr/>
          <p:nvPr/>
        </p:nvSpPr>
        <p:spPr>
          <a:xfrm>
            <a:off x="347472" y="4078224"/>
            <a:ext cx="100584" cy="100584"/>
          </a:xfrm>
          <a:prstGeom prst="ellipse">
            <a:avLst/>
          </a:prstGeom>
          <a:solidFill>
            <a:srgbClr val="007C8A"/>
          </a:solidFill>
          <a:ln w="12700">
            <a:solidFill>
              <a:srgbClr val="007C8A"/>
            </a:solidFill>
            <a:prstDash val="solid"/>
          </a:ln>
        </p:spPr>
      </p:sp>
      <p:sp>
        <p:nvSpPr>
          <p:cNvPr id="20" name="Text 17"/>
          <p:cNvSpPr/>
          <p:nvPr/>
        </p:nvSpPr>
        <p:spPr>
          <a:xfrm>
            <a:off x="530352" y="4041648"/>
            <a:ext cx="5029200" cy="274320"/>
          </a:xfrm>
          <a:prstGeom prst="rect">
            <a:avLst/>
          </a:prstGeom>
          <a:noFill/>
          <a:ln/>
        </p:spPr>
        <p:txBody>
          <a:bodyPr wrap="square" lIns="0" tIns="0" rIns="0" bIns="0" rtlCol="0" anchor="ctr"/>
          <a:lstStyle/>
          <a:p>
            <a:pPr marL="0" indent="0">
              <a:buNone/>
            </a:pPr>
            <a:r>
              <a:rPr lang="en-US" sz="1100" dirty="0">
                <a:solidFill>
                  <a:srgbClr val="1A2A3A"/>
                </a:solidFill>
                <a:latin typeface="Calibri" pitchFamily="34" charset="0"/>
                <a:ea typeface="Calibri" pitchFamily="34" charset="-122"/>
                <a:cs typeface="Calibri" pitchFamily="34" charset="-120"/>
              </a:rPr>
              <a:t>Communicate research intentions in academic forums</a:t>
            </a:r>
            <a:endParaRPr lang="en-US" sz="1100" dirty="0"/>
          </a:p>
        </p:txBody>
      </p:sp>
      <p:sp>
        <p:nvSpPr>
          <p:cNvPr id="21" name="Text 18"/>
          <p:cNvSpPr/>
          <p:nvPr/>
        </p:nvSpPr>
        <p:spPr>
          <a:xfrm>
            <a:off x="320040" y="4407408"/>
            <a:ext cx="5212080" cy="256032"/>
          </a:xfrm>
          <a:prstGeom prst="rect">
            <a:avLst/>
          </a:prstGeom>
          <a:noFill/>
          <a:ln/>
        </p:spPr>
        <p:txBody>
          <a:bodyPr wrap="square" lIns="0" tIns="0" rIns="0" bIns="0" rtlCol="0" anchor="ctr"/>
          <a:lstStyle/>
          <a:p>
            <a:pPr marL="0" indent="0">
              <a:buNone/>
            </a:pPr>
            <a:r>
              <a:rPr lang="en-US" sz="1050" i="1" dirty="0">
                <a:solidFill>
                  <a:srgbClr val="8A9BAC"/>
                </a:solidFill>
                <a:latin typeface="Calibri" pitchFamily="34" charset="0"/>
                <a:ea typeface="Calibri" pitchFamily="34" charset="-122"/>
                <a:cs typeface="Calibri" pitchFamily="34" charset="-120"/>
              </a:rPr>
              <a:t>Also known as: Concept Note · Research Brief · Preliminary Proposal</a:t>
            </a:r>
            <a:endParaRPr lang="en-US" sz="1050" dirty="0"/>
          </a:p>
        </p:txBody>
      </p:sp>
      <p:sp>
        <p:nvSpPr>
          <p:cNvPr id="22" name="Shape 19"/>
          <p:cNvSpPr/>
          <p:nvPr/>
        </p:nvSpPr>
        <p:spPr>
          <a:xfrm>
            <a:off x="320040" y="4681728"/>
            <a:ext cx="5303520" cy="27432"/>
          </a:xfrm>
          <a:prstGeom prst="rect">
            <a:avLst/>
          </a:prstGeom>
          <a:solidFill>
            <a:srgbClr val="E0E8F0"/>
          </a:solidFill>
          <a:ln w="12700">
            <a:solidFill>
              <a:srgbClr val="E0E8F0"/>
            </a:solidFill>
            <a:prstDash val="solid"/>
          </a:ln>
        </p:spPr>
      </p:sp>
      <p:sp>
        <p:nvSpPr>
          <p:cNvPr id="23" name="Text 20"/>
          <p:cNvSpPr/>
          <p:nvPr/>
        </p:nvSpPr>
        <p:spPr>
          <a:xfrm>
            <a:off x="320040" y="4736592"/>
            <a:ext cx="5212080" cy="594360"/>
          </a:xfrm>
          <a:prstGeom prst="rect">
            <a:avLst/>
          </a:prstGeom>
          <a:noFill/>
          <a:ln/>
        </p:spPr>
        <p:txBody>
          <a:bodyPr wrap="square" lIns="0" tIns="0" rIns="0" bIns="0" rtlCol="0" anchor="ctr"/>
          <a:lstStyle/>
          <a:p>
            <a:pPr marL="0" indent="0">
              <a:buNone/>
            </a:pPr>
            <a:r>
              <a:rPr lang="en-US" sz="1050" i="1" dirty="0">
                <a:solidFill>
                  <a:srgbClr val="2E4A5E"/>
                </a:solidFill>
                <a:latin typeface="Calibri" pitchFamily="34" charset="0"/>
                <a:ea typeface="Calibri" pitchFamily="34" charset="-122"/>
                <a:cs typeface="Calibri" pitchFamily="34" charset="-120"/>
              </a:rPr>
              <a:t>📌 Topic Example: "Influence of Budget Formulation on Social Equity in Devolved Units in Kenya (2013–2023)"</a:t>
            </a:r>
            <a:endParaRPr lang="en-US" sz="1050" dirty="0"/>
          </a:p>
        </p:txBody>
      </p:sp>
      <p:sp>
        <p:nvSpPr>
          <p:cNvPr id="24" name="Shape 21"/>
          <p:cNvSpPr/>
          <p:nvPr/>
        </p:nvSpPr>
        <p:spPr>
          <a:xfrm>
            <a:off x="6035040" y="1325880"/>
            <a:ext cx="5897880" cy="1143000"/>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25" name="Shape 22"/>
          <p:cNvSpPr/>
          <p:nvPr/>
        </p:nvSpPr>
        <p:spPr>
          <a:xfrm>
            <a:off x="6035040" y="1325880"/>
            <a:ext cx="64008" cy="1143000"/>
          </a:xfrm>
          <a:prstGeom prst="rect">
            <a:avLst/>
          </a:prstGeom>
          <a:solidFill>
            <a:srgbClr val="007C8A"/>
          </a:solidFill>
          <a:ln w="12700">
            <a:solidFill>
              <a:srgbClr val="007C8A"/>
            </a:solidFill>
            <a:prstDash val="solid"/>
          </a:ln>
        </p:spPr>
      </p:sp>
      <p:sp>
        <p:nvSpPr>
          <p:cNvPr id="26" name="Text 23"/>
          <p:cNvSpPr/>
          <p:nvPr/>
        </p:nvSpPr>
        <p:spPr>
          <a:xfrm>
            <a:off x="6217920" y="1417320"/>
            <a:ext cx="562356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Concise</a:t>
            </a:r>
            <a:endParaRPr lang="en-US" sz="1200" dirty="0"/>
          </a:p>
        </p:txBody>
      </p:sp>
      <p:sp>
        <p:nvSpPr>
          <p:cNvPr id="27" name="Text 24"/>
          <p:cNvSpPr/>
          <p:nvPr/>
        </p:nvSpPr>
        <p:spPr>
          <a:xfrm>
            <a:off x="6217920" y="1709928"/>
            <a:ext cx="5623560" cy="64922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2–5 pages capturing only the core research idea — not a full literature review or detailed methodology.</a:t>
            </a:r>
            <a:endParaRPr lang="en-US" sz="1050" dirty="0"/>
          </a:p>
        </p:txBody>
      </p:sp>
      <p:sp>
        <p:nvSpPr>
          <p:cNvPr id="28" name="Shape 25"/>
          <p:cNvSpPr/>
          <p:nvPr/>
        </p:nvSpPr>
        <p:spPr>
          <a:xfrm>
            <a:off x="6035040" y="2587752"/>
            <a:ext cx="5897880" cy="1143000"/>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29" name="Shape 26"/>
          <p:cNvSpPr/>
          <p:nvPr/>
        </p:nvSpPr>
        <p:spPr>
          <a:xfrm>
            <a:off x="6035040" y="2587752"/>
            <a:ext cx="64008" cy="1143000"/>
          </a:xfrm>
          <a:prstGeom prst="rect">
            <a:avLst/>
          </a:prstGeom>
          <a:solidFill>
            <a:srgbClr val="007C8A"/>
          </a:solidFill>
          <a:ln w="12700">
            <a:solidFill>
              <a:srgbClr val="007C8A"/>
            </a:solidFill>
            <a:prstDash val="solid"/>
          </a:ln>
        </p:spPr>
      </p:sp>
      <p:sp>
        <p:nvSpPr>
          <p:cNvPr id="30" name="Text 27"/>
          <p:cNvSpPr/>
          <p:nvPr/>
        </p:nvSpPr>
        <p:spPr>
          <a:xfrm>
            <a:off x="6217920" y="2679192"/>
            <a:ext cx="562356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Preliminary</a:t>
            </a:r>
            <a:endParaRPr lang="en-US" sz="1200" dirty="0"/>
          </a:p>
        </p:txBody>
      </p:sp>
      <p:sp>
        <p:nvSpPr>
          <p:cNvPr id="31" name="Text 28"/>
          <p:cNvSpPr/>
          <p:nvPr/>
        </p:nvSpPr>
        <p:spPr>
          <a:xfrm>
            <a:off x="6217920" y="2971800"/>
            <a:ext cx="5623560" cy="64922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Written before a full proposal; it is an exploratory thinking document, not a final commitment.</a:t>
            </a:r>
            <a:endParaRPr lang="en-US" sz="1050" dirty="0"/>
          </a:p>
        </p:txBody>
      </p:sp>
      <p:sp>
        <p:nvSpPr>
          <p:cNvPr id="32" name="Shape 29"/>
          <p:cNvSpPr/>
          <p:nvPr/>
        </p:nvSpPr>
        <p:spPr>
          <a:xfrm>
            <a:off x="6035040" y="3849624"/>
            <a:ext cx="5897880" cy="1143000"/>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33" name="Shape 30"/>
          <p:cNvSpPr/>
          <p:nvPr/>
        </p:nvSpPr>
        <p:spPr>
          <a:xfrm>
            <a:off x="6035040" y="3849624"/>
            <a:ext cx="64008" cy="1143000"/>
          </a:xfrm>
          <a:prstGeom prst="rect">
            <a:avLst/>
          </a:prstGeom>
          <a:solidFill>
            <a:srgbClr val="007C8A"/>
          </a:solidFill>
          <a:ln w="12700">
            <a:solidFill>
              <a:srgbClr val="007C8A"/>
            </a:solidFill>
            <a:prstDash val="solid"/>
          </a:ln>
        </p:spPr>
      </p:sp>
      <p:sp>
        <p:nvSpPr>
          <p:cNvPr id="34" name="Text 31"/>
          <p:cNvSpPr/>
          <p:nvPr/>
        </p:nvSpPr>
        <p:spPr>
          <a:xfrm>
            <a:off x="6217920" y="3941064"/>
            <a:ext cx="562356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Persuasive</a:t>
            </a:r>
            <a:endParaRPr lang="en-US" sz="1200" dirty="0"/>
          </a:p>
        </p:txBody>
      </p:sp>
      <p:sp>
        <p:nvSpPr>
          <p:cNvPr id="35" name="Text 32"/>
          <p:cNvSpPr/>
          <p:nvPr/>
        </p:nvSpPr>
        <p:spPr>
          <a:xfrm>
            <a:off x="6217920" y="4233672"/>
            <a:ext cx="5623560" cy="64922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Must convince supervisors, funders, or ethics boards that the research is necessary, feasible, and timely.</a:t>
            </a:r>
            <a:endParaRPr lang="en-US" sz="1050" dirty="0"/>
          </a:p>
        </p:txBody>
      </p:sp>
      <p:sp>
        <p:nvSpPr>
          <p:cNvPr id="36" name="Shape 33"/>
          <p:cNvSpPr/>
          <p:nvPr/>
        </p:nvSpPr>
        <p:spPr>
          <a:xfrm>
            <a:off x="6035040" y="5111496"/>
            <a:ext cx="5897880" cy="1143000"/>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37" name="Shape 34"/>
          <p:cNvSpPr/>
          <p:nvPr/>
        </p:nvSpPr>
        <p:spPr>
          <a:xfrm>
            <a:off x="6035040" y="5111496"/>
            <a:ext cx="64008" cy="1143000"/>
          </a:xfrm>
          <a:prstGeom prst="rect">
            <a:avLst/>
          </a:prstGeom>
          <a:solidFill>
            <a:srgbClr val="007C8A"/>
          </a:solidFill>
          <a:ln w="12700">
            <a:solidFill>
              <a:srgbClr val="007C8A"/>
            </a:solidFill>
            <a:prstDash val="solid"/>
          </a:ln>
        </p:spPr>
      </p:sp>
      <p:sp>
        <p:nvSpPr>
          <p:cNvPr id="38" name="Text 35"/>
          <p:cNvSpPr/>
          <p:nvPr/>
        </p:nvSpPr>
        <p:spPr>
          <a:xfrm>
            <a:off x="6217920" y="5202936"/>
            <a:ext cx="562356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Structured</a:t>
            </a:r>
            <a:endParaRPr lang="en-US" sz="1200" dirty="0"/>
          </a:p>
        </p:txBody>
      </p:sp>
      <p:sp>
        <p:nvSpPr>
          <p:cNvPr id="39" name="Text 36"/>
          <p:cNvSpPr/>
          <p:nvPr/>
        </p:nvSpPr>
        <p:spPr>
          <a:xfrm>
            <a:off x="6217920" y="5495544"/>
            <a:ext cx="5623560" cy="649224"/>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Follows clear sections: background, problem statement, objectives, scope, lit review, and methodology.</a:t>
            </a:r>
            <a:endParaRPr lang="en-US" sz="10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Importance of a Concept Paper</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Why it matters before writing a full research proposal</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25880"/>
            <a:ext cx="5715000" cy="1664208"/>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9" name="Shape 6"/>
          <p:cNvSpPr/>
          <p:nvPr/>
        </p:nvSpPr>
        <p:spPr>
          <a:xfrm>
            <a:off x="228600" y="1325880"/>
            <a:ext cx="64008" cy="1664208"/>
          </a:xfrm>
          <a:prstGeom prst="rect">
            <a:avLst/>
          </a:prstGeom>
          <a:solidFill>
            <a:srgbClr val="007C8A"/>
          </a:solidFill>
          <a:ln w="12700">
            <a:solidFill>
              <a:srgbClr val="007C8A"/>
            </a:solidFill>
            <a:prstDash val="solid"/>
          </a:ln>
        </p:spPr>
      </p:sp>
      <p:sp>
        <p:nvSpPr>
          <p:cNvPr id="10" name="Shape 7"/>
          <p:cNvSpPr/>
          <p:nvPr/>
        </p:nvSpPr>
        <p:spPr>
          <a:xfrm>
            <a:off x="338328" y="1435608"/>
            <a:ext cx="347472" cy="347472"/>
          </a:xfrm>
          <a:prstGeom prst="ellipse">
            <a:avLst/>
          </a:prstGeom>
          <a:solidFill>
            <a:srgbClr val="007C8A"/>
          </a:solidFill>
          <a:ln w="12700">
            <a:solidFill>
              <a:srgbClr val="007C8A"/>
            </a:solidFill>
            <a:prstDash val="solid"/>
          </a:ln>
        </p:spPr>
      </p:sp>
      <p:sp>
        <p:nvSpPr>
          <p:cNvPr id="11" name="Text 8"/>
          <p:cNvSpPr/>
          <p:nvPr/>
        </p:nvSpPr>
        <p:spPr>
          <a:xfrm>
            <a:off x="338328" y="1435608"/>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01</a:t>
            </a:r>
            <a:endParaRPr lang="en-US" sz="1100" dirty="0"/>
          </a:p>
        </p:txBody>
      </p:sp>
      <p:sp>
        <p:nvSpPr>
          <p:cNvPr id="12" name="Text 9"/>
          <p:cNvSpPr/>
          <p:nvPr/>
        </p:nvSpPr>
        <p:spPr>
          <a:xfrm>
            <a:off x="795528" y="1417320"/>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Saves Time &amp; Resources</a:t>
            </a:r>
            <a:endParaRPr lang="en-US" sz="1200" dirty="0"/>
          </a:p>
        </p:txBody>
      </p:sp>
      <p:sp>
        <p:nvSpPr>
          <p:cNvPr id="13" name="Text 10"/>
          <p:cNvSpPr/>
          <p:nvPr/>
        </p:nvSpPr>
        <p:spPr>
          <a:xfrm>
            <a:off x="795528" y="1709928"/>
            <a:ext cx="5029200" cy="1170432"/>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Prevents researchers from investing months on a full proposal that may not align with funder or institutional priorities. Early review prevents wasted effort.</a:t>
            </a:r>
            <a:endParaRPr lang="en-US" sz="1050" dirty="0"/>
          </a:p>
        </p:txBody>
      </p:sp>
      <p:sp>
        <p:nvSpPr>
          <p:cNvPr id="14" name="Shape 11"/>
          <p:cNvSpPr/>
          <p:nvPr/>
        </p:nvSpPr>
        <p:spPr>
          <a:xfrm>
            <a:off x="6172200" y="1325880"/>
            <a:ext cx="5715000" cy="1664208"/>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15" name="Shape 12"/>
          <p:cNvSpPr/>
          <p:nvPr/>
        </p:nvSpPr>
        <p:spPr>
          <a:xfrm>
            <a:off x="6172200" y="1325880"/>
            <a:ext cx="64008" cy="1664208"/>
          </a:xfrm>
          <a:prstGeom prst="rect">
            <a:avLst/>
          </a:prstGeom>
          <a:solidFill>
            <a:srgbClr val="007C8A"/>
          </a:solidFill>
          <a:ln w="12700">
            <a:solidFill>
              <a:srgbClr val="007C8A"/>
            </a:solidFill>
            <a:prstDash val="solid"/>
          </a:ln>
        </p:spPr>
      </p:sp>
      <p:sp>
        <p:nvSpPr>
          <p:cNvPr id="16" name="Shape 13"/>
          <p:cNvSpPr/>
          <p:nvPr/>
        </p:nvSpPr>
        <p:spPr>
          <a:xfrm>
            <a:off x="6281928" y="1435608"/>
            <a:ext cx="347472" cy="347472"/>
          </a:xfrm>
          <a:prstGeom prst="ellipse">
            <a:avLst/>
          </a:prstGeom>
          <a:solidFill>
            <a:srgbClr val="007C8A"/>
          </a:solidFill>
          <a:ln w="12700">
            <a:solidFill>
              <a:srgbClr val="007C8A"/>
            </a:solidFill>
            <a:prstDash val="solid"/>
          </a:ln>
        </p:spPr>
      </p:sp>
      <p:sp>
        <p:nvSpPr>
          <p:cNvPr id="17" name="Text 14"/>
          <p:cNvSpPr/>
          <p:nvPr/>
        </p:nvSpPr>
        <p:spPr>
          <a:xfrm>
            <a:off x="6281928" y="1435608"/>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02</a:t>
            </a:r>
            <a:endParaRPr lang="en-US" sz="1100" dirty="0"/>
          </a:p>
        </p:txBody>
      </p:sp>
      <p:sp>
        <p:nvSpPr>
          <p:cNvPr id="18" name="Text 15"/>
          <p:cNvSpPr/>
          <p:nvPr/>
        </p:nvSpPr>
        <p:spPr>
          <a:xfrm>
            <a:off x="6739128" y="1417320"/>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Clarifies Research Direction</a:t>
            </a:r>
            <a:endParaRPr lang="en-US" sz="1200" dirty="0"/>
          </a:p>
        </p:txBody>
      </p:sp>
      <p:sp>
        <p:nvSpPr>
          <p:cNvPr id="19" name="Text 16"/>
          <p:cNvSpPr/>
          <p:nvPr/>
        </p:nvSpPr>
        <p:spPr>
          <a:xfrm>
            <a:off x="6739128" y="1709928"/>
            <a:ext cx="5029200" cy="1170432"/>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Forces articulation of the problem, objectives, and feasibility before deep investment — acting as a thinking tool that sharpens the research idea.</a:t>
            </a:r>
            <a:endParaRPr lang="en-US" sz="1050" dirty="0"/>
          </a:p>
        </p:txBody>
      </p:sp>
      <p:sp>
        <p:nvSpPr>
          <p:cNvPr id="20" name="Shape 17"/>
          <p:cNvSpPr/>
          <p:nvPr/>
        </p:nvSpPr>
        <p:spPr>
          <a:xfrm>
            <a:off x="228600" y="3108960"/>
            <a:ext cx="5715000" cy="1664208"/>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21" name="Shape 18"/>
          <p:cNvSpPr/>
          <p:nvPr/>
        </p:nvSpPr>
        <p:spPr>
          <a:xfrm>
            <a:off x="228600" y="3108960"/>
            <a:ext cx="64008" cy="1664208"/>
          </a:xfrm>
          <a:prstGeom prst="rect">
            <a:avLst/>
          </a:prstGeom>
          <a:solidFill>
            <a:srgbClr val="007C8A"/>
          </a:solidFill>
          <a:ln w="12700">
            <a:solidFill>
              <a:srgbClr val="007C8A"/>
            </a:solidFill>
            <a:prstDash val="solid"/>
          </a:ln>
        </p:spPr>
      </p:sp>
      <p:sp>
        <p:nvSpPr>
          <p:cNvPr id="22" name="Shape 19"/>
          <p:cNvSpPr/>
          <p:nvPr/>
        </p:nvSpPr>
        <p:spPr>
          <a:xfrm>
            <a:off x="338328" y="3218688"/>
            <a:ext cx="347472" cy="347472"/>
          </a:xfrm>
          <a:prstGeom prst="ellipse">
            <a:avLst/>
          </a:prstGeom>
          <a:solidFill>
            <a:srgbClr val="007C8A"/>
          </a:solidFill>
          <a:ln w="12700">
            <a:solidFill>
              <a:srgbClr val="007C8A"/>
            </a:solidFill>
            <a:prstDash val="solid"/>
          </a:ln>
        </p:spPr>
      </p:sp>
      <p:sp>
        <p:nvSpPr>
          <p:cNvPr id="23" name="Text 20"/>
          <p:cNvSpPr/>
          <p:nvPr/>
        </p:nvSpPr>
        <p:spPr>
          <a:xfrm>
            <a:off x="338328" y="3218688"/>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03</a:t>
            </a:r>
            <a:endParaRPr lang="en-US" sz="1100" dirty="0"/>
          </a:p>
        </p:txBody>
      </p:sp>
      <p:sp>
        <p:nvSpPr>
          <p:cNvPr id="24" name="Text 21"/>
          <p:cNvSpPr/>
          <p:nvPr/>
        </p:nvSpPr>
        <p:spPr>
          <a:xfrm>
            <a:off x="795528" y="3200400"/>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Secures Early Buy-in</a:t>
            </a:r>
            <a:endParaRPr lang="en-US" sz="1200" dirty="0"/>
          </a:p>
        </p:txBody>
      </p:sp>
      <p:sp>
        <p:nvSpPr>
          <p:cNvPr id="25" name="Text 22"/>
          <p:cNvSpPr/>
          <p:nvPr/>
        </p:nvSpPr>
        <p:spPr>
          <a:xfrm>
            <a:off x="795528" y="3493008"/>
            <a:ext cx="5029200" cy="1170432"/>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Allows supervisors, funders, and ethics boards to provide feedback before major time and money is committed to the study.</a:t>
            </a:r>
            <a:endParaRPr lang="en-US" sz="1050" dirty="0"/>
          </a:p>
        </p:txBody>
      </p:sp>
      <p:sp>
        <p:nvSpPr>
          <p:cNvPr id="26" name="Shape 23"/>
          <p:cNvSpPr/>
          <p:nvPr/>
        </p:nvSpPr>
        <p:spPr>
          <a:xfrm>
            <a:off x="6172200" y="3108960"/>
            <a:ext cx="5715000" cy="1664208"/>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27" name="Shape 24"/>
          <p:cNvSpPr/>
          <p:nvPr/>
        </p:nvSpPr>
        <p:spPr>
          <a:xfrm>
            <a:off x="6172200" y="3108960"/>
            <a:ext cx="64008" cy="1664208"/>
          </a:xfrm>
          <a:prstGeom prst="rect">
            <a:avLst/>
          </a:prstGeom>
          <a:solidFill>
            <a:srgbClr val="007C8A"/>
          </a:solidFill>
          <a:ln w="12700">
            <a:solidFill>
              <a:srgbClr val="007C8A"/>
            </a:solidFill>
            <a:prstDash val="solid"/>
          </a:ln>
        </p:spPr>
      </p:sp>
      <p:sp>
        <p:nvSpPr>
          <p:cNvPr id="28" name="Shape 25"/>
          <p:cNvSpPr/>
          <p:nvPr/>
        </p:nvSpPr>
        <p:spPr>
          <a:xfrm>
            <a:off x="6281928" y="3218688"/>
            <a:ext cx="347472" cy="347472"/>
          </a:xfrm>
          <a:prstGeom prst="ellipse">
            <a:avLst/>
          </a:prstGeom>
          <a:solidFill>
            <a:srgbClr val="007C8A"/>
          </a:solidFill>
          <a:ln w="12700">
            <a:solidFill>
              <a:srgbClr val="007C8A"/>
            </a:solidFill>
            <a:prstDash val="solid"/>
          </a:ln>
        </p:spPr>
      </p:sp>
      <p:sp>
        <p:nvSpPr>
          <p:cNvPr id="29" name="Text 26"/>
          <p:cNvSpPr/>
          <p:nvPr/>
        </p:nvSpPr>
        <p:spPr>
          <a:xfrm>
            <a:off x="6281928" y="3218688"/>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04</a:t>
            </a:r>
            <a:endParaRPr lang="en-US" sz="1100" dirty="0"/>
          </a:p>
        </p:txBody>
      </p:sp>
      <p:sp>
        <p:nvSpPr>
          <p:cNvPr id="30" name="Text 27"/>
          <p:cNvSpPr/>
          <p:nvPr/>
        </p:nvSpPr>
        <p:spPr>
          <a:xfrm>
            <a:off x="6739128" y="3200400"/>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Communication Tool</a:t>
            </a:r>
            <a:endParaRPr lang="en-US" sz="1200" dirty="0"/>
          </a:p>
        </p:txBody>
      </p:sp>
      <p:sp>
        <p:nvSpPr>
          <p:cNvPr id="31" name="Text 28"/>
          <p:cNvSpPr/>
          <p:nvPr/>
        </p:nvSpPr>
        <p:spPr>
          <a:xfrm>
            <a:off x="6739128" y="3493008"/>
            <a:ext cx="5029200" cy="1170432"/>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Used in seminars, workshops, and peer reviews to share nascent research ideas and invite scholarly critique from the academic community.</a:t>
            </a:r>
            <a:endParaRPr lang="en-US" sz="1050" dirty="0"/>
          </a:p>
        </p:txBody>
      </p:sp>
      <p:sp>
        <p:nvSpPr>
          <p:cNvPr id="32" name="Shape 29"/>
          <p:cNvSpPr/>
          <p:nvPr/>
        </p:nvSpPr>
        <p:spPr>
          <a:xfrm>
            <a:off x="228600" y="4892040"/>
            <a:ext cx="5715000" cy="1664208"/>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33" name="Shape 30"/>
          <p:cNvSpPr/>
          <p:nvPr/>
        </p:nvSpPr>
        <p:spPr>
          <a:xfrm>
            <a:off x="228600" y="4892040"/>
            <a:ext cx="64008" cy="1664208"/>
          </a:xfrm>
          <a:prstGeom prst="rect">
            <a:avLst/>
          </a:prstGeom>
          <a:solidFill>
            <a:srgbClr val="007C8A"/>
          </a:solidFill>
          <a:ln w="12700">
            <a:solidFill>
              <a:srgbClr val="007C8A"/>
            </a:solidFill>
            <a:prstDash val="solid"/>
          </a:ln>
        </p:spPr>
      </p:sp>
      <p:sp>
        <p:nvSpPr>
          <p:cNvPr id="34" name="Shape 31"/>
          <p:cNvSpPr/>
          <p:nvPr/>
        </p:nvSpPr>
        <p:spPr>
          <a:xfrm>
            <a:off x="338328" y="5001768"/>
            <a:ext cx="347472" cy="347472"/>
          </a:xfrm>
          <a:prstGeom prst="ellipse">
            <a:avLst/>
          </a:prstGeom>
          <a:solidFill>
            <a:srgbClr val="007C8A"/>
          </a:solidFill>
          <a:ln w="12700">
            <a:solidFill>
              <a:srgbClr val="007C8A"/>
            </a:solidFill>
            <a:prstDash val="solid"/>
          </a:ln>
        </p:spPr>
      </p:sp>
      <p:sp>
        <p:nvSpPr>
          <p:cNvPr id="35" name="Text 32"/>
          <p:cNvSpPr/>
          <p:nvPr/>
        </p:nvSpPr>
        <p:spPr>
          <a:xfrm>
            <a:off x="338328" y="5001768"/>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05</a:t>
            </a:r>
            <a:endParaRPr lang="en-US" sz="1100" dirty="0"/>
          </a:p>
        </p:txBody>
      </p:sp>
      <p:sp>
        <p:nvSpPr>
          <p:cNvPr id="36" name="Text 33"/>
          <p:cNvSpPr/>
          <p:nvPr/>
        </p:nvSpPr>
        <p:spPr>
          <a:xfrm>
            <a:off x="795528" y="4983480"/>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Foundation for Full Proposal</a:t>
            </a:r>
            <a:endParaRPr lang="en-US" sz="1200" dirty="0"/>
          </a:p>
        </p:txBody>
      </p:sp>
      <p:sp>
        <p:nvSpPr>
          <p:cNvPr id="37" name="Text 34"/>
          <p:cNvSpPr/>
          <p:nvPr/>
        </p:nvSpPr>
        <p:spPr>
          <a:xfrm>
            <a:off x="795528" y="5276088"/>
            <a:ext cx="5029200" cy="1170432"/>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Provides intellectual scaffolding. Once refined, sections of the concept paper directly inform corresponding chapters in the full research proposal.</a:t>
            </a:r>
            <a:endParaRPr lang="en-US" sz="1050" dirty="0"/>
          </a:p>
        </p:txBody>
      </p:sp>
      <p:sp>
        <p:nvSpPr>
          <p:cNvPr id="38" name="Shape 35"/>
          <p:cNvSpPr/>
          <p:nvPr/>
        </p:nvSpPr>
        <p:spPr>
          <a:xfrm>
            <a:off x="6172200" y="4892040"/>
            <a:ext cx="5715000" cy="1664208"/>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39" name="Shape 36"/>
          <p:cNvSpPr/>
          <p:nvPr/>
        </p:nvSpPr>
        <p:spPr>
          <a:xfrm>
            <a:off x="6172200" y="4892040"/>
            <a:ext cx="64008" cy="1664208"/>
          </a:xfrm>
          <a:prstGeom prst="rect">
            <a:avLst/>
          </a:prstGeom>
          <a:solidFill>
            <a:srgbClr val="007C8A"/>
          </a:solidFill>
          <a:ln w="12700">
            <a:solidFill>
              <a:srgbClr val="007C8A"/>
            </a:solidFill>
            <a:prstDash val="solid"/>
          </a:ln>
        </p:spPr>
      </p:sp>
      <p:sp>
        <p:nvSpPr>
          <p:cNvPr id="40" name="Shape 37"/>
          <p:cNvSpPr/>
          <p:nvPr/>
        </p:nvSpPr>
        <p:spPr>
          <a:xfrm>
            <a:off x="6281928" y="5001768"/>
            <a:ext cx="347472" cy="347472"/>
          </a:xfrm>
          <a:prstGeom prst="ellipse">
            <a:avLst/>
          </a:prstGeom>
          <a:solidFill>
            <a:srgbClr val="007C8A"/>
          </a:solidFill>
          <a:ln w="12700">
            <a:solidFill>
              <a:srgbClr val="007C8A"/>
            </a:solidFill>
            <a:prstDash val="solid"/>
          </a:ln>
        </p:spPr>
      </p:sp>
      <p:sp>
        <p:nvSpPr>
          <p:cNvPr id="41" name="Text 38"/>
          <p:cNvSpPr/>
          <p:nvPr/>
        </p:nvSpPr>
        <p:spPr>
          <a:xfrm>
            <a:off x="6281928" y="5001768"/>
            <a:ext cx="347472"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06</a:t>
            </a:r>
            <a:endParaRPr lang="en-US" sz="1100" dirty="0"/>
          </a:p>
        </p:txBody>
      </p:sp>
      <p:sp>
        <p:nvSpPr>
          <p:cNvPr id="42" name="Text 39"/>
          <p:cNvSpPr/>
          <p:nvPr/>
        </p:nvSpPr>
        <p:spPr>
          <a:xfrm>
            <a:off x="6739128" y="4983480"/>
            <a:ext cx="5029200" cy="292608"/>
          </a:xfrm>
          <a:prstGeom prst="rect">
            <a:avLst/>
          </a:prstGeom>
          <a:noFill/>
          <a:ln/>
        </p:spPr>
        <p:txBody>
          <a:bodyPr wrap="square" lIns="0" tIns="0" rIns="0" bIns="0" rtlCol="0" anchor="ctr"/>
          <a:lstStyle/>
          <a:p>
            <a:pPr marL="0" indent="0">
              <a:buNone/>
            </a:pPr>
            <a:r>
              <a:rPr lang="en-US" sz="1200" b="1" dirty="0">
                <a:solidFill>
                  <a:srgbClr val="2E4A5E"/>
                </a:solidFill>
                <a:latin typeface="Calibri" pitchFamily="34" charset="0"/>
                <a:ea typeface="Calibri" pitchFamily="34" charset="-122"/>
                <a:cs typeface="Calibri" pitchFamily="34" charset="-120"/>
              </a:rPr>
              <a:t>Demonstrates Researcher Competence</a:t>
            </a:r>
            <a:endParaRPr lang="en-US" sz="1200" dirty="0"/>
          </a:p>
        </p:txBody>
      </p:sp>
      <p:sp>
        <p:nvSpPr>
          <p:cNvPr id="43" name="Text 40"/>
          <p:cNvSpPr/>
          <p:nvPr/>
        </p:nvSpPr>
        <p:spPr>
          <a:xfrm>
            <a:off x="6739128" y="5276088"/>
            <a:ext cx="5029200" cy="1170432"/>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Shows mastery of the topic, awareness of existing literature, and the ability to think methodologically at an early stage.</a:t>
            </a:r>
            <a:endParaRPr lang="en-US" sz="10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Concept Paper vs. Research Proposal</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Key differences every researcher must understand</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25880"/>
            <a:ext cx="3611880" cy="457200"/>
          </a:xfrm>
          <a:prstGeom prst="rect">
            <a:avLst/>
          </a:prstGeom>
          <a:solidFill>
            <a:srgbClr val="007C8A"/>
          </a:solidFill>
          <a:ln w="12700">
            <a:solidFill>
              <a:srgbClr val="007C8A"/>
            </a:solidFill>
            <a:prstDash val="solid"/>
          </a:ln>
        </p:spPr>
      </p:sp>
      <p:sp>
        <p:nvSpPr>
          <p:cNvPr id="9" name="Text 6"/>
          <p:cNvSpPr/>
          <p:nvPr/>
        </p:nvSpPr>
        <p:spPr>
          <a:xfrm>
            <a:off x="320040" y="1389888"/>
            <a:ext cx="3474720" cy="320040"/>
          </a:xfrm>
          <a:prstGeom prst="rect">
            <a:avLst/>
          </a:prstGeom>
          <a:noFill/>
          <a:ln/>
        </p:spPr>
        <p:txBody>
          <a:bodyPr wrap="square" lIns="0" tIns="0" rIns="0" bIns="0"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Dimension</a:t>
            </a:r>
            <a:endParaRPr lang="en-US" sz="1250" dirty="0"/>
          </a:p>
        </p:txBody>
      </p:sp>
      <p:sp>
        <p:nvSpPr>
          <p:cNvPr id="10" name="Shape 7"/>
          <p:cNvSpPr/>
          <p:nvPr/>
        </p:nvSpPr>
        <p:spPr>
          <a:xfrm>
            <a:off x="4023360" y="1325880"/>
            <a:ext cx="3886200" cy="457200"/>
          </a:xfrm>
          <a:prstGeom prst="rect">
            <a:avLst/>
          </a:prstGeom>
          <a:solidFill>
            <a:srgbClr val="007C8A"/>
          </a:solidFill>
          <a:ln w="12700">
            <a:solidFill>
              <a:srgbClr val="007C8A"/>
            </a:solidFill>
            <a:prstDash val="solid"/>
          </a:ln>
        </p:spPr>
      </p:sp>
      <p:sp>
        <p:nvSpPr>
          <p:cNvPr id="11" name="Text 8"/>
          <p:cNvSpPr/>
          <p:nvPr/>
        </p:nvSpPr>
        <p:spPr>
          <a:xfrm>
            <a:off x="4114800" y="1389888"/>
            <a:ext cx="3749040" cy="320040"/>
          </a:xfrm>
          <a:prstGeom prst="rect">
            <a:avLst/>
          </a:prstGeom>
          <a:noFill/>
          <a:ln/>
        </p:spPr>
        <p:txBody>
          <a:bodyPr wrap="square" lIns="0" tIns="0" rIns="0" bIns="0"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Concept Paper</a:t>
            </a:r>
            <a:endParaRPr lang="en-US" sz="1250" dirty="0"/>
          </a:p>
        </p:txBody>
      </p:sp>
      <p:sp>
        <p:nvSpPr>
          <p:cNvPr id="12" name="Shape 9"/>
          <p:cNvSpPr/>
          <p:nvPr/>
        </p:nvSpPr>
        <p:spPr>
          <a:xfrm>
            <a:off x="8092440" y="1325880"/>
            <a:ext cx="3840480" cy="457200"/>
          </a:xfrm>
          <a:prstGeom prst="rect">
            <a:avLst/>
          </a:prstGeom>
          <a:solidFill>
            <a:srgbClr val="007C8A"/>
          </a:solidFill>
          <a:ln w="12700">
            <a:solidFill>
              <a:srgbClr val="007C8A"/>
            </a:solidFill>
            <a:prstDash val="solid"/>
          </a:ln>
        </p:spPr>
      </p:sp>
      <p:sp>
        <p:nvSpPr>
          <p:cNvPr id="13" name="Text 10"/>
          <p:cNvSpPr/>
          <p:nvPr/>
        </p:nvSpPr>
        <p:spPr>
          <a:xfrm>
            <a:off x="8183880" y="1389888"/>
            <a:ext cx="3703320" cy="320040"/>
          </a:xfrm>
          <a:prstGeom prst="rect">
            <a:avLst/>
          </a:prstGeom>
          <a:noFill/>
          <a:ln/>
        </p:spPr>
        <p:txBody>
          <a:bodyPr wrap="square" lIns="0" tIns="0" rIns="0" bIns="0"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Research Proposal</a:t>
            </a:r>
            <a:endParaRPr lang="en-US" sz="1250" dirty="0"/>
          </a:p>
        </p:txBody>
      </p:sp>
      <p:sp>
        <p:nvSpPr>
          <p:cNvPr id="14" name="Shape 11"/>
          <p:cNvSpPr/>
          <p:nvPr/>
        </p:nvSpPr>
        <p:spPr>
          <a:xfrm>
            <a:off x="228600" y="1783080"/>
            <a:ext cx="3611880" cy="475488"/>
          </a:xfrm>
          <a:prstGeom prst="rect">
            <a:avLst/>
          </a:prstGeom>
          <a:solidFill>
            <a:srgbClr val="FFFFFF"/>
          </a:solidFill>
          <a:ln w="6350">
            <a:solidFill>
              <a:srgbClr val="D0DCE8"/>
            </a:solidFill>
            <a:prstDash val="solid"/>
          </a:ln>
        </p:spPr>
      </p:sp>
      <p:sp>
        <p:nvSpPr>
          <p:cNvPr id="15" name="Shape 12"/>
          <p:cNvSpPr/>
          <p:nvPr/>
        </p:nvSpPr>
        <p:spPr>
          <a:xfrm>
            <a:off x="228600" y="1783080"/>
            <a:ext cx="54864" cy="475488"/>
          </a:xfrm>
          <a:prstGeom prst="rect">
            <a:avLst/>
          </a:prstGeom>
          <a:solidFill>
            <a:srgbClr val="007C8A"/>
          </a:solidFill>
          <a:ln w="12700">
            <a:solidFill>
              <a:srgbClr val="007C8A"/>
            </a:solidFill>
            <a:prstDash val="solid"/>
          </a:ln>
        </p:spPr>
      </p:sp>
      <p:sp>
        <p:nvSpPr>
          <p:cNvPr id="16" name="Text 13"/>
          <p:cNvSpPr/>
          <p:nvPr/>
        </p:nvSpPr>
        <p:spPr>
          <a:xfrm>
            <a:off x="365760" y="1837944"/>
            <a:ext cx="3429000" cy="384048"/>
          </a:xfrm>
          <a:prstGeom prst="rect">
            <a:avLst/>
          </a:prstGeom>
          <a:noFill/>
          <a:ln/>
        </p:spPr>
        <p:txBody>
          <a:bodyPr wrap="square" lIns="0" tIns="0" rIns="0" bIns="0" rtlCol="0" anchor="ctr"/>
          <a:lstStyle/>
          <a:p>
            <a:pPr marL="0" indent="0">
              <a:buNone/>
            </a:pPr>
            <a:r>
              <a:rPr lang="en-US" sz="1100" b="1" dirty="0">
                <a:solidFill>
                  <a:srgbClr val="2E4A5E"/>
                </a:solidFill>
                <a:latin typeface="Calibri" pitchFamily="34" charset="0"/>
                <a:ea typeface="Calibri" pitchFamily="34" charset="-122"/>
                <a:cs typeface="Calibri" pitchFamily="34" charset="-120"/>
              </a:rPr>
              <a:t>Length</a:t>
            </a:r>
            <a:endParaRPr lang="en-US" sz="1100" dirty="0"/>
          </a:p>
        </p:txBody>
      </p:sp>
      <p:sp>
        <p:nvSpPr>
          <p:cNvPr id="17" name="Shape 14"/>
          <p:cNvSpPr/>
          <p:nvPr/>
        </p:nvSpPr>
        <p:spPr>
          <a:xfrm>
            <a:off x="4023360" y="1783080"/>
            <a:ext cx="3886200" cy="475488"/>
          </a:xfrm>
          <a:prstGeom prst="rect">
            <a:avLst/>
          </a:prstGeom>
          <a:solidFill>
            <a:srgbClr val="FFFFFF"/>
          </a:solidFill>
          <a:ln w="6350">
            <a:solidFill>
              <a:srgbClr val="D0DCE8"/>
            </a:solidFill>
            <a:prstDash val="solid"/>
          </a:ln>
        </p:spPr>
      </p:sp>
      <p:sp>
        <p:nvSpPr>
          <p:cNvPr id="18" name="Text 15"/>
          <p:cNvSpPr/>
          <p:nvPr/>
        </p:nvSpPr>
        <p:spPr>
          <a:xfrm>
            <a:off x="4160520" y="1837944"/>
            <a:ext cx="3703320" cy="384048"/>
          </a:xfrm>
          <a:prstGeom prst="rect">
            <a:avLst/>
          </a:prstGeom>
          <a:noFill/>
          <a:ln/>
        </p:spPr>
        <p:txBody>
          <a:bodyPr wrap="square" lIns="0" tIns="0" rIns="0" bIns="0" rtlCol="0" anchor="ctr"/>
          <a:lstStyle/>
          <a:p>
            <a:pPr marL="0" indent="0">
              <a:buNone/>
            </a:pPr>
            <a:r>
              <a:rPr lang="en-US" sz="1100" dirty="0">
                <a:solidFill>
                  <a:srgbClr val="1A2A3A"/>
                </a:solidFill>
                <a:latin typeface="Calibri" pitchFamily="34" charset="0"/>
                <a:ea typeface="Calibri" pitchFamily="34" charset="-122"/>
                <a:cs typeface="Calibri" pitchFamily="34" charset="-120"/>
              </a:rPr>
              <a:t>2–5 pages</a:t>
            </a:r>
            <a:endParaRPr lang="en-US" sz="1100" dirty="0"/>
          </a:p>
        </p:txBody>
      </p:sp>
      <p:sp>
        <p:nvSpPr>
          <p:cNvPr id="19" name="Shape 16"/>
          <p:cNvSpPr/>
          <p:nvPr/>
        </p:nvSpPr>
        <p:spPr>
          <a:xfrm>
            <a:off x="8092440" y="1783080"/>
            <a:ext cx="3840480" cy="475488"/>
          </a:xfrm>
          <a:prstGeom prst="rect">
            <a:avLst/>
          </a:prstGeom>
          <a:solidFill>
            <a:srgbClr val="FFFFFF"/>
          </a:solidFill>
          <a:ln w="6350">
            <a:solidFill>
              <a:srgbClr val="D0DCE8"/>
            </a:solidFill>
            <a:prstDash val="solid"/>
          </a:ln>
        </p:spPr>
      </p:sp>
      <p:sp>
        <p:nvSpPr>
          <p:cNvPr id="20" name="Text 17"/>
          <p:cNvSpPr/>
          <p:nvPr/>
        </p:nvSpPr>
        <p:spPr>
          <a:xfrm>
            <a:off x="8229600" y="1837944"/>
            <a:ext cx="3657600" cy="384048"/>
          </a:xfrm>
          <a:prstGeom prst="rect">
            <a:avLst/>
          </a:prstGeom>
          <a:noFill/>
          <a:ln/>
        </p:spPr>
        <p:txBody>
          <a:bodyPr wrap="square" lIns="0" tIns="0" rIns="0" bIns="0" rtlCol="0" anchor="ctr"/>
          <a:lstStyle/>
          <a:p>
            <a:pPr marL="0" indent="0">
              <a:buNone/>
            </a:pPr>
            <a:r>
              <a:rPr lang="en-US" sz="1100" dirty="0">
                <a:solidFill>
                  <a:srgbClr val="1A2A3A"/>
                </a:solidFill>
                <a:latin typeface="Calibri" pitchFamily="34" charset="0"/>
                <a:ea typeface="Calibri" pitchFamily="34" charset="-122"/>
                <a:cs typeface="Calibri" pitchFamily="34" charset="-120"/>
              </a:rPr>
              <a:t>20–100+ pages</a:t>
            </a:r>
            <a:endParaRPr lang="en-US" sz="1100" dirty="0"/>
          </a:p>
        </p:txBody>
      </p:sp>
      <p:sp>
        <p:nvSpPr>
          <p:cNvPr id="21" name="Shape 18"/>
          <p:cNvSpPr/>
          <p:nvPr/>
        </p:nvSpPr>
        <p:spPr>
          <a:xfrm>
            <a:off x="228600" y="2258568"/>
            <a:ext cx="3611880" cy="475488"/>
          </a:xfrm>
          <a:prstGeom prst="rect">
            <a:avLst/>
          </a:prstGeom>
          <a:solidFill>
            <a:srgbClr val="F0F5F8"/>
          </a:solidFill>
          <a:ln w="6350">
            <a:solidFill>
              <a:srgbClr val="D0DCE8"/>
            </a:solidFill>
            <a:prstDash val="solid"/>
          </a:ln>
        </p:spPr>
      </p:sp>
      <p:sp>
        <p:nvSpPr>
          <p:cNvPr id="22" name="Shape 19"/>
          <p:cNvSpPr/>
          <p:nvPr/>
        </p:nvSpPr>
        <p:spPr>
          <a:xfrm>
            <a:off x="228600" y="2258568"/>
            <a:ext cx="54864" cy="475488"/>
          </a:xfrm>
          <a:prstGeom prst="rect">
            <a:avLst/>
          </a:prstGeom>
          <a:solidFill>
            <a:srgbClr val="007C8A"/>
          </a:solidFill>
          <a:ln w="12700">
            <a:solidFill>
              <a:srgbClr val="007C8A"/>
            </a:solidFill>
            <a:prstDash val="solid"/>
          </a:ln>
        </p:spPr>
      </p:sp>
      <p:sp>
        <p:nvSpPr>
          <p:cNvPr id="23" name="Text 20"/>
          <p:cNvSpPr/>
          <p:nvPr/>
        </p:nvSpPr>
        <p:spPr>
          <a:xfrm>
            <a:off x="365760" y="2313432"/>
            <a:ext cx="3429000" cy="384048"/>
          </a:xfrm>
          <a:prstGeom prst="rect">
            <a:avLst/>
          </a:prstGeom>
          <a:noFill/>
          <a:ln/>
        </p:spPr>
        <p:txBody>
          <a:bodyPr wrap="square" lIns="0" tIns="0" rIns="0" bIns="0" rtlCol="0" anchor="ctr"/>
          <a:lstStyle/>
          <a:p>
            <a:pPr marL="0" indent="0">
              <a:buNone/>
            </a:pPr>
            <a:r>
              <a:rPr lang="en-US" sz="1100" b="1" dirty="0">
                <a:solidFill>
                  <a:srgbClr val="2E4A5E"/>
                </a:solidFill>
                <a:latin typeface="Calibri" pitchFamily="34" charset="0"/>
                <a:ea typeface="Calibri" pitchFamily="34" charset="-122"/>
                <a:cs typeface="Calibri" pitchFamily="34" charset="-120"/>
              </a:rPr>
              <a:t>Purpose</a:t>
            </a:r>
            <a:endParaRPr lang="en-US" sz="1100" dirty="0"/>
          </a:p>
        </p:txBody>
      </p:sp>
      <p:sp>
        <p:nvSpPr>
          <p:cNvPr id="24" name="Shape 21"/>
          <p:cNvSpPr/>
          <p:nvPr/>
        </p:nvSpPr>
        <p:spPr>
          <a:xfrm>
            <a:off x="4023360" y="2258568"/>
            <a:ext cx="3886200" cy="475488"/>
          </a:xfrm>
          <a:prstGeom prst="rect">
            <a:avLst/>
          </a:prstGeom>
          <a:solidFill>
            <a:srgbClr val="F0F5F8"/>
          </a:solidFill>
          <a:ln w="6350">
            <a:solidFill>
              <a:srgbClr val="D0DCE8"/>
            </a:solidFill>
            <a:prstDash val="solid"/>
          </a:ln>
        </p:spPr>
      </p:sp>
      <p:sp>
        <p:nvSpPr>
          <p:cNvPr id="25" name="Text 22"/>
          <p:cNvSpPr/>
          <p:nvPr/>
        </p:nvSpPr>
        <p:spPr>
          <a:xfrm>
            <a:off x="4160520" y="2313432"/>
            <a:ext cx="3703320" cy="384048"/>
          </a:xfrm>
          <a:prstGeom prst="rect">
            <a:avLst/>
          </a:prstGeom>
          <a:noFill/>
          <a:ln/>
        </p:spPr>
        <p:txBody>
          <a:bodyPr wrap="square" lIns="0" tIns="0" rIns="0" bIns="0" rtlCol="0" anchor="ctr"/>
          <a:lstStyle/>
          <a:p>
            <a:pPr marL="0" indent="0">
              <a:buNone/>
            </a:pPr>
            <a:r>
              <a:rPr lang="en-US" sz="1100" dirty="0">
                <a:solidFill>
                  <a:srgbClr val="1A2A3A"/>
                </a:solidFill>
                <a:latin typeface="Calibri" pitchFamily="34" charset="0"/>
                <a:ea typeface="Calibri" pitchFamily="34" charset="-122"/>
                <a:cs typeface="Calibri" pitchFamily="34" charset="-120"/>
              </a:rPr>
              <a:t>Introduce &amp; test the idea</a:t>
            </a:r>
            <a:endParaRPr lang="en-US" sz="1100" dirty="0"/>
          </a:p>
        </p:txBody>
      </p:sp>
      <p:sp>
        <p:nvSpPr>
          <p:cNvPr id="26" name="Shape 23"/>
          <p:cNvSpPr/>
          <p:nvPr/>
        </p:nvSpPr>
        <p:spPr>
          <a:xfrm>
            <a:off x="8092440" y="2258568"/>
            <a:ext cx="3840480" cy="475488"/>
          </a:xfrm>
          <a:prstGeom prst="rect">
            <a:avLst/>
          </a:prstGeom>
          <a:solidFill>
            <a:srgbClr val="F0F5F8"/>
          </a:solidFill>
          <a:ln w="6350">
            <a:solidFill>
              <a:srgbClr val="D0DCE8"/>
            </a:solidFill>
            <a:prstDash val="solid"/>
          </a:ln>
        </p:spPr>
      </p:sp>
      <p:sp>
        <p:nvSpPr>
          <p:cNvPr id="27" name="Text 24"/>
          <p:cNvSpPr/>
          <p:nvPr/>
        </p:nvSpPr>
        <p:spPr>
          <a:xfrm>
            <a:off x="8229600" y="2313432"/>
            <a:ext cx="3657600" cy="384048"/>
          </a:xfrm>
          <a:prstGeom prst="rect">
            <a:avLst/>
          </a:prstGeom>
          <a:noFill/>
          <a:ln/>
        </p:spPr>
        <p:txBody>
          <a:bodyPr wrap="square" lIns="0" tIns="0" rIns="0" bIns="0" rtlCol="0" anchor="ctr"/>
          <a:lstStyle/>
          <a:p>
            <a:pPr marL="0" indent="0">
              <a:buNone/>
            </a:pPr>
            <a:r>
              <a:rPr lang="en-US" sz="1100" dirty="0">
                <a:solidFill>
                  <a:srgbClr val="1A2A3A"/>
                </a:solidFill>
                <a:latin typeface="Calibri" pitchFamily="34" charset="0"/>
                <a:ea typeface="Calibri" pitchFamily="34" charset="-122"/>
                <a:cs typeface="Calibri" pitchFamily="34" charset="-120"/>
              </a:rPr>
              <a:t>Formally request funding/approval</a:t>
            </a:r>
            <a:endParaRPr lang="en-US" sz="1100" dirty="0"/>
          </a:p>
        </p:txBody>
      </p:sp>
      <p:sp>
        <p:nvSpPr>
          <p:cNvPr id="28" name="Shape 25"/>
          <p:cNvSpPr/>
          <p:nvPr/>
        </p:nvSpPr>
        <p:spPr>
          <a:xfrm>
            <a:off x="228600" y="2734056"/>
            <a:ext cx="3611880" cy="475488"/>
          </a:xfrm>
          <a:prstGeom prst="rect">
            <a:avLst/>
          </a:prstGeom>
          <a:solidFill>
            <a:srgbClr val="FFFFFF"/>
          </a:solidFill>
          <a:ln w="6350">
            <a:solidFill>
              <a:srgbClr val="D0DCE8"/>
            </a:solidFill>
            <a:prstDash val="solid"/>
          </a:ln>
        </p:spPr>
      </p:sp>
      <p:sp>
        <p:nvSpPr>
          <p:cNvPr id="29" name="Shape 26"/>
          <p:cNvSpPr/>
          <p:nvPr/>
        </p:nvSpPr>
        <p:spPr>
          <a:xfrm>
            <a:off x="228600" y="2734056"/>
            <a:ext cx="54864" cy="475488"/>
          </a:xfrm>
          <a:prstGeom prst="rect">
            <a:avLst/>
          </a:prstGeom>
          <a:solidFill>
            <a:srgbClr val="007C8A"/>
          </a:solidFill>
          <a:ln w="12700">
            <a:solidFill>
              <a:srgbClr val="007C8A"/>
            </a:solidFill>
            <a:prstDash val="solid"/>
          </a:ln>
        </p:spPr>
      </p:sp>
      <p:sp>
        <p:nvSpPr>
          <p:cNvPr id="30" name="Text 27"/>
          <p:cNvSpPr/>
          <p:nvPr/>
        </p:nvSpPr>
        <p:spPr>
          <a:xfrm>
            <a:off x="365760" y="2788920"/>
            <a:ext cx="3429000" cy="384048"/>
          </a:xfrm>
          <a:prstGeom prst="rect">
            <a:avLst/>
          </a:prstGeom>
          <a:noFill/>
          <a:ln/>
        </p:spPr>
        <p:txBody>
          <a:bodyPr wrap="square" lIns="0" tIns="0" rIns="0" bIns="0" rtlCol="0" anchor="ctr"/>
          <a:lstStyle/>
          <a:p>
            <a:pPr marL="0" indent="0">
              <a:buNone/>
            </a:pPr>
            <a:r>
              <a:rPr lang="en-US" sz="1100" b="1" dirty="0">
                <a:solidFill>
                  <a:srgbClr val="2E4A5E"/>
                </a:solidFill>
                <a:latin typeface="Calibri" pitchFamily="34" charset="0"/>
                <a:ea typeface="Calibri" pitchFamily="34" charset="-122"/>
                <a:cs typeface="Calibri" pitchFamily="34" charset="-120"/>
              </a:rPr>
              <a:t>Detail Level</a:t>
            </a:r>
            <a:endParaRPr lang="en-US" sz="1100" dirty="0"/>
          </a:p>
        </p:txBody>
      </p:sp>
      <p:sp>
        <p:nvSpPr>
          <p:cNvPr id="31" name="Shape 28"/>
          <p:cNvSpPr/>
          <p:nvPr/>
        </p:nvSpPr>
        <p:spPr>
          <a:xfrm>
            <a:off x="4023360" y="2734056"/>
            <a:ext cx="3886200" cy="475488"/>
          </a:xfrm>
          <a:prstGeom prst="rect">
            <a:avLst/>
          </a:prstGeom>
          <a:solidFill>
            <a:srgbClr val="FFFFFF"/>
          </a:solidFill>
          <a:ln w="6350">
            <a:solidFill>
              <a:srgbClr val="D0DCE8"/>
            </a:solidFill>
            <a:prstDash val="solid"/>
          </a:ln>
        </p:spPr>
      </p:sp>
      <p:sp>
        <p:nvSpPr>
          <p:cNvPr id="32" name="Text 29"/>
          <p:cNvSpPr/>
          <p:nvPr/>
        </p:nvSpPr>
        <p:spPr>
          <a:xfrm>
            <a:off x="4160520" y="2788920"/>
            <a:ext cx="3703320" cy="384048"/>
          </a:xfrm>
          <a:prstGeom prst="rect">
            <a:avLst/>
          </a:prstGeom>
          <a:noFill/>
          <a:ln/>
        </p:spPr>
        <p:txBody>
          <a:bodyPr wrap="square" lIns="0" tIns="0" rIns="0" bIns="0" rtlCol="0" anchor="ctr"/>
          <a:lstStyle/>
          <a:p>
            <a:pPr marL="0" indent="0">
              <a:buNone/>
            </a:pPr>
            <a:r>
              <a:rPr lang="en-US" sz="1100" dirty="0">
                <a:solidFill>
                  <a:srgbClr val="1A2A3A"/>
                </a:solidFill>
                <a:latin typeface="Calibri" pitchFamily="34" charset="0"/>
                <a:ea typeface="Calibri" pitchFamily="34" charset="-122"/>
                <a:cs typeface="Calibri" pitchFamily="34" charset="-120"/>
              </a:rPr>
              <a:t>High-level overview</a:t>
            </a:r>
            <a:endParaRPr lang="en-US" sz="1100" dirty="0"/>
          </a:p>
        </p:txBody>
      </p:sp>
      <p:sp>
        <p:nvSpPr>
          <p:cNvPr id="33" name="Shape 30"/>
          <p:cNvSpPr/>
          <p:nvPr/>
        </p:nvSpPr>
        <p:spPr>
          <a:xfrm>
            <a:off x="8092440" y="2734056"/>
            <a:ext cx="3840480" cy="475488"/>
          </a:xfrm>
          <a:prstGeom prst="rect">
            <a:avLst/>
          </a:prstGeom>
          <a:solidFill>
            <a:srgbClr val="FFFFFF"/>
          </a:solidFill>
          <a:ln w="6350">
            <a:solidFill>
              <a:srgbClr val="D0DCE8"/>
            </a:solidFill>
            <a:prstDash val="solid"/>
          </a:ln>
        </p:spPr>
      </p:sp>
      <p:sp>
        <p:nvSpPr>
          <p:cNvPr id="34" name="Text 31"/>
          <p:cNvSpPr/>
          <p:nvPr/>
        </p:nvSpPr>
        <p:spPr>
          <a:xfrm>
            <a:off x="8229600" y="2788920"/>
            <a:ext cx="3657600" cy="384048"/>
          </a:xfrm>
          <a:prstGeom prst="rect">
            <a:avLst/>
          </a:prstGeom>
          <a:noFill/>
          <a:ln/>
        </p:spPr>
        <p:txBody>
          <a:bodyPr wrap="square" lIns="0" tIns="0" rIns="0" bIns="0" rtlCol="0" anchor="ctr"/>
          <a:lstStyle/>
          <a:p>
            <a:pPr marL="0" indent="0">
              <a:buNone/>
            </a:pPr>
            <a:r>
              <a:rPr lang="en-US" sz="1100" dirty="0">
                <a:solidFill>
                  <a:srgbClr val="1A2A3A"/>
                </a:solidFill>
                <a:latin typeface="Calibri" pitchFamily="34" charset="0"/>
                <a:ea typeface="Calibri" pitchFamily="34" charset="-122"/>
                <a:cs typeface="Calibri" pitchFamily="34" charset="-120"/>
              </a:rPr>
              <a:t>Comprehensive &amp; detailed</a:t>
            </a:r>
            <a:endParaRPr lang="en-US" sz="1100" dirty="0"/>
          </a:p>
        </p:txBody>
      </p:sp>
      <p:sp>
        <p:nvSpPr>
          <p:cNvPr id="35" name="Shape 32"/>
          <p:cNvSpPr/>
          <p:nvPr/>
        </p:nvSpPr>
        <p:spPr>
          <a:xfrm>
            <a:off x="228600" y="3209544"/>
            <a:ext cx="3611880" cy="475488"/>
          </a:xfrm>
          <a:prstGeom prst="rect">
            <a:avLst/>
          </a:prstGeom>
          <a:solidFill>
            <a:srgbClr val="F0F5F8"/>
          </a:solidFill>
          <a:ln w="6350">
            <a:solidFill>
              <a:srgbClr val="D0DCE8"/>
            </a:solidFill>
            <a:prstDash val="solid"/>
          </a:ln>
        </p:spPr>
      </p:sp>
      <p:sp>
        <p:nvSpPr>
          <p:cNvPr id="36" name="Shape 33"/>
          <p:cNvSpPr/>
          <p:nvPr/>
        </p:nvSpPr>
        <p:spPr>
          <a:xfrm>
            <a:off x="228600" y="3209544"/>
            <a:ext cx="54864" cy="475488"/>
          </a:xfrm>
          <a:prstGeom prst="rect">
            <a:avLst/>
          </a:prstGeom>
          <a:solidFill>
            <a:srgbClr val="007C8A"/>
          </a:solidFill>
          <a:ln w="12700">
            <a:solidFill>
              <a:srgbClr val="007C8A"/>
            </a:solidFill>
            <a:prstDash val="solid"/>
          </a:ln>
        </p:spPr>
      </p:sp>
      <p:sp>
        <p:nvSpPr>
          <p:cNvPr id="37" name="Text 34"/>
          <p:cNvSpPr/>
          <p:nvPr/>
        </p:nvSpPr>
        <p:spPr>
          <a:xfrm>
            <a:off x="365760" y="3264408"/>
            <a:ext cx="3429000" cy="384048"/>
          </a:xfrm>
          <a:prstGeom prst="rect">
            <a:avLst/>
          </a:prstGeom>
          <a:noFill/>
          <a:ln/>
        </p:spPr>
        <p:txBody>
          <a:bodyPr wrap="square" lIns="0" tIns="0" rIns="0" bIns="0" rtlCol="0" anchor="ctr"/>
          <a:lstStyle/>
          <a:p>
            <a:pPr marL="0" indent="0">
              <a:buNone/>
            </a:pPr>
            <a:r>
              <a:rPr lang="en-US" sz="1100" b="1" dirty="0">
                <a:solidFill>
                  <a:srgbClr val="2E4A5E"/>
                </a:solidFill>
                <a:latin typeface="Calibri" pitchFamily="34" charset="0"/>
                <a:ea typeface="Calibri" pitchFamily="34" charset="-122"/>
                <a:cs typeface="Calibri" pitchFamily="34" charset="-120"/>
              </a:rPr>
              <a:t>Literature Review</a:t>
            </a:r>
            <a:endParaRPr lang="en-US" sz="1100" dirty="0"/>
          </a:p>
        </p:txBody>
      </p:sp>
      <p:sp>
        <p:nvSpPr>
          <p:cNvPr id="38" name="Shape 35"/>
          <p:cNvSpPr/>
          <p:nvPr/>
        </p:nvSpPr>
        <p:spPr>
          <a:xfrm>
            <a:off x="4023360" y="3209544"/>
            <a:ext cx="3886200" cy="475488"/>
          </a:xfrm>
          <a:prstGeom prst="rect">
            <a:avLst/>
          </a:prstGeom>
          <a:solidFill>
            <a:srgbClr val="F0F5F8"/>
          </a:solidFill>
          <a:ln w="6350">
            <a:solidFill>
              <a:srgbClr val="D0DCE8"/>
            </a:solidFill>
            <a:prstDash val="solid"/>
          </a:ln>
        </p:spPr>
      </p:sp>
      <p:sp>
        <p:nvSpPr>
          <p:cNvPr id="39" name="Text 36"/>
          <p:cNvSpPr/>
          <p:nvPr/>
        </p:nvSpPr>
        <p:spPr>
          <a:xfrm>
            <a:off x="4160520" y="3264408"/>
            <a:ext cx="3703320" cy="384048"/>
          </a:xfrm>
          <a:prstGeom prst="rect">
            <a:avLst/>
          </a:prstGeom>
          <a:noFill/>
          <a:ln/>
        </p:spPr>
        <p:txBody>
          <a:bodyPr wrap="square" lIns="0" tIns="0" rIns="0" bIns="0" rtlCol="0" anchor="ctr"/>
          <a:lstStyle/>
          <a:p>
            <a:pPr marL="0" indent="0">
              <a:buNone/>
            </a:pPr>
            <a:r>
              <a:rPr lang="en-US" sz="1100" dirty="0">
                <a:solidFill>
                  <a:srgbClr val="1A2A3A"/>
                </a:solidFill>
                <a:latin typeface="Calibri" pitchFamily="34" charset="0"/>
                <a:ea typeface="Calibri" pitchFamily="34" charset="-122"/>
                <a:cs typeface="Calibri" pitchFamily="34" charset="-120"/>
              </a:rPr>
              <a:t>Brief mention of key works</a:t>
            </a:r>
            <a:endParaRPr lang="en-US" sz="1100" dirty="0"/>
          </a:p>
        </p:txBody>
      </p:sp>
      <p:sp>
        <p:nvSpPr>
          <p:cNvPr id="40" name="Shape 37"/>
          <p:cNvSpPr/>
          <p:nvPr/>
        </p:nvSpPr>
        <p:spPr>
          <a:xfrm>
            <a:off x="8092440" y="3209544"/>
            <a:ext cx="3840480" cy="475488"/>
          </a:xfrm>
          <a:prstGeom prst="rect">
            <a:avLst/>
          </a:prstGeom>
          <a:solidFill>
            <a:srgbClr val="F0F5F8"/>
          </a:solidFill>
          <a:ln w="6350">
            <a:solidFill>
              <a:srgbClr val="D0DCE8"/>
            </a:solidFill>
            <a:prstDash val="solid"/>
          </a:ln>
        </p:spPr>
      </p:sp>
      <p:sp>
        <p:nvSpPr>
          <p:cNvPr id="41" name="Text 38"/>
          <p:cNvSpPr/>
          <p:nvPr/>
        </p:nvSpPr>
        <p:spPr>
          <a:xfrm>
            <a:off x="8229600" y="3264408"/>
            <a:ext cx="3657600" cy="384048"/>
          </a:xfrm>
          <a:prstGeom prst="rect">
            <a:avLst/>
          </a:prstGeom>
          <a:noFill/>
          <a:ln/>
        </p:spPr>
        <p:txBody>
          <a:bodyPr wrap="square" lIns="0" tIns="0" rIns="0" bIns="0" rtlCol="0" anchor="ctr"/>
          <a:lstStyle/>
          <a:p>
            <a:pPr marL="0" indent="0">
              <a:buNone/>
            </a:pPr>
            <a:r>
              <a:rPr lang="en-US" sz="1100" dirty="0">
                <a:solidFill>
                  <a:srgbClr val="1A2A3A"/>
                </a:solidFill>
                <a:latin typeface="Calibri" pitchFamily="34" charset="0"/>
                <a:ea typeface="Calibri" pitchFamily="34" charset="-122"/>
                <a:cs typeface="Calibri" pitchFamily="34" charset="-120"/>
              </a:rPr>
              <a:t>Extensive systematic review</a:t>
            </a:r>
            <a:endParaRPr lang="en-US" sz="1100" dirty="0"/>
          </a:p>
        </p:txBody>
      </p:sp>
      <p:sp>
        <p:nvSpPr>
          <p:cNvPr id="42" name="Shape 39"/>
          <p:cNvSpPr/>
          <p:nvPr/>
        </p:nvSpPr>
        <p:spPr>
          <a:xfrm>
            <a:off x="228600" y="3685032"/>
            <a:ext cx="3611880" cy="475488"/>
          </a:xfrm>
          <a:prstGeom prst="rect">
            <a:avLst/>
          </a:prstGeom>
          <a:solidFill>
            <a:srgbClr val="FFFFFF"/>
          </a:solidFill>
          <a:ln w="6350">
            <a:solidFill>
              <a:srgbClr val="D0DCE8"/>
            </a:solidFill>
            <a:prstDash val="solid"/>
          </a:ln>
        </p:spPr>
      </p:sp>
      <p:sp>
        <p:nvSpPr>
          <p:cNvPr id="43" name="Shape 40"/>
          <p:cNvSpPr/>
          <p:nvPr/>
        </p:nvSpPr>
        <p:spPr>
          <a:xfrm>
            <a:off x="228600" y="3685032"/>
            <a:ext cx="54864" cy="475488"/>
          </a:xfrm>
          <a:prstGeom prst="rect">
            <a:avLst/>
          </a:prstGeom>
          <a:solidFill>
            <a:srgbClr val="007C8A"/>
          </a:solidFill>
          <a:ln w="12700">
            <a:solidFill>
              <a:srgbClr val="007C8A"/>
            </a:solidFill>
            <a:prstDash val="solid"/>
          </a:ln>
        </p:spPr>
      </p:sp>
      <p:sp>
        <p:nvSpPr>
          <p:cNvPr id="44" name="Text 41"/>
          <p:cNvSpPr/>
          <p:nvPr/>
        </p:nvSpPr>
        <p:spPr>
          <a:xfrm>
            <a:off x="365760" y="3739896"/>
            <a:ext cx="3429000" cy="384048"/>
          </a:xfrm>
          <a:prstGeom prst="rect">
            <a:avLst/>
          </a:prstGeom>
          <a:noFill/>
          <a:ln/>
        </p:spPr>
        <p:txBody>
          <a:bodyPr wrap="square" lIns="0" tIns="0" rIns="0" bIns="0" rtlCol="0" anchor="ctr"/>
          <a:lstStyle/>
          <a:p>
            <a:pPr marL="0" indent="0">
              <a:buNone/>
            </a:pPr>
            <a:r>
              <a:rPr lang="en-US" sz="1100" b="1" dirty="0">
                <a:solidFill>
                  <a:srgbClr val="2E4A5E"/>
                </a:solidFill>
                <a:latin typeface="Calibri" pitchFamily="34" charset="0"/>
                <a:ea typeface="Calibri" pitchFamily="34" charset="-122"/>
                <a:cs typeface="Calibri" pitchFamily="34" charset="-120"/>
              </a:rPr>
              <a:t>Methodology</a:t>
            </a:r>
            <a:endParaRPr lang="en-US" sz="1100" dirty="0"/>
          </a:p>
        </p:txBody>
      </p:sp>
      <p:sp>
        <p:nvSpPr>
          <p:cNvPr id="45" name="Shape 42"/>
          <p:cNvSpPr/>
          <p:nvPr/>
        </p:nvSpPr>
        <p:spPr>
          <a:xfrm>
            <a:off x="4023360" y="3685032"/>
            <a:ext cx="3886200" cy="475488"/>
          </a:xfrm>
          <a:prstGeom prst="rect">
            <a:avLst/>
          </a:prstGeom>
          <a:solidFill>
            <a:srgbClr val="FFFFFF"/>
          </a:solidFill>
          <a:ln w="6350">
            <a:solidFill>
              <a:srgbClr val="D0DCE8"/>
            </a:solidFill>
            <a:prstDash val="solid"/>
          </a:ln>
        </p:spPr>
      </p:sp>
      <p:sp>
        <p:nvSpPr>
          <p:cNvPr id="46" name="Text 43"/>
          <p:cNvSpPr/>
          <p:nvPr/>
        </p:nvSpPr>
        <p:spPr>
          <a:xfrm>
            <a:off x="4160520" y="3739896"/>
            <a:ext cx="3703320" cy="384048"/>
          </a:xfrm>
          <a:prstGeom prst="rect">
            <a:avLst/>
          </a:prstGeom>
          <a:noFill/>
          <a:ln/>
        </p:spPr>
        <p:txBody>
          <a:bodyPr wrap="square" lIns="0" tIns="0" rIns="0" bIns="0" rtlCol="0" anchor="ctr"/>
          <a:lstStyle/>
          <a:p>
            <a:pPr marL="0" indent="0">
              <a:buNone/>
            </a:pPr>
            <a:r>
              <a:rPr lang="en-US" sz="1100" dirty="0">
                <a:solidFill>
                  <a:srgbClr val="1A2A3A"/>
                </a:solidFill>
                <a:latin typeface="Calibri" pitchFamily="34" charset="0"/>
                <a:ea typeface="Calibri" pitchFamily="34" charset="-122"/>
                <a:cs typeface="Calibri" pitchFamily="34" charset="-120"/>
              </a:rPr>
              <a:t>General approach described</a:t>
            </a:r>
            <a:endParaRPr lang="en-US" sz="1100" dirty="0"/>
          </a:p>
        </p:txBody>
      </p:sp>
      <p:sp>
        <p:nvSpPr>
          <p:cNvPr id="47" name="Shape 44"/>
          <p:cNvSpPr/>
          <p:nvPr/>
        </p:nvSpPr>
        <p:spPr>
          <a:xfrm>
            <a:off x="8092440" y="3685032"/>
            <a:ext cx="3840480" cy="475488"/>
          </a:xfrm>
          <a:prstGeom prst="rect">
            <a:avLst/>
          </a:prstGeom>
          <a:solidFill>
            <a:srgbClr val="FFFFFF"/>
          </a:solidFill>
          <a:ln w="6350">
            <a:solidFill>
              <a:srgbClr val="D0DCE8"/>
            </a:solidFill>
            <a:prstDash val="solid"/>
          </a:ln>
        </p:spPr>
      </p:sp>
      <p:sp>
        <p:nvSpPr>
          <p:cNvPr id="48" name="Text 45"/>
          <p:cNvSpPr/>
          <p:nvPr/>
        </p:nvSpPr>
        <p:spPr>
          <a:xfrm>
            <a:off x="8229600" y="3739896"/>
            <a:ext cx="3657600" cy="384048"/>
          </a:xfrm>
          <a:prstGeom prst="rect">
            <a:avLst/>
          </a:prstGeom>
          <a:noFill/>
          <a:ln/>
        </p:spPr>
        <p:txBody>
          <a:bodyPr wrap="square" lIns="0" tIns="0" rIns="0" bIns="0" rtlCol="0" anchor="ctr"/>
          <a:lstStyle/>
          <a:p>
            <a:pPr marL="0" indent="0">
              <a:buNone/>
            </a:pPr>
            <a:r>
              <a:rPr lang="en-US" sz="1100" dirty="0">
                <a:solidFill>
                  <a:srgbClr val="1A2A3A"/>
                </a:solidFill>
                <a:latin typeface="Calibri" pitchFamily="34" charset="0"/>
                <a:ea typeface="Calibri" pitchFamily="34" charset="-122"/>
                <a:cs typeface="Calibri" pitchFamily="34" charset="-120"/>
              </a:rPr>
              <a:t>Detailed methods, tools, sampling</a:t>
            </a:r>
            <a:endParaRPr lang="en-US" sz="1100" dirty="0"/>
          </a:p>
        </p:txBody>
      </p:sp>
      <p:sp>
        <p:nvSpPr>
          <p:cNvPr id="49" name="Shape 46"/>
          <p:cNvSpPr/>
          <p:nvPr/>
        </p:nvSpPr>
        <p:spPr>
          <a:xfrm>
            <a:off x="228600" y="4160520"/>
            <a:ext cx="3611880" cy="475488"/>
          </a:xfrm>
          <a:prstGeom prst="rect">
            <a:avLst/>
          </a:prstGeom>
          <a:solidFill>
            <a:srgbClr val="F0F5F8"/>
          </a:solidFill>
          <a:ln w="6350">
            <a:solidFill>
              <a:srgbClr val="D0DCE8"/>
            </a:solidFill>
            <a:prstDash val="solid"/>
          </a:ln>
        </p:spPr>
      </p:sp>
      <p:sp>
        <p:nvSpPr>
          <p:cNvPr id="50" name="Shape 47"/>
          <p:cNvSpPr/>
          <p:nvPr/>
        </p:nvSpPr>
        <p:spPr>
          <a:xfrm>
            <a:off x="228600" y="4160520"/>
            <a:ext cx="54864" cy="475488"/>
          </a:xfrm>
          <a:prstGeom prst="rect">
            <a:avLst/>
          </a:prstGeom>
          <a:solidFill>
            <a:srgbClr val="007C8A"/>
          </a:solidFill>
          <a:ln w="12700">
            <a:solidFill>
              <a:srgbClr val="007C8A"/>
            </a:solidFill>
            <a:prstDash val="solid"/>
          </a:ln>
        </p:spPr>
      </p:sp>
      <p:sp>
        <p:nvSpPr>
          <p:cNvPr id="51" name="Text 48"/>
          <p:cNvSpPr/>
          <p:nvPr/>
        </p:nvSpPr>
        <p:spPr>
          <a:xfrm>
            <a:off x="365760" y="4215384"/>
            <a:ext cx="3429000" cy="384048"/>
          </a:xfrm>
          <a:prstGeom prst="rect">
            <a:avLst/>
          </a:prstGeom>
          <a:noFill/>
          <a:ln/>
        </p:spPr>
        <p:txBody>
          <a:bodyPr wrap="square" lIns="0" tIns="0" rIns="0" bIns="0" rtlCol="0" anchor="ctr"/>
          <a:lstStyle/>
          <a:p>
            <a:pPr marL="0" indent="0">
              <a:buNone/>
            </a:pPr>
            <a:r>
              <a:rPr lang="en-US" sz="1100" b="1" dirty="0">
                <a:solidFill>
                  <a:srgbClr val="2E4A5E"/>
                </a:solidFill>
                <a:latin typeface="Calibri" pitchFamily="34" charset="0"/>
                <a:ea typeface="Calibri" pitchFamily="34" charset="-122"/>
                <a:cs typeface="Calibri" pitchFamily="34" charset="-120"/>
              </a:rPr>
              <a:t>Budget</a:t>
            </a:r>
            <a:endParaRPr lang="en-US" sz="1100" dirty="0"/>
          </a:p>
        </p:txBody>
      </p:sp>
      <p:sp>
        <p:nvSpPr>
          <p:cNvPr id="52" name="Shape 49"/>
          <p:cNvSpPr/>
          <p:nvPr/>
        </p:nvSpPr>
        <p:spPr>
          <a:xfrm>
            <a:off x="4023360" y="4160520"/>
            <a:ext cx="3886200" cy="475488"/>
          </a:xfrm>
          <a:prstGeom prst="rect">
            <a:avLst/>
          </a:prstGeom>
          <a:solidFill>
            <a:srgbClr val="F0F5F8"/>
          </a:solidFill>
          <a:ln w="6350">
            <a:solidFill>
              <a:srgbClr val="D0DCE8"/>
            </a:solidFill>
            <a:prstDash val="solid"/>
          </a:ln>
        </p:spPr>
      </p:sp>
      <p:sp>
        <p:nvSpPr>
          <p:cNvPr id="53" name="Text 50"/>
          <p:cNvSpPr/>
          <p:nvPr/>
        </p:nvSpPr>
        <p:spPr>
          <a:xfrm>
            <a:off x="4160520" y="4215384"/>
            <a:ext cx="3703320" cy="384048"/>
          </a:xfrm>
          <a:prstGeom prst="rect">
            <a:avLst/>
          </a:prstGeom>
          <a:noFill/>
          <a:ln/>
        </p:spPr>
        <p:txBody>
          <a:bodyPr wrap="square" lIns="0" tIns="0" rIns="0" bIns="0" rtlCol="0" anchor="ctr"/>
          <a:lstStyle/>
          <a:p>
            <a:pPr marL="0" indent="0">
              <a:buNone/>
            </a:pPr>
            <a:r>
              <a:rPr lang="en-US" sz="1100" dirty="0">
                <a:solidFill>
                  <a:srgbClr val="1A2A3A"/>
                </a:solidFill>
                <a:latin typeface="Calibri" pitchFamily="34" charset="0"/>
                <a:ea typeface="Calibri" pitchFamily="34" charset="-122"/>
                <a:cs typeface="Calibri" pitchFamily="34" charset="-120"/>
              </a:rPr>
              <a:t>Rough estimates or absent</a:t>
            </a:r>
            <a:endParaRPr lang="en-US" sz="1100" dirty="0"/>
          </a:p>
        </p:txBody>
      </p:sp>
      <p:sp>
        <p:nvSpPr>
          <p:cNvPr id="54" name="Shape 51"/>
          <p:cNvSpPr/>
          <p:nvPr/>
        </p:nvSpPr>
        <p:spPr>
          <a:xfrm>
            <a:off x="8092440" y="4160520"/>
            <a:ext cx="3840480" cy="475488"/>
          </a:xfrm>
          <a:prstGeom prst="rect">
            <a:avLst/>
          </a:prstGeom>
          <a:solidFill>
            <a:srgbClr val="F0F5F8"/>
          </a:solidFill>
          <a:ln w="6350">
            <a:solidFill>
              <a:srgbClr val="D0DCE8"/>
            </a:solidFill>
            <a:prstDash val="solid"/>
          </a:ln>
        </p:spPr>
      </p:sp>
      <p:sp>
        <p:nvSpPr>
          <p:cNvPr id="55" name="Text 52"/>
          <p:cNvSpPr/>
          <p:nvPr/>
        </p:nvSpPr>
        <p:spPr>
          <a:xfrm>
            <a:off x="8229600" y="4215384"/>
            <a:ext cx="3657600" cy="384048"/>
          </a:xfrm>
          <a:prstGeom prst="rect">
            <a:avLst/>
          </a:prstGeom>
          <a:noFill/>
          <a:ln/>
        </p:spPr>
        <p:txBody>
          <a:bodyPr wrap="square" lIns="0" tIns="0" rIns="0" bIns="0" rtlCol="0" anchor="ctr"/>
          <a:lstStyle/>
          <a:p>
            <a:pPr marL="0" indent="0">
              <a:buNone/>
            </a:pPr>
            <a:r>
              <a:rPr lang="en-US" sz="1100" dirty="0">
                <a:solidFill>
                  <a:srgbClr val="1A2A3A"/>
                </a:solidFill>
                <a:latin typeface="Calibri" pitchFamily="34" charset="0"/>
                <a:ea typeface="Calibri" pitchFamily="34" charset="-122"/>
                <a:cs typeface="Calibri" pitchFamily="34" charset="-120"/>
              </a:rPr>
              <a:t>Itemized, justified budget</a:t>
            </a:r>
            <a:endParaRPr lang="en-US" sz="1100" dirty="0"/>
          </a:p>
        </p:txBody>
      </p:sp>
      <p:sp>
        <p:nvSpPr>
          <p:cNvPr id="56" name="Shape 53"/>
          <p:cNvSpPr/>
          <p:nvPr/>
        </p:nvSpPr>
        <p:spPr>
          <a:xfrm>
            <a:off x="228600" y="4636008"/>
            <a:ext cx="3611880" cy="475488"/>
          </a:xfrm>
          <a:prstGeom prst="rect">
            <a:avLst/>
          </a:prstGeom>
          <a:solidFill>
            <a:srgbClr val="FFFFFF"/>
          </a:solidFill>
          <a:ln w="6350">
            <a:solidFill>
              <a:srgbClr val="D0DCE8"/>
            </a:solidFill>
            <a:prstDash val="solid"/>
          </a:ln>
        </p:spPr>
      </p:sp>
      <p:sp>
        <p:nvSpPr>
          <p:cNvPr id="57" name="Shape 54"/>
          <p:cNvSpPr/>
          <p:nvPr/>
        </p:nvSpPr>
        <p:spPr>
          <a:xfrm>
            <a:off x="228600" y="4636008"/>
            <a:ext cx="54864" cy="475488"/>
          </a:xfrm>
          <a:prstGeom prst="rect">
            <a:avLst/>
          </a:prstGeom>
          <a:solidFill>
            <a:srgbClr val="007C8A"/>
          </a:solidFill>
          <a:ln w="12700">
            <a:solidFill>
              <a:srgbClr val="007C8A"/>
            </a:solidFill>
            <a:prstDash val="solid"/>
          </a:ln>
        </p:spPr>
      </p:sp>
      <p:sp>
        <p:nvSpPr>
          <p:cNvPr id="58" name="Text 55"/>
          <p:cNvSpPr/>
          <p:nvPr/>
        </p:nvSpPr>
        <p:spPr>
          <a:xfrm>
            <a:off x="365760" y="4690872"/>
            <a:ext cx="3429000" cy="384048"/>
          </a:xfrm>
          <a:prstGeom prst="rect">
            <a:avLst/>
          </a:prstGeom>
          <a:noFill/>
          <a:ln/>
        </p:spPr>
        <p:txBody>
          <a:bodyPr wrap="square" lIns="0" tIns="0" rIns="0" bIns="0" rtlCol="0" anchor="ctr"/>
          <a:lstStyle/>
          <a:p>
            <a:pPr marL="0" indent="0">
              <a:buNone/>
            </a:pPr>
            <a:r>
              <a:rPr lang="en-US" sz="1100" b="1" dirty="0">
                <a:solidFill>
                  <a:srgbClr val="2E4A5E"/>
                </a:solidFill>
                <a:latin typeface="Calibri" pitchFamily="34" charset="0"/>
                <a:ea typeface="Calibri" pitchFamily="34" charset="-122"/>
                <a:cs typeface="Calibri" pitchFamily="34" charset="-120"/>
              </a:rPr>
              <a:t>Timeline</a:t>
            </a:r>
            <a:endParaRPr lang="en-US" sz="1100" dirty="0"/>
          </a:p>
        </p:txBody>
      </p:sp>
      <p:sp>
        <p:nvSpPr>
          <p:cNvPr id="59" name="Shape 56"/>
          <p:cNvSpPr/>
          <p:nvPr/>
        </p:nvSpPr>
        <p:spPr>
          <a:xfrm>
            <a:off x="4023360" y="4636008"/>
            <a:ext cx="3886200" cy="475488"/>
          </a:xfrm>
          <a:prstGeom prst="rect">
            <a:avLst/>
          </a:prstGeom>
          <a:solidFill>
            <a:srgbClr val="FFFFFF"/>
          </a:solidFill>
          <a:ln w="6350">
            <a:solidFill>
              <a:srgbClr val="D0DCE8"/>
            </a:solidFill>
            <a:prstDash val="solid"/>
          </a:ln>
        </p:spPr>
      </p:sp>
      <p:sp>
        <p:nvSpPr>
          <p:cNvPr id="60" name="Text 57"/>
          <p:cNvSpPr/>
          <p:nvPr/>
        </p:nvSpPr>
        <p:spPr>
          <a:xfrm>
            <a:off x="4160520" y="4690872"/>
            <a:ext cx="3703320" cy="384048"/>
          </a:xfrm>
          <a:prstGeom prst="rect">
            <a:avLst/>
          </a:prstGeom>
          <a:noFill/>
          <a:ln/>
        </p:spPr>
        <p:txBody>
          <a:bodyPr wrap="square" lIns="0" tIns="0" rIns="0" bIns="0" rtlCol="0" anchor="ctr"/>
          <a:lstStyle/>
          <a:p>
            <a:pPr marL="0" indent="0">
              <a:buNone/>
            </a:pPr>
            <a:r>
              <a:rPr lang="en-US" sz="1100" dirty="0">
                <a:solidFill>
                  <a:srgbClr val="1A2A3A"/>
                </a:solidFill>
                <a:latin typeface="Calibri" pitchFamily="34" charset="0"/>
                <a:ea typeface="Calibri" pitchFamily="34" charset="-122"/>
                <a:cs typeface="Calibri" pitchFamily="34" charset="-120"/>
              </a:rPr>
              <a:t>Approximate phases</a:t>
            </a:r>
            <a:endParaRPr lang="en-US" sz="1100" dirty="0"/>
          </a:p>
        </p:txBody>
      </p:sp>
      <p:sp>
        <p:nvSpPr>
          <p:cNvPr id="61" name="Shape 58"/>
          <p:cNvSpPr/>
          <p:nvPr/>
        </p:nvSpPr>
        <p:spPr>
          <a:xfrm>
            <a:off x="8092440" y="4636008"/>
            <a:ext cx="3840480" cy="475488"/>
          </a:xfrm>
          <a:prstGeom prst="rect">
            <a:avLst/>
          </a:prstGeom>
          <a:solidFill>
            <a:srgbClr val="FFFFFF"/>
          </a:solidFill>
          <a:ln w="6350">
            <a:solidFill>
              <a:srgbClr val="D0DCE8"/>
            </a:solidFill>
            <a:prstDash val="solid"/>
          </a:ln>
        </p:spPr>
      </p:sp>
      <p:sp>
        <p:nvSpPr>
          <p:cNvPr id="62" name="Text 59"/>
          <p:cNvSpPr/>
          <p:nvPr/>
        </p:nvSpPr>
        <p:spPr>
          <a:xfrm>
            <a:off x="8229600" y="4690872"/>
            <a:ext cx="3657600" cy="384048"/>
          </a:xfrm>
          <a:prstGeom prst="rect">
            <a:avLst/>
          </a:prstGeom>
          <a:noFill/>
          <a:ln/>
        </p:spPr>
        <p:txBody>
          <a:bodyPr wrap="square" lIns="0" tIns="0" rIns="0" bIns="0" rtlCol="0" anchor="ctr"/>
          <a:lstStyle/>
          <a:p>
            <a:pPr marL="0" indent="0">
              <a:buNone/>
            </a:pPr>
            <a:r>
              <a:rPr lang="en-US" sz="1100" dirty="0">
                <a:solidFill>
                  <a:srgbClr val="1A2A3A"/>
                </a:solidFill>
                <a:latin typeface="Calibri" pitchFamily="34" charset="0"/>
                <a:ea typeface="Calibri" pitchFamily="34" charset="-122"/>
                <a:cs typeface="Calibri" pitchFamily="34" charset="-120"/>
              </a:rPr>
              <a:t>Detailed Gantt chart / milestones</a:t>
            </a:r>
            <a:endParaRPr lang="en-US" sz="1100" dirty="0"/>
          </a:p>
        </p:txBody>
      </p:sp>
      <p:sp>
        <p:nvSpPr>
          <p:cNvPr id="63" name="Shape 60"/>
          <p:cNvSpPr/>
          <p:nvPr/>
        </p:nvSpPr>
        <p:spPr>
          <a:xfrm>
            <a:off x="228600" y="5111496"/>
            <a:ext cx="3611880" cy="475488"/>
          </a:xfrm>
          <a:prstGeom prst="rect">
            <a:avLst/>
          </a:prstGeom>
          <a:solidFill>
            <a:srgbClr val="F0F5F8"/>
          </a:solidFill>
          <a:ln w="6350">
            <a:solidFill>
              <a:srgbClr val="D0DCE8"/>
            </a:solidFill>
            <a:prstDash val="solid"/>
          </a:ln>
        </p:spPr>
      </p:sp>
      <p:sp>
        <p:nvSpPr>
          <p:cNvPr id="64" name="Shape 61"/>
          <p:cNvSpPr/>
          <p:nvPr/>
        </p:nvSpPr>
        <p:spPr>
          <a:xfrm>
            <a:off x="228600" y="5111496"/>
            <a:ext cx="54864" cy="475488"/>
          </a:xfrm>
          <a:prstGeom prst="rect">
            <a:avLst/>
          </a:prstGeom>
          <a:solidFill>
            <a:srgbClr val="007C8A"/>
          </a:solidFill>
          <a:ln w="12700">
            <a:solidFill>
              <a:srgbClr val="007C8A"/>
            </a:solidFill>
            <a:prstDash val="solid"/>
          </a:ln>
        </p:spPr>
      </p:sp>
      <p:sp>
        <p:nvSpPr>
          <p:cNvPr id="65" name="Text 62"/>
          <p:cNvSpPr/>
          <p:nvPr/>
        </p:nvSpPr>
        <p:spPr>
          <a:xfrm>
            <a:off x="365760" y="5166360"/>
            <a:ext cx="3429000" cy="384048"/>
          </a:xfrm>
          <a:prstGeom prst="rect">
            <a:avLst/>
          </a:prstGeom>
          <a:noFill/>
          <a:ln/>
        </p:spPr>
        <p:txBody>
          <a:bodyPr wrap="square" lIns="0" tIns="0" rIns="0" bIns="0" rtlCol="0" anchor="ctr"/>
          <a:lstStyle/>
          <a:p>
            <a:pPr marL="0" indent="0">
              <a:buNone/>
            </a:pPr>
            <a:r>
              <a:rPr lang="en-US" sz="1100" b="1" dirty="0">
                <a:solidFill>
                  <a:srgbClr val="2E4A5E"/>
                </a:solidFill>
                <a:latin typeface="Calibri" pitchFamily="34" charset="0"/>
                <a:ea typeface="Calibri" pitchFamily="34" charset="-122"/>
                <a:cs typeface="Calibri" pitchFamily="34" charset="-120"/>
              </a:rPr>
              <a:t>Audience</a:t>
            </a:r>
            <a:endParaRPr lang="en-US" sz="1100" dirty="0"/>
          </a:p>
        </p:txBody>
      </p:sp>
      <p:sp>
        <p:nvSpPr>
          <p:cNvPr id="66" name="Shape 63"/>
          <p:cNvSpPr/>
          <p:nvPr/>
        </p:nvSpPr>
        <p:spPr>
          <a:xfrm>
            <a:off x="4023360" y="5111496"/>
            <a:ext cx="3886200" cy="475488"/>
          </a:xfrm>
          <a:prstGeom prst="rect">
            <a:avLst/>
          </a:prstGeom>
          <a:solidFill>
            <a:srgbClr val="F0F5F8"/>
          </a:solidFill>
          <a:ln w="6350">
            <a:solidFill>
              <a:srgbClr val="D0DCE8"/>
            </a:solidFill>
            <a:prstDash val="solid"/>
          </a:ln>
        </p:spPr>
      </p:sp>
      <p:sp>
        <p:nvSpPr>
          <p:cNvPr id="67" name="Text 64"/>
          <p:cNvSpPr/>
          <p:nvPr/>
        </p:nvSpPr>
        <p:spPr>
          <a:xfrm>
            <a:off x="4160520" y="5166360"/>
            <a:ext cx="3703320" cy="384048"/>
          </a:xfrm>
          <a:prstGeom prst="rect">
            <a:avLst/>
          </a:prstGeom>
          <a:noFill/>
          <a:ln/>
        </p:spPr>
        <p:txBody>
          <a:bodyPr wrap="square" lIns="0" tIns="0" rIns="0" bIns="0" rtlCol="0" anchor="ctr"/>
          <a:lstStyle/>
          <a:p>
            <a:pPr marL="0" indent="0">
              <a:buNone/>
            </a:pPr>
            <a:r>
              <a:rPr lang="en-US" sz="1100" dirty="0">
                <a:solidFill>
                  <a:srgbClr val="1A2A3A"/>
                </a:solidFill>
                <a:latin typeface="Calibri" pitchFamily="34" charset="0"/>
                <a:ea typeface="Calibri" pitchFamily="34" charset="-122"/>
                <a:cs typeface="Calibri" pitchFamily="34" charset="-120"/>
              </a:rPr>
              <a:t>Supervisor / funder (early)</a:t>
            </a:r>
            <a:endParaRPr lang="en-US" sz="1100" dirty="0"/>
          </a:p>
        </p:txBody>
      </p:sp>
      <p:sp>
        <p:nvSpPr>
          <p:cNvPr id="68" name="Shape 65"/>
          <p:cNvSpPr/>
          <p:nvPr/>
        </p:nvSpPr>
        <p:spPr>
          <a:xfrm>
            <a:off x="8092440" y="5111496"/>
            <a:ext cx="3840480" cy="475488"/>
          </a:xfrm>
          <a:prstGeom prst="rect">
            <a:avLst/>
          </a:prstGeom>
          <a:solidFill>
            <a:srgbClr val="F0F5F8"/>
          </a:solidFill>
          <a:ln w="6350">
            <a:solidFill>
              <a:srgbClr val="D0DCE8"/>
            </a:solidFill>
            <a:prstDash val="solid"/>
          </a:ln>
        </p:spPr>
      </p:sp>
      <p:sp>
        <p:nvSpPr>
          <p:cNvPr id="69" name="Text 66"/>
          <p:cNvSpPr/>
          <p:nvPr/>
        </p:nvSpPr>
        <p:spPr>
          <a:xfrm>
            <a:off x="8229600" y="5166360"/>
            <a:ext cx="3657600" cy="384048"/>
          </a:xfrm>
          <a:prstGeom prst="rect">
            <a:avLst/>
          </a:prstGeom>
          <a:noFill/>
          <a:ln/>
        </p:spPr>
        <p:txBody>
          <a:bodyPr wrap="square" lIns="0" tIns="0" rIns="0" bIns="0" rtlCol="0" anchor="ctr"/>
          <a:lstStyle/>
          <a:p>
            <a:pPr marL="0" indent="0">
              <a:buNone/>
            </a:pPr>
            <a:r>
              <a:rPr lang="en-US" sz="1100" dirty="0">
                <a:solidFill>
                  <a:srgbClr val="1A2A3A"/>
                </a:solidFill>
                <a:latin typeface="Calibri" pitchFamily="34" charset="0"/>
                <a:ea typeface="Calibri" pitchFamily="34" charset="-122"/>
                <a:cs typeface="Calibri" pitchFamily="34" charset="-120"/>
              </a:rPr>
              <a:t>Ethics board, donors, institutions</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9144"/>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Section 1: Scope   (</a:t>
            </a:r>
            <a:r>
              <a:rPr lang="en-US" sz="2800" b="1" dirty="0">
                <a:solidFill>
                  <a:srgbClr val="FFFFFF"/>
                </a:solidFill>
                <a:latin typeface="Calibri" pitchFamily="34" charset="0"/>
                <a:ea typeface="Calibri" pitchFamily="34" charset="-122"/>
                <a:cs typeface="Calibri" pitchFamily="34" charset="-120"/>
              </a:rPr>
              <a:t>Budget Formulation &amp; Social Equity in Kenya</a:t>
            </a:r>
            <a:r>
              <a:rPr lang="en-US" sz="2400" b="1" dirty="0">
                <a:solidFill>
                  <a:srgbClr val="FFFFFF"/>
                </a:solidFill>
                <a:latin typeface="Calibri" pitchFamily="34" charset="0"/>
                <a:ea typeface="Calibri" pitchFamily="34" charset="-122"/>
                <a:cs typeface="Calibri" pitchFamily="34" charset="-120"/>
              </a:rPr>
              <a:t>)</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Defining the boundaries of the research study</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53312"/>
            <a:ext cx="5394960" cy="292608"/>
          </a:xfrm>
          <a:prstGeom prst="rect">
            <a:avLst/>
          </a:prstGeom>
          <a:solidFill>
            <a:srgbClr val="007C8A"/>
          </a:solidFill>
          <a:ln w="12700">
            <a:solidFill>
              <a:srgbClr val="007C8A"/>
            </a:solidFill>
            <a:prstDash val="solid"/>
          </a:ln>
        </p:spPr>
      </p:sp>
      <p:sp>
        <p:nvSpPr>
          <p:cNvPr id="9" name="Text 6"/>
          <p:cNvSpPr/>
          <p:nvPr/>
        </p:nvSpPr>
        <p:spPr>
          <a:xfrm>
            <a:off x="320040" y="1389888"/>
            <a:ext cx="5166360" cy="219456"/>
          </a:xfrm>
          <a:prstGeom prst="rect">
            <a:avLst/>
          </a:prstGeom>
          <a:noFill/>
          <a:ln/>
        </p:spPr>
        <p:txBody>
          <a:bodyPr wrap="square" lIns="0" tIns="0" rIns="0" bIns="0" rtlCol="0" anchor="ctr"/>
          <a:lstStyle/>
          <a:p>
            <a:pPr marL="0" indent="0">
              <a:buNone/>
            </a:pPr>
            <a:r>
              <a:rPr lang="en-US" sz="1050" b="1" dirty="0">
                <a:solidFill>
                  <a:srgbClr val="FFFFFF"/>
                </a:solidFill>
                <a:latin typeface="Calibri" pitchFamily="34" charset="0"/>
                <a:ea typeface="Calibri" pitchFamily="34" charset="-122"/>
                <a:cs typeface="Calibri" pitchFamily="34" charset="-120"/>
              </a:rPr>
              <a:t>WHAT IT REFERS TO</a:t>
            </a:r>
            <a:endParaRPr lang="en-US" sz="1050" dirty="0"/>
          </a:p>
        </p:txBody>
      </p:sp>
      <p:sp>
        <p:nvSpPr>
          <p:cNvPr id="10" name="Shape 7"/>
          <p:cNvSpPr/>
          <p:nvPr/>
        </p:nvSpPr>
        <p:spPr>
          <a:xfrm>
            <a:off x="228600" y="1645920"/>
            <a:ext cx="5394960" cy="777240"/>
          </a:xfrm>
          <a:prstGeom prst="rect">
            <a:avLst/>
          </a:prstGeom>
          <a:solidFill>
            <a:srgbClr val="FFFFFF"/>
          </a:solidFill>
          <a:ln w="7620">
            <a:solidFill>
              <a:srgbClr val="D0DCE8"/>
            </a:solidFill>
            <a:prstDash val="solid"/>
          </a:ln>
        </p:spPr>
      </p:sp>
      <p:sp>
        <p:nvSpPr>
          <p:cNvPr id="11" name="Text 8"/>
          <p:cNvSpPr/>
          <p:nvPr/>
        </p:nvSpPr>
        <p:spPr>
          <a:xfrm>
            <a:off x="320040" y="1719072"/>
            <a:ext cx="5166360" cy="667512"/>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Scope defines the boundaries of the study — the geographical coverage, time frame, target population, variables under investigation, and what is intentionally excluded. It answers the question: 'Exactly what will this study cover?'</a:t>
            </a:r>
            <a:endParaRPr lang="en-US" sz="1050" dirty="0"/>
          </a:p>
        </p:txBody>
      </p:sp>
      <p:sp>
        <p:nvSpPr>
          <p:cNvPr id="12" name="Shape 9"/>
          <p:cNvSpPr/>
          <p:nvPr/>
        </p:nvSpPr>
        <p:spPr>
          <a:xfrm>
            <a:off x="228600" y="2514600"/>
            <a:ext cx="5394960" cy="292608"/>
          </a:xfrm>
          <a:prstGeom prst="rect">
            <a:avLst/>
          </a:prstGeom>
          <a:solidFill>
            <a:srgbClr val="007C8A"/>
          </a:solidFill>
          <a:ln w="12700">
            <a:solidFill>
              <a:srgbClr val="007C8A"/>
            </a:solidFill>
            <a:prstDash val="solid"/>
          </a:ln>
        </p:spPr>
      </p:sp>
      <p:sp>
        <p:nvSpPr>
          <p:cNvPr id="13" name="Text 10"/>
          <p:cNvSpPr/>
          <p:nvPr/>
        </p:nvSpPr>
        <p:spPr>
          <a:xfrm>
            <a:off x="320040" y="2551176"/>
            <a:ext cx="5166360" cy="219456"/>
          </a:xfrm>
          <a:prstGeom prst="rect">
            <a:avLst/>
          </a:prstGeom>
          <a:noFill/>
          <a:ln/>
        </p:spPr>
        <p:txBody>
          <a:bodyPr wrap="square" lIns="0" tIns="0" rIns="0" bIns="0" rtlCol="0" anchor="ctr"/>
          <a:lstStyle/>
          <a:p>
            <a:pPr marL="0" indent="0">
              <a:buNone/>
            </a:pPr>
            <a:r>
              <a:rPr lang="en-US" sz="1050" b="1" dirty="0">
                <a:solidFill>
                  <a:srgbClr val="FFFFFF"/>
                </a:solidFill>
                <a:latin typeface="Calibri" pitchFamily="34" charset="0"/>
                <a:ea typeface="Calibri" pitchFamily="34" charset="-122"/>
                <a:cs typeface="Calibri" pitchFamily="34" charset="-120"/>
              </a:rPr>
              <a:t>IMPORTANCE IN RESEARCH</a:t>
            </a:r>
            <a:endParaRPr lang="en-US" sz="1050" dirty="0"/>
          </a:p>
        </p:txBody>
      </p:sp>
      <p:sp>
        <p:nvSpPr>
          <p:cNvPr id="14" name="Shape 11"/>
          <p:cNvSpPr/>
          <p:nvPr/>
        </p:nvSpPr>
        <p:spPr>
          <a:xfrm>
            <a:off x="228600" y="2807208"/>
            <a:ext cx="5394960" cy="1005840"/>
          </a:xfrm>
          <a:prstGeom prst="rect">
            <a:avLst/>
          </a:prstGeom>
          <a:solidFill>
            <a:srgbClr val="FFFFFF"/>
          </a:solidFill>
          <a:ln w="7620">
            <a:solidFill>
              <a:srgbClr val="D0DCE8"/>
            </a:solidFill>
            <a:prstDash val="solid"/>
          </a:ln>
        </p:spPr>
      </p:sp>
      <p:sp>
        <p:nvSpPr>
          <p:cNvPr id="15" name="Text 12"/>
          <p:cNvSpPr/>
          <p:nvPr/>
        </p:nvSpPr>
        <p:spPr>
          <a:xfrm>
            <a:off x="320040" y="2880360"/>
            <a:ext cx="5166360" cy="896112"/>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 Prevents 'scope creep' — ensures research stays focused and manageable</a:t>
            </a: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 Guides literature review and methodology selection</a:t>
            </a: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 Ensures resources (time, budget) are not wasted on irrelevant content</a:t>
            </a:r>
            <a:endParaRPr lang="en-US" sz="1050" dirty="0"/>
          </a:p>
          <a:p>
            <a:pPr marL="0" indent="0">
              <a:buNone/>
            </a:pPr>
            <a:r>
              <a:rPr lang="en-US" sz="1050" dirty="0">
                <a:solidFill>
                  <a:srgbClr val="1A2A3A"/>
                </a:solidFill>
                <a:latin typeface="Calibri" pitchFamily="34" charset="0"/>
                <a:ea typeface="Calibri" pitchFamily="34" charset="-122"/>
                <a:cs typeface="Calibri" pitchFamily="34" charset="-120"/>
              </a:rPr>
              <a:t>• Sets clear expectations for examiners and funders</a:t>
            </a:r>
            <a:endParaRPr lang="en-US" sz="1050" dirty="0"/>
          </a:p>
        </p:txBody>
      </p:sp>
      <p:sp>
        <p:nvSpPr>
          <p:cNvPr id="16" name="Shape 13"/>
          <p:cNvSpPr/>
          <p:nvPr/>
        </p:nvSpPr>
        <p:spPr>
          <a:xfrm>
            <a:off x="228600" y="3904488"/>
            <a:ext cx="5394960" cy="292608"/>
          </a:xfrm>
          <a:prstGeom prst="rect">
            <a:avLst/>
          </a:prstGeom>
          <a:solidFill>
            <a:srgbClr val="007C8A"/>
          </a:solidFill>
          <a:ln w="12700">
            <a:solidFill>
              <a:srgbClr val="007C8A"/>
            </a:solidFill>
            <a:prstDash val="solid"/>
          </a:ln>
        </p:spPr>
      </p:sp>
      <p:sp>
        <p:nvSpPr>
          <p:cNvPr id="17" name="Text 14"/>
          <p:cNvSpPr/>
          <p:nvPr/>
        </p:nvSpPr>
        <p:spPr>
          <a:xfrm>
            <a:off x="320040" y="3941064"/>
            <a:ext cx="5166360" cy="219456"/>
          </a:xfrm>
          <a:prstGeom prst="rect">
            <a:avLst/>
          </a:prstGeom>
          <a:noFill/>
          <a:ln/>
        </p:spPr>
        <p:txBody>
          <a:bodyPr wrap="square" lIns="0" tIns="0" rIns="0" bIns="0" rtlCol="0" anchor="ctr"/>
          <a:lstStyle/>
          <a:p>
            <a:pPr marL="0" indent="0">
              <a:buNone/>
            </a:pPr>
            <a:r>
              <a:rPr lang="en-US" sz="1050" b="1" dirty="0">
                <a:solidFill>
                  <a:srgbClr val="FFFFFF"/>
                </a:solidFill>
                <a:latin typeface="Calibri" pitchFamily="34" charset="0"/>
                <a:ea typeface="Calibri" pitchFamily="34" charset="-122"/>
                <a:cs typeface="Calibri" pitchFamily="34" charset="-120"/>
              </a:rPr>
              <a:t>WHY INCLUDE IN CONCEPT PAPER?</a:t>
            </a:r>
            <a:endParaRPr lang="en-US" sz="1050" dirty="0"/>
          </a:p>
        </p:txBody>
      </p:sp>
      <p:sp>
        <p:nvSpPr>
          <p:cNvPr id="18" name="Shape 15"/>
          <p:cNvSpPr/>
          <p:nvPr/>
        </p:nvSpPr>
        <p:spPr>
          <a:xfrm>
            <a:off x="228600" y="4197096"/>
            <a:ext cx="5394960" cy="777240"/>
          </a:xfrm>
          <a:prstGeom prst="rect">
            <a:avLst/>
          </a:prstGeom>
          <a:solidFill>
            <a:srgbClr val="FFFFFF"/>
          </a:solidFill>
          <a:ln w="7620">
            <a:solidFill>
              <a:srgbClr val="D0DCE8"/>
            </a:solidFill>
            <a:prstDash val="solid"/>
          </a:ln>
        </p:spPr>
      </p:sp>
      <p:sp>
        <p:nvSpPr>
          <p:cNvPr id="19" name="Text 16"/>
          <p:cNvSpPr/>
          <p:nvPr/>
        </p:nvSpPr>
        <p:spPr>
          <a:xfrm>
            <a:off x="320040" y="4270248"/>
            <a:ext cx="5166360" cy="667512"/>
          </a:xfrm>
          <a:prstGeom prst="rect">
            <a:avLst/>
          </a:prstGeom>
          <a:noFill/>
          <a:ln/>
        </p:spPr>
        <p:txBody>
          <a:bodyPr wrap="square" lIns="0" tIns="0" rIns="0" bIns="0" rtlCol="0" anchor="t"/>
          <a:lstStyle/>
          <a:p>
            <a:pPr marL="0" indent="0">
              <a:buNone/>
            </a:pPr>
            <a:r>
              <a:rPr lang="en-US" sz="1050" dirty="0">
                <a:solidFill>
                  <a:srgbClr val="1A2A3A"/>
                </a:solidFill>
                <a:latin typeface="Calibri" pitchFamily="34" charset="0"/>
                <a:ea typeface="Calibri" pitchFamily="34" charset="-122"/>
                <a:cs typeface="Calibri" pitchFamily="34" charset="-120"/>
              </a:rPr>
              <a:t>Reviewers need to assess whether the proposed study is realistically achievable within the given constraints. A clear scope builds credibility and demonstrates the researcher's understanding of feasibility.</a:t>
            </a:r>
            <a:endParaRPr lang="en-US" sz="1050" dirty="0"/>
          </a:p>
        </p:txBody>
      </p:sp>
      <p:sp>
        <p:nvSpPr>
          <p:cNvPr id="20" name="Shape 17"/>
          <p:cNvSpPr/>
          <p:nvPr/>
        </p:nvSpPr>
        <p:spPr>
          <a:xfrm>
            <a:off x="5852160" y="1325880"/>
            <a:ext cx="6080760" cy="347472"/>
          </a:xfrm>
          <a:prstGeom prst="rect">
            <a:avLst/>
          </a:prstGeom>
          <a:solidFill>
            <a:srgbClr val="D4A017"/>
          </a:solidFill>
          <a:ln w="12700">
            <a:solidFill>
              <a:srgbClr val="D4A017"/>
            </a:solidFill>
            <a:prstDash val="solid"/>
          </a:ln>
        </p:spPr>
      </p:sp>
      <p:sp>
        <p:nvSpPr>
          <p:cNvPr id="21" name="Text 18"/>
          <p:cNvSpPr/>
          <p:nvPr/>
        </p:nvSpPr>
        <p:spPr>
          <a:xfrm>
            <a:off x="5943600" y="1362456"/>
            <a:ext cx="5852160" cy="274320"/>
          </a:xfrm>
          <a:prstGeom prst="rect">
            <a:avLst/>
          </a:prstGeom>
          <a:noFill/>
          <a:ln/>
        </p:spPr>
        <p:txBody>
          <a:bodyPr wrap="square" lIns="0" tIns="0" rIns="0" bIns="0" rtlCol="0" anchor="ctr"/>
          <a:lstStyle/>
          <a:p>
            <a:pPr marL="0" indent="0">
              <a:buNone/>
            </a:pPr>
            <a:r>
              <a:rPr lang="en-US" sz="1150" b="1" dirty="0">
                <a:solidFill>
                  <a:srgbClr val="FFFFFF"/>
                </a:solidFill>
                <a:latin typeface="Calibri" pitchFamily="34" charset="0"/>
                <a:ea typeface="Calibri" pitchFamily="34" charset="-122"/>
                <a:cs typeface="Calibri" pitchFamily="34" charset="-120"/>
              </a:rPr>
              <a:t>📌  EXAMPLE — Budget Formulation &amp; Social Equity in Kenya</a:t>
            </a:r>
            <a:endParaRPr lang="en-US" sz="1150" dirty="0"/>
          </a:p>
        </p:txBody>
      </p:sp>
      <p:sp>
        <p:nvSpPr>
          <p:cNvPr id="22" name="Shape 19"/>
          <p:cNvSpPr/>
          <p:nvPr/>
        </p:nvSpPr>
        <p:spPr>
          <a:xfrm>
            <a:off x="5852160" y="1764792"/>
            <a:ext cx="6080760" cy="685800"/>
          </a:xfrm>
          <a:prstGeom prst="rect">
            <a:avLst/>
          </a:prstGeom>
          <a:solidFill>
            <a:srgbClr val="FFFFFF"/>
          </a:solidFill>
          <a:ln w="6350">
            <a:solidFill>
              <a:srgbClr val="D0DCE8"/>
            </a:solidFill>
            <a:prstDash val="solid"/>
          </a:ln>
        </p:spPr>
      </p:sp>
      <p:sp>
        <p:nvSpPr>
          <p:cNvPr id="23" name="Shape 20"/>
          <p:cNvSpPr/>
          <p:nvPr/>
        </p:nvSpPr>
        <p:spPr>
          <a:xfrm>
            <a:off x="5852160" y="1764792"/>
            <a:ext cx="54864" cy="685800"/>
          </a:xfrm>
          <a:prstGeom prst="rect">
            <a:avLst/>
          </a:prstGeom>
          <a:solidFill>
            <a:srgbClr val="007C8A"/>
          </a:solidFill>
          <a:ln w="12700">
            <a:solidFill>
              <a:srgbClr val="007C8A"/>
            </a:solidFill>
            <a:prstDash val="solid"/>
          </a:ln>
        </p:spPr>
      </p:sp>
      <p:sp>
        <p:nvSpPr>
          <p:cNvPr id="24" name="Text 21"/>
          <p:cNvSpPr/>
          <p:nvPr/>
        </p:nvSpPr>
        <p:spPr>
          <a:xfrm>
            <a:off x="5998464" y="1837944"/>
            <a:ext cx="1280160" cy="228600"/>
          </a:xfrm>
          <a:prstGeom prst="rect">
            <a:avLst/>
          </a:prstGeom>
          <a:noFill/>
          <a:ln/>
        </p:spPr>
        <p:txBody>
          <a:bodyPr wrap="square" lIns="0" tIns="0" rIns="0" bIns="0" rtlCol="0" anchor="ctr"/>
          <a:lstStyle/>
          <a:p>
            <a:pPr marL="0" indent="0">
              <a:buNone/>
            </a:pPr>
            <a:r>
              <a:rPr lang="en-US" sz="1000" b="1" dirty="0">
                <a:solidFill>
                  <a:srgbClr val="2E4A5E"/>
                </a:solidFill>
                <a:latin typeface="Calibri" pitchFamily="34" charset="0"/>
                <a:ea typeface="Calibri" pitchFamily="34" charset="-122"/>
                <a:cs typeface="Calibri" pitchFamily="34" charset="-120"/>
              </a:rPr>
              <a:t>Study Topic:</a:t>
            </a:r>
            <a:endParaRPr lang="en-US" sz="1000" dirty="0"/>
          </a:p>
        </p:txBody>
      </p:sp>
      <p:sp>
        <p:nvSpPr>
          <p:cNvPr id="25" name="Text 22"/>
          <p:cNvSpPr/>
          <p:nvPr/>
        </p:nvSpPr>
        <p:spPr>
          <a:xfrm>
            <a:off x="7315200" y="1837944"/>
            <a:ext cx="4572000" cy="548640"/>
          </a:xfrm>
          <a:prstGeom prst="rect">
            <a:avLst/>
          </a:prstGeom>
          <a:noFill/>
          <a:ln/>
        </p:spPr>
        <p:txBody>
          <a:bodyPr wrap="square" lIns="0" tIns="0" rIns="0" bIns="0" rtlCol="0" anchor="ctr"/>
          <a:lstStyle/>
          <a:p>
            <a:pPr marL="0" indent="0">
              <a:buNone/>
            </a:pPr>
            <a:r>
              <a:rPr lang="en-US" sz="1000" dirty="0">
                <a:solidFill>
                  <a:srgbClr val="1A2A3A"/>
                </a:solidFill>
                <a:latin typeface="Calibri" pitchFamily="34" charset="0"/>
                <a:ea typeface="Calibri" pitchFamily="34" charset="-122"/>
                <a:cs typeface="Calibri" pitchFamily="34" charset="-120"/>
              </a:rPr>
              <a:t>Influence of Budget Formulation on Social Equity in Devolved Units in Kenya</a:t>
            </a:r>
            <a:endParaRPr lang="en-US" sz="1000" dirty="0"/>
          </a:p>
        </p:txBody>
      </p:sp>
      <p:sp>
        <p:nvSpPr>
          <p:cNvPr id="26" name="Shape 23"/>
          <p:cNvSpPr/>
          <p:nvPr/>
        </p:nvSpPr>
        <p:spPr>
          <a:xfrm>
            <a:off x="5852160" y="2542032"/>
            <a:ext cx="6080760" cy="685800"/>
          </a:xfrm>
          <a:prstGeom prst="rect">
            <a:avLst/>
          </a:prstGeom>
          <a:solidFill>
            <a:srgbClr val="F0F5F8"/>
          </a:solidFill>
          <a:ln w="6350">
            <a:solidFill>
              <a:srgbClr val="D0DCE8"/>
            </a:solidFill>
            <a:prstDash val="solid"/>
          </a:ln>
        </p:spPr>
      </p:sp>
      <p:sp>
        <p:nvSpPr>
          <p:cNvPr id="27" name="Shape 24"/>
          <p:cNvSpPr/>
          <p:nvPr/>
        </p:nvSpPr>
        <p:spPr>
          <a:xfrm>
            <a:off x="5852160" y="2542032"/>
            <a:ext cx="54864" cy="685800"/>
          </a:xfrm>
          <a:prstGeom prst="rect">
            <a:avLst/>
          </a:prstGeom>
          <a:solidFill>
            <a:srgbClr val="007C8A"/>
          </a:solidFill>
          <a:ln w="12700">
            <a:solidFill>
              <a:srgbClr val="007C8A"/>
            </a:solidFill>
            <a:prstDash val="solid"/>
          </a:ln>
        </p:spPr>
      </p:sp>
      <p:sp>
        <p:nvSpPr>
          <p:cNvPr id="28" name="Text 25"/>
          <p:cNvSpPr/>
          <p:nvPr/>
        </p:nvSpPr>
        <p:spPr>
          <a:xfrm>
            <a:off x="5998464" y="2615184"/>
            <a:ext cx="1280160" cy="228600"/>
          </a:xfrm>
          <a:prstGeom prst="rect">
            <a:avLst/>
          </a:prstGeom>
          <a:noFill/>
          <a:ln/>
        </p:spPr>
        <p:txBody>
          <a:bodyPr wrap="square" lIns="0" tIns="0" rIns="0" bIns="0" rtlCol="0" anchor="ctr"/>
          <a:lstStyle/>
          <a:p>
            <a:pPr marL="0" indent="0">
              <a:buNone/>
            </a:pPr>
            <a:r>
              <a:rPr lang="en-US" sz="1000" b="1" dirty="0">
                <a:solidFill>
                  <a:srgbClr val="2E4A5E"/>
                </a:solidFill>
                <a:latin typeface="Calibri" pitchFamily="34" charset="0"/>
                <a:ea typeface="Calibri" pitchFamily="34" charset="-122"/>
                <a:cs typeface="Calibri" pitchFamily="34" charset="-120"/>
              </a:rPr>
              <a:t>Geography:</a:t>
            </a:r>
            <a:endParaRPr lang="en-US" sz="1000" dirty="0"/>
          </a:p>
        </p:txBody>
      </p:sp>
      <p:sp>
        <p:nvSpPr>
          <p:cNvPr id="29" name="Text 26"/>
          <p:cNvSpPr/>
          <p:nvPr/>
        </p:nvSpPr>
        <p:spPr>
          <a:xfrm>
            <a:off x="7315200" y="2615184"/>
            <a:ext cx="4572000" cy="548640"/>
          </a:xfrm>
          <a:prstGeom prst="rect">
            <a:avLst/>
          </a:prstGeom>
          <a:noFill/>
          <a:ln/>
        </p:spPr>
        <p:txBody>
          <a:bodyPr wrap="square" lIns="0" tIns="0" rIns="0" bIns="0" rtlCol="0" anchor="ctr"/>
          <a:lstStyle/>
          <a:p>
            <a:pPr marL="0" indent="0">
              <a:buNone/>
            </a:pPr>
            <a:r>
              <a:rPr lang="en-US" sz="1000" dirty="0">
                <a:solidFill>
                  <a:srgbClr val="1A2A3A"/>
                </a:solidFill>
                <a:latin typeface="Calibri" pitchFamily="34" charset="0"/>
                <a:ea typeface="Calibri" pitchFamily="34" charset="-122"/>
                <a:cs typeface="Calibri" pitchFamily="34" charset="-120"/>
              </a:rPr>
              <a:t>47 counties of Kenya; comparative analysis of high vs. low equity-performing counties</a:t>
            </a:r>
            <a:endParaRPr lang="en-US" sz="1000" dirty="0"/>
          </a:p>
        </p:txBody>
      </p:sp>
      <p:sp>
        <p:nvSpPr>
          <p:cNvPr id="30" name="Shape 27"/>
          <p:cNvSpPr/>
          <p:nvPr/>
        </p:nvSpPr>
        <p:spPr>
          <a:xfrm>
            <a:off x="5852160" y="3319272"/>
            <a:ext cx="6080760" cy="685800"/>
          </a:xfrm>
          <a:prstGeom prst="rect">
            <a:avLst/>
          </a:prstGeom>
          <a:solidFill>
            <a:srgbClr val="FFFFFF"/>
          </a:solidFill>
          <a:ln w="6350">
            <a:solidFill>
              <a:srgbClr val="D0DCE8"/>
            </a:solidFill>
            <a:prstDash val="solid"/>
          </a:ln>
        </p:spPr>
      </p:sp>
      <p:sp>
        <p:nvSpPr>
          <p:cNvPr id="31" name="Shape 28"/>
          <p:cNvSpPr/>
          <p:nvPr/>
        </p:nvSpPr>
        <p:spPr>
          <a:xfrm>
            <a:off x="5852160" y="3319272"/>
            <a:ext cx="54864" cy="685800"/>
          </a:xfrm>
          <a:prstGeom prst="rect">
            <a:avLst/>
          </a:prstGeom>
          <a:solidFill>
            <a:srgbClr val="007C8A"/>
          </a:solidFill>
          <a:ln w="12700">
            <a:solidFill>
              <a:srgbClr val="007C8A"/>
            </a:solidFill>
            <a:prstDash val="solid"/>
          </a:ln>
        </p:spPr>
      </p:sp>
      <p:sp>
        <p:nvSpPr>
          <p:cNvPr id="32" name="Text 29"/>
          <p:cNvSpPr/>
          <p:nvPr/>
        </p:nvSpPr>
        <p:spPr>
          <a:xfrm>
            <a:off x="5998464" y="3392424"/>
            <a:ext cx="1280160" cy="228600"/>
          </a:xfrm>
          <a:prstGeom prst="rect">
            <a:avLst/>
          </a:prstGeom>
          <a:noFill/>
          <a:ln/>
        </p:spPr>
        <p:txBody>
          <a:bodyPr wrap="square" lIns="0" tIns="0" rIns="0" bIns="0" rtlCol="0" anchor="ctr"/>
          <a:lstStyle/>
          <a:p>
            <a:pPr marL="0" indent="0">
              <a:buNone/>
            </a:pPr>
            <a:r>
              <a:rPr lang="en-US" sz="1000" b="1" dirty="0">
                <a:solidFill>
                  <a:srgbClr val="2E4A5E"/>
                </a:solidFill>
                <a:latin typeface="Calibri" pitchFamily="34" charset="0"/>
                <a:ea typeface="Calibri" pitchFamily="34" charset="-122"/>
                <a:cs typeface="Calibri" pitchFamily="34" charset="-120"/>
              </a:rPr>
              <a:t>Time Period:</a:t>
            </a:r>
            <a:endParaRPr lang="en-US" sz="1000" dirty="0"/>
          </a:p>
        </p:txBody>
      </p:sp>
      <p:sp>
        <p:nvSpPr>
          <p:cNvPr id="33" name="Text 30"/>
          <p:cNvSpPr/>
          <p:nvPr/>
        </p:nvSpPr>
        <p:spPr>
          <a:xfrm>
            <a:off x="7315200" y="3392424"/>
            <a:ext cx="4572000" cy="548640"/>
          </a:xfrm>
          <a:prstGeom prst="rect">
            <a:avLst/>
          </a:prstGeom>
          <a:noFill/>
          <a:ln/>
        </p:spPr>
        <p:txBody>
          <a:bodyPr wrap="square" lIns="0" tIns="0" rIns="0" bIns="0" rtlCol="0" anchor="ctr"/>
          <a:lstStyle/>
          <a:p>
            <a:pPr marL="0" indent="0">
              <a:buNone/>
            </a:pPr>
            <a:r>
              <a:rPr lang="en-US" sz="1000" dirty="0">
                <a:solidFill>
                  <a:srgbClr val="1A2A3A"/>
                </a:solidFill>
                <a:latin typeface="Calibri" pitchFamily="34" charset="0"/>
                <a:ea typeface="Calibri" pitchFamily="34" charset="-122"/>
                <a:cs typeface="Calibri" pitchFamily="34" charset="-120"/>
              </a:rPr>
              <a:t>Post-devolution era: Financial Years 2013/14 – 2022/23 (10 years of devolution data)</a:t>
            </a:r>
            <a:endParaRPr lang="en-US" sz="1000" dirty="0"/>
          </a:p>
        </p:txBody>
      </p:sp>
      <p:sp>
        <p:nvSpPr>
          <p:cNvPr id="34" name="Shape 31"/>
          <p:cNvSpPr/>
          <p:nvPr/>
        </p:nvSpPr>
        <p:spPr>
          <a:xfrm>
            <a:off x="5852160" y="4096512"/>
            <a:ext cx="6080760" cy="685800"/>
          </a:xfrm>
          <a:prstGeom prst="rect">
            <a:avLst/>
          </a:prstGeom>
          <a:solidFill>
            <a:srgbClr val="F0F5F8"/>
          </a:solidFill>
          <a:ln w="6350">
            <a:solidFill>
              <a:srgbClr val="D0DCE8"/>
            </a:solidFill>
            <a:prstDash val="solid"/>
          </a:ln>
        </p:spPr>
      </p:sp>
      <p:sp>
        <p:nvSpPr>
          <p:cNvPr id="35" name="Shape 32"/>
          <p:cNvSpPr/>
          <p:nvPr/>
        </p:nvSpPr>
        <p:spPr>
          <a:xfrm>
            <a:off x="5852160" y="4096512"/>
            <a:ext cx="54864" cy="685800"/>
          </a:xfrm>
          <a:prstGeom prst="rect">
            <a:avLst/>
          </a:prstGeom>
          <a:solidFill>
            <a:srgbClr val="007C8A"/>
          </a:solidFill>
          <a:ln w="12700">
            <a:solidFill>
              <a:srgbClr val="007C8A"/>
            </a:solidFill>
            <a:prstDash val="solid"/>
          </a:ln>
        </p:spPr>
      </p:sp>
      <p:sp>
        <p:nvSpPr>
          <p:cNvPr id="36" name="Text 33"/>
          <p:cNvSpPr/>
          <p:nvPr/>
        </p:nvSpPr>
        <p:spPr>
          <a:xfrm>
            <a:off x="5998464" y="4169664"/>
            <a:ext cx="1280160" cy="228600"/>
          </a:xfrm>
          <a:prstGeom prst="rect">
            <a:avLst/>
          </a:prstGeom>
          <a:noFill/>
          <a:ln/>
        </p:spPr>
        <p:txBody>
          <a:bodyPr wrap="square" lIns="0" tIns="0" rIns="0" bIns="0" rtlCol="0" anchor="ctr"/>
          <a:lstStyle/>
          <a:p>
            <a:pPr marL="0" indent="0">
              <a:buNone/>
            </a:pPr>
            <a:r>
              <a:rPr lang="en-US" sz="1000" b="1" dirty="0">
                <a:solidFill>
                  <a:srgbClr val="2E4A5E"/>
                </a:solidFill>
                <a:latin typeface="Calibri" pitchFamily="34" charset="0"/>
                <a:ea typeface="Calibri" pitchFamily="34" charset="-122"/>
                <a:cs typeface="Calibri" pitchFamily="34" charset="-120"/>
              </a:rPr>
              <a:t>Target Population:</a:t>
            </a:r>
            <a:endParaRPr lang="en-US" sz="1000" dirty="0"/>
          </a:p>
        </p:txBody>
      </p:sp>
      <p:sp>
        <p:nvSpPr>
          <p:cNvPr id="37" name="Text 34"/>
          <p:cNvSpPr/>
          <p:nvPr/>
        </p:nvSpPr>
        <p:spPr>
          <a:xfrm>
            <a:off x="7315200" y="4169664"/>
            <a:ext cx="4572000" cy="548640"/>
          </a:xfrm>
          <a:prstGeom prst="rect">
            <a:avLst/>
          </a:prstGeom>
          <a:noFill/>
          <a:ln/>
        </p:spPr>
        <p:txBody>
          <a:bodyPr wrap="square" lIns="0" tIns="0" rIns="0" bIns="0" rtlCol="0" anchor="ctr"/>
          <a:lstStyle/>
          <a:p>
            <a:pPr marL="0" indent="0">
              <a:buNone/>
            </a:pPr>
            <a:r>
              <a:rPr lang="en-US" sz="1000" dirty="0">
                <a:solidFill>
                  <a:srgbClr val="1A2A3A"/>
                </a:solidFill>
                <a:latin typeface="Calibri" pitchFamily="34" charset="0"/>
                <a:ea typeface="Calibri" pitchFamily="34" charset="-122"/>
                <a:cs typeface="Calibri" pitchFamily="34" charset="-120"/>
              </a:rPr>
              <a:t>County governments, budget officers, marginalized communities, public finance managers</a:t>
            </a:r>
            <a:endParaRPr lang="en-US" sz="1000" dirty="0"/>
          </a:p>
        </p:txBody>
      </p:sp>
      <p:sp>
        <p:nvSpPr>
          <p:cNvPr id="38" name="Shape 35"/>
          <p:cNvSpPr/>
          <p:nvPr/>
        </p:nvSpPr>
        <p:spPr>
          <a:xfrm>
            <a:off x="5852160" y="4873752"/>
            <a:ext cx="6080760" cy="685800"/>
          </a:xfrm>
          <a:prstGeom prst="rect">
            <a:avLst/>
          </a:prstGeom>
          <a:solidFill>
            <a:srgbClr val="FFFFFF"/>
          </a:solidFill>
          <a:ln w="6350">
            <a:solidFill>
              <a:srgbClr val="D0DCE8"/>
            </a:solidFill>
            <a:prstDash val="solid"/>
          </a:ln>
        </p:spPr>
      </p:sp>
      <p:sp>
        <p:nvSpPr>
          <p:cNvPr id="39" name="Shape 36"/>
          <p:cNvSpPr/>
          <p:nvPr/>
        </p:nvSpPr>
        <p:spPr>
          <a:xfrm>
            <a:off x="5852160" y="4873752"/>
            <a:ext cx="54864" cy="685800"/>
          </a:xfrm>
          <a:prstGeom prst="rect">
            <a:avLst/>
          </a:prstGeom>
          <a:solidFill>
            <a:srgbClr val="007C8A"/>
          </a:solidFill>
          <a:ln w="12700">
            <a:solidFill>
              <a:srgbClr val="007C8A"/>
            </a:solidFill>
            <a:prstDash val="solid"/>
          </a:ln>
        </p:spPr>
      </p:sp>
      <p:sp>
        <p:nvSpPr>
          <p:cNvPr id="40" name="Text 37"/>
          <p:cNvSpPr/>
          <p:nvPr/>
        </p:nvSpPr>
        <p:spPr>
          <a:xfrm>
            <a:off x="5998464" y="4946904"/>
            <a:ext cx="1280160" cy="228600"/>
          </a:xfrm>
          <a:prstGeom prst="rect">
            <a:avLst/>
          </a:prstGeom>
          <a:noFill/>
          <a:ln/>
        </p:spPr>
        <p:txBody>
          <a:bodyPr wrap="square" lIns="0" tIns="0" rIns="0" bIns="0" rtlCol="0" anchor="ctr"/>
          <a:lstStyle/>
          <a:p>
            <a:pPr marL="0" indent="0">
              <a:buNone/>
            </a:pPr>
            <a:r>
              <a:rPr lang="en-US" sz="1000" b="1" dirty="0">
                <a:solidFill>
                  <a:srgbClr val="2E4A5E"/>
                </a:solidFill>
                <a:latin typeface="Calibri" pitchFamily="34" charset="0"/>
                <a:ea typeface="Calibri" pitchFamily="34" charset="-122"/>
                <a:cs typeface="Calibri" pitchFamily="34" charset="-120"/>
              </a:rPr>
              <a:t>Key Variables:</a:t>
            </a:r>
            <a:endParaRPr lang="en-US" sz="1000" dirty="0"/>
          </a:p>
        </p:txBody>
      </p:sp>
      <p:sp>
        <p:nvSpPr>
          <p:cNvPr id="41" name="Text 38"/>
          <p:cNvSpPr/>
          <p:nvPr/>
        </p:nvSpPr>
        <p:spPr>
          <a:xfrm>
            <a:off x="7315200" y="4946904"/>
            <a:ext cx="4572000" cy="548640"/>
          </a:xfrm>
          <a:prstGeom prst="rect">
            <a:avLst/>
          </a:prstGeom>
          <a:noFill/>
          <a:ln/>
        </p:spPr>
        <p:txBody>
          <a:bodyPr wrap="square" lIns="0" tIns="0" rIns="0" bIns="0" rtlCol="0" anchor="ctr"/>
          <a:lstStyle/>
          <a:p>
            <a:pPr marL="0" indent="0">
              <a:buNone/>
            </a:pPr>
            <a:r>
              <a:rPr lang="en-US" sz="1000" dirty="0">
                <a:solidFill>
                  <a:srgbClr val="1A2A3A"/>
                </a:solidFill>
                <a:latin typeface="Calibri" pitchFamily="34" charset="0"/>
                <a:ea typeface="Calibri" pitchFamily="34" charset="-122"/>
                <a:cs typeface="Calibri" pitchFamily="34" charset="-120"/>
              </a:rPr>
              <a:t>Social equity index, budget allocation patterns, public participation rates, procurement processes</a:t>
            </a:r>
            <a:endParaRPr lang="en-US" sz="1000" dirty="0"/>
          </a:p>
        </p:txBody>
      </p:sp>
      <p:sp>
        <p:nvSpPr>
          <p:cNvPr id="42" name="Shape 39"/>
          <p:cNvSpPr/>
          <p:nvPr/>
        </p:nvSpPr>
        <p:spPr>
          <a:xfrm>
            <a:off x="5852160" y="5650992"/>
            <a:ext cx="6080760" cy="685800"/>
          </a:xfrm>
          <a:prstGeom prst="rect">
            <a:avLst/>
          </a:prstGeom>
          <a:solidFill>
            <a:srgbClr val="F0F5F8"/>
          </a:solidFill>
          <a:ln w="6350">
            <a:solidFill>
              <a:srgbClr val="D0DCE8"/>
            </a:solidFill>
            <a:prstDash val="solid"/>
          </a:ln>
        </p:spPr>
      </p:sp>
      <p:sp>
        <p:nvSpPr>
          <p:cNvPr id="43" name="Shape 40"/>
          <p:cNvSpPr/>
          <p:nvPr/>
        </p:nvSpPr>
        <p:spPr>
          <a:xfrm>
            <a:off x="5852160" y="5650992"/>
            <a:ext cx="54864" cy="685800"/>
          </a:xfrm>
          <a:prstGeom prst="rect">
            <a:avLst/>
          </a:prstGeom>
          <a:solidFill>
            <a:srgbClr val="D4A017"/>
          </a:solidFill>
          <a:ln w="12700">
            <a:solidFill>
              <a:srgbClr val="D4A017"/>
            </a:solidFill>
            <a:prstDash val="solid"/>
          </a:ln>
        </p:spPr>
      </p:sp>
      <p:sp>
        <p:nvSpPr>
          <p:cNvPr id="44" name="Text 41"/>
          <p:cNvSpPr/>
          <p:nvPr/>
        </p:nvSpPr>
        <p:spPr>
          <a:xfrm>
            <a:off x="5998464" y="5724144"/>
            <a:ext cx="1280160" cy="228600"/>
          </a:xfrm>
          <a:prstGeom prst="rect">
            <a:avLst/>
          </a:prstGeom>
          <a:noFill/>
          <a:ln/>
        </p:spPr>
        <p:txBody>
          <a:bodyPr wrap="square" lIns="0" tIns="0" rIns="0" bIns="0" rtlCol="0" anchor="ctr"/>
          <a:lstStyle/>
          <a:p>
            <a:pPr marL="0" indent="0">
              <a:buNone/>
            </a:pPr>
            <a:r>
              <a:rPr lang="en-US" sz="1000" b="1" dirty="0">
                <a:solidFill>
                  <a:srgbClr val="2E4A5E"/>
                </a:solidFill>
                <a:latin typeface="Calibri" pitchFamily="34" charset="0"/>
                <a:ea typeface="Calibri" pitchFamily="34" charset="-122"/>
                <a:cs typeface="Calibri" pitchFamily="34" charset="-120"/>
              </a:rPr>
              <a:t>Excluded:</a:t>
            </a:r>
            <a:endParaRPr lang="en-US" sz="1000" dirty="0"/>
          </a:p>
        </p:txBody>
      </p:sp>
      <p:sp>
        <p:nvSpPr>
          <p:cNvPr id="45" name="Text 42"/>
          <p:cNvSpPr/>
          <p:nvPr/>
        </p:nvSpPr>
        <p:spPr>
          <a:xfrm>
            <a:off x="7315200" y="5724144"/>
            <a:ext cx="4572000" cy="548640"/>
          </a:xfrm>
          <a:prstGeom prst="rect">
            <a:avLst/>
          </a:prstGeom>
          <a:noFill/>
          <a:ln/>
        </p:spPr>
        <p:txBody>
          <a:bodyPr wrap="square" lIns="0" tIns="0" rIns="0" bIns="0" rtlCol="0" anchor="ctr"/>
          <a:lstStyle/>
          <a:p>
            <a:pPr marL="0" indent="0">
              <a:buNone/>
            </a:pPr>
            <a:r>
              <a:rPr lang="en-US" sz="1000" dirty="0">
                <a:solidFill>
                  <a:srgbClr val="1A2A3A"/>
                </a:solidFill>
                <a:latin typeface="Calibri" pitchFamily="34" charset="0"/>
                <a:ea typeface="Calibri" pitchFamily="34" charset="-122"/>
                <a:cs typeface="Calibri" pitchFamily="34" charset="-120"/>
              </a:rPr>
              <a:t>National government budget processes; pre-2013 era; private sector expenditure; international comparisons</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Section 2: Limitations</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Acknowledging constraints that affect research outcomes</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25880"/>
            <a:ext cx="11704320" cy="685800"/>
          </a:xfrm>
          <a:prstGeom prst="rect">
            <a:avLst/>
          </a:prstGeom>
          <a:solidFill>
            <a:srgbClr val="FFFFFF"/>
          </a:solidFill>
          <a:ln w="10160">
            <a:solidFill>
              <a:srgbClr val="007C8A"/>
            </a:solidFill>
            <a:prstDash val="solid"/>
          </a:ln>
        </p:spPr>
      </p:sp>
      <p:sp>
        <p:nvSpPr>
          <p:cNvPr id="9" name="Shape 6"/>
          <p:cNvSpPr/>
          <p:nvPr/>
        </p:nvSpPr>
        <p:spPr>
          <a:xfrm>
            <a:off x="228600" y="1325880"/>
            <a:ext cx="64008" cy="685800"/>
          </a:xfrm>
          <a:prstGeom prst="rect">
            <a:avLst/>
          </a:prstGeom>
          <a:solidFill>
            <a:srgbClr val="D4A017"/>
          </a:solidFill>
          <a:ln w="12700">
            <a:solidFill>
              <a:srgbClr val="D4A017"/>
            </a:solidFill>
            <a:prstDash val="solid"/>
          </a:ln>
        </p:spPr>
      </p:sp>
      <p:sp>
        <p:nvSpPr>
          <p:cNvPr id="10" name="Text 7"/>
          <p:cNvSpPr/>
          <p:nvPr/>
        </p:nvSpPr>
        <p:spPr>
          <a:xfrm>
            <a:off x="411480" y="1389888"/>
            <a:ext cx="11430000" cy="566928"/>
          </a:xfrm>
          <a:prstGeom prst="rect">
            <a:avLst/>
          </a:prstGeom>
          <a:noFill/>
          <a:ln/>
        </p:spPr>
        <p:txBody>
          <a:bodyPr wrap="square" lIns="0" tIns="0" rIns="0" bIns="0" rtlCol="0" anchor="ctr"/>
          <a:lstStyle/>
          <a:p>
            <a:pPr marL="0" indent="0">
              <a:buNone/>
            </a:pPr>
            <a:r>
              <a:rPr lang="en-US" sz="1150" i="1" dirty="0">
                <a:solidFill>
                  <a:srgbClr val="1A2A3A"/>
                </a:solidFill>
                <a:latin typeface="Calibri" pitchFamily="34" charset="0"/>
                <a:ea typeface="Calibri" pitchFamily="34" charset="-122"/>
                <a:cs typeface="Calibri" pitchFamily="34" charset="-120"/>
              </a:rPr>
              <a:t>Limitations are factors BEYOND the researcher's control that may affect the validity, reliability, or generalizability of results. They differ from Delimitations (intentional researcher choices to narrow scope).</a:t>
            </a:r>
            <a:endParaRPr lang="en-US" sz="1150" dirty="0"/>
          </a:p>
        </p:txBody>
      </p:sp>
      <p:sp>
        <p:nvSpPr>
          <p:cNvPr id="11" name="Shape 8"/>
          <p:cNvSpPr/>
          <p:nvPr/>
        </p:nvSpPr>
        <p:spPr>
          <a:xfrm>
            <a:off x="228600" y="2103120"/>
            <a:ext cx="3794760" cy="2788920"/>
          </a:xfrm>
          <a:prstGeom prst="rect">
            <a:avLst/>
          </a:prstGeom>
          <a:solidFill>
            <a:srgbClr val="FFFFFF"/>
          </a:solidFill>
          <a:ln w="8890">
            <a:solidFill>
              <a:srgbClr val="D0DCE8"/>
            </a:solidFill>
            <a:prstDash val="solid"/>
          </a:ln>
        </p:spPr>
      </p:sp>
      <p:sp>
        <p:nvSpPr>
          <p:cNvPr id="12" name="Shape 9"/>
          <p:cNvSpPr/>
          <p:nvPr/>
        </p:nvSpPr>
        <p:spPr>
          <a:xfrm>
            <a:off x="228600" y="2103120"/>
            <a:ext cx="3794760" cy="365760"/>
          </a:xfrm>
          <a:prstGeom prst="rect">
            <a:avLst/>
          </a:prstGeom>
          <a:solidFill>
            <a:srgbClr val="007C8A"/>
          </a:solidFill>
          <a:ln w="12700">
            <a:solidFill>
              <a:srgbClr val="007C8A"/>
            </a:solidFill>
            <a:prstDash val="solid"/>
          </a:ln>
        </p:spPr>
      </p:sp>
      <p:sp>
        <p:nvSpPr>
          <p:cNvPr id="13" name="Text 10"/>
          <p:cNvSpPr/>
          <p:nvPr/>
        </p:nvSpPr>
        <p:spPr>
          <a:xfrm>
            <a:off x="320040" y="2130552"/>
            <a:ext cx="3566160" cy="301752"/>
          </a:xfrm>
          <a:prstGeom prst="rect">
            <a:avLst/>
          </a:prstGeom>
          <a:noFill/>
          <a:ln/>
        </p:spPr>
        <p:txBody>
          <a:bodyPr wrap="square" lIns="0" tIns="0" rIns="0" bIns="0" rtlCol="0" anchor="ctr"/>
          <a:lstStyle/>
          <a:p>
            <a:pPr marL="0" indent="0">
              <a:buNone/>
            </a:pPr>
            <a:r>
              <a:rPr lang="en-US" sz="1150" b="1" dirty="0">
                <a:solidFill>
                  <a:srgbClr val="FFFFFF"/>
                </a:solidFill>
                <a:latin typeface="Calibri" pitchFamily="34" charset="0"/>
                <a:ea typeface="Calibri" pitchFamily="34" charset="-122"/>
                <a:cs typeface="Calibri" pitchFamily="34" charset="-120"/>
              </a:rPr>
              <a:t>What It Refers To</a:t>
            </a:r>
            <a:endParaRPr lang="en-US" sz="1150" dirty="0"/>
          </a:p>
        </p:txBody>
      </p:sp>
      <p:sp>
        <p:nvSpPr>
          <p:cNvPr id="14" name="Shape 11"/>
          <p:cNvSpPr/>
          <p:nvPr/>
        </p:nvSpPr>
        <p:spPr>
          <a:xfrm>
            <a:off x="365760" y="2560320"/>
            <a:ext cx="91440" cy="91440"/>
          </a:xfrm>
          <a:prstGeom prst="ellipse">
            <a:avLst/>
          </a:prstGeom>
          <a:solidFill>
            <a:srgbClr val="007C8A"/>
          </a:solidFill>
          <a:ln w="12700">
            <a:solidFill>
              <a:srgbClr val="007C8A"/>
            </a:solidFill>
            <a:prstDash val="solid"/>
          </a:ln>
        </p:spPr>
      </p:sp>
      <p:sp>
        <p:nvSpPr>
          <p:cNvPr id="15" name="Text 12"/>
          <p:cNvSpPr/>
          <p:nvPr/>
        </p:nvSpPr>
        <p:spPr>
          <a:xfrm>
            <a:off x="548640" y="2523744"/>
            <a:ext cx="3383280" cy="329184"/>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Constraints outside researcher's control</a:t>
            </a:r>
            <a:endParaRPr lang="en-US" sz="1050" dirty="0"/>
          </a:p>
        </p:txBody>
      </p:sp>
      <p:sp>
        <p:nvSpPr>
          <p:cNvPr id="16" name="Shape 13"/>
          <p:cNvSpPr/>
          <p:nvPr/>
        </p:nvSpPr>
        <p:spPr>
          <a:xfrm>
            <a:off x="365760" y="2953512"/>
            <a:ext cx="91440" cy="91440"/>
          </a:xfrm>
          <a:prstGeom prst="ellipse">
            <a:avLst/>
          </a:prstGeom>
          <a:solidFill>
            <a:srgbClr val="007C8A"/>
          </a:solidFill>
          <a:ln w="12700">
            <a:solidFill>
              <a:srgbClr val="007C8A"/>
            </a:solidFill>
            <a:prstDash val="solid"/>
          </a:ln>
        </p:spPr>
      </p:sp>
      <p:sp>
        <p:nvSpPr>
          <p:cNvPr id="17" name="Text 14"/>
          <p:cNvSpPr/>
          <p:nvPr/>
        </p:nvSpPr>
        <p:spPr>
          <a:xfrm>
            <a:off x="548640" y="2916936"/>
            <a:ext cx="3383280" cy="329184"/>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Data unavailability or restricted access</a:t>
            </a:r>
            <a:endParaRPr lang="en-US" sz="1050" dirty="0"/>
          </a:p>
        </p:txBody>
      </p:sp>
      <p:sp>
        <p:nvSpPr>
          <p:cNvPr id="18" name="Shape 15"/>
          <p:cNvSpPr/>
          <p:nvPr/>
        </p:nvSpPr>
        <p:spPr>
          <a:xfrm>
            <a:off x="365760" y="3346704"/>
            <a:ext cx="91440" cy="91440"/>
          </a:xfrm>
          <a:prstGeom prst="ellipse">
            <a:avLst/>
          </a:prstGeom>
          <a:solidFill>
            <a:srgbClr val="007C8A"/>
          </a:solidFill>
          <a:ln w="12700">
            <a:solidFill>
              <a:srgbClr val="007C8A"/>
            </a:solidFill>
            <a:prstDash val="solid"/>
          </a:ln>
        </p:spPr>
      </p:sp>
      <p:sp>
        <p:nvSpPr>
          <p:cNvPr id="19" name="Text 16"/>
          <p:cNvSpPr/>
          <p:nvPr/>
        </p:nvSpPr>
        <p:spPr>
          <a:xfrm>
            <a:off x="548640" y="3310128"/>
            <a:ext cx="3383280" cy="329184"/>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Methodological weaknesses or biases</a:t>
            </a:r>
            <a:endParaRPr lang="en-US" sz="1050" dirty="0"/>
          </a:p>
        </p:txBody>
      </p:sp>
      <p:sp>
        <p:nvSpPr>
          <p:cNvPr id="20" name="Shape 17"/>
          <p:cNvSpPr/>
          <p:nvPr/>
        </p:nvSpPr>
        <p:spPr>
          <a:xfrm>
            <a:off x="365760" y="3739896"/>
            <a:ext cx="91440" cy="91440"/>
          </a:xfrm>
          <a:prstGeom prst="ellipse">
            <a:avLst/>
          </a:prstGeom>
          <a:solidFill>
            <a:srgbClr val="007C8A"/>
          </a:solidFill>
          <a:ln w="12700">
            <a:solidFill>
              <a:srgbClr val="007C8A"/>
            </a:solidFill>
            <a:prstDash val="solid"/>
          </a:ln>
        </p:spPr>
      </p:sp>
      <p:sp>
        <p:nvSpPr>
          <p:cNvPr id="21" name="Text 18"/>
          <p:cNvSpPr/>
          <p:nvPr/>
        </p:nvSpPr>
        <p:spPr>
          <a:xfrm>
            <a:off x="548640" y="3703320"/>
            <a:ext cx="3383280" cy="329184"/>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Time and financial constraints</a:t>
            </a:r>
            <a:endParaRPr lang="en-US" sz="1050" dirty="0"/>
          </a:p>
        </p:txBody>
      </p:sp>
      <p:sp>
        <p:nvSpPr>
          <p:cNvPr id="22" name="Shape 19"/>
          <p:cNvSpPr/>
          <p:nvPr/>
        </p:nvSpPr>
        <p:spPr>
          <a:xfrm>
            <a:off x="365760" y="4133088"/>
            <a:ext cx="91440" cy="91440"/>
          </a:xfrm>
          <a:prstGeom prst="ellipse">
            <a:avLst/>
          </a:prstGeom>
          <a:solidFill>
            <a:srgbClr val="007C8A"/>
          </a:solidFill>
          <a:ln w="12700">
            <a:solidFill>
              <a:srgbClr val="007C8A"/>
            </a:solidFill>
            <a:prstDash val="solid"/>
          </a:ln>
        </p:spPr>
      </p:sp>
      <p:sp>
        <p:nvSpPr>
          <p:cNvPr id="23" name="Text 20"/>
          <p:cNvSpPr/>
          <p:nvPr/>
        </p:nvSpPr>
        <p:spPr>
          <a:xfrm>
            <a:off x="548640" y="4096512"/>
            <a:ext cx="3383280" cy="329184"/>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Limited generalizability beyond study context</a:t>
            </a:r>
            <a:endParaRPr lang="en-US" sz="1050" dirty="0"/>
          </a:p>
        </p:txBody>
      </p:sp>
      <p:sp>
        <p:nvSpPr>
          <p:cNvPr id="24" name="Shape 21"/>
          <p:cNvSpPr/>
          <p:nvPr/>
        </p:nvSpPr>
        <p:spPr>
          <a:xfrm>
            <a:off x="365760" y="4526280"/>
            <a:ext cx="91440" cy="91440"/>
          </a:xfrm>
          <a:prstGeom prst="ellipse">
            <a:avLst/>
          </a:prstGeom>
          <a:solidFill>
            <a:srgbClr val="007C8A"/>
          </a:solidFill>
          <a:ln w="12700">
            <a:solidFill>
              <a:srgbClr val="007C8A"/>
            </a:solidFill>
            <a:prstDash val="solid"/>
          </a:ln>
        </p:spPr>
      </p:sp>
      <p:sp>
        <p:nvSpPr>
          <p:cNvPr id="25" name="Text 22"/>
          <p:cNvSpPr/>
          <p:nvPr/>
        </p:nvSpPr>
        <p:spPr>
          <a:xfrm>
            <a:off x="548640" y="4489704"/>
            <a:ext cx="3383280" cy="329184"/>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Respondent bias and non-response</a:t>
            </a:r>
            <a:endParaRPr lang="en-US" sz="1050" dirty="0"/>
          </a:p>
        </p:txBody>
      </p:sp>
      <p:sp>
        <p:nvSpPr>
          <p:cNvPr id="26" name="Shape 23"/>
          <p:cNvSpPr/>
          <p:nvPr/>
        </p:nvSpPr>
        <p:spPr>
          <a:xfrm>
            <a:off x="4215384" y="2103120"/>
            <a:ext cx="3794760" cy="2788920"/>
          </a:xfrm>
          <a:prstGeom prst="rect">
            <a:avLst/>
          </a:prstGeom>
          <a:solidFill>
            <a:srgbClr val="FFFFFF"/>
          </a:solidFill>
          <a:ln w="8890">
            <a:solidFill>
              <a:srgbClr val="D0DCE8"/>
            </a:solidFill>
            <a:prstDash val="solid"/>
          </a:ln>
        </p:spPr>
      </p:sp>
      <p:sp>
        <p:nvSpPr>
          <p:cNvPr id="27" name="Shape 24"/>
          <p:cNvSpPr/>
          <p:nvPr/>
        </p:nvSpPr>
        <p:spPr>
          <a:xfrm>
            <a:off x="4215384" y="2103120"/>
            <a:ext cx="3794760" cy="365760"/>
          </a:xfrm>
          <a:prstGeom prst="rect">
            <a:avLst/>
          </a:prstGeom>
          <a:solidFill>
            <a:srgbClr val="007C8A"/>
          </a:solidFill>
          <a:ln w="12700">
            <a:solidFill>
              <a:srgbClr val="007C8A"/>
            </a:solidFill>
            <a:prstDash val="solid"/>
          </a:ln>
        </p:spPr>
      </p:sp>
      <p:sp>
        <p:nvSpPr>
          <p:cNvPr id="28" name="Text 25"/>
          <p:cNvSpPr/>
          <p:nvPr/>
        </p:nvSpPr>
        <p:spPr>
          <a:xfrm>
            <a:off x="4306824" y="2130552"/>
            <a:ext cx="3566160" cy="301752"/>
          </a:xfrm>
          <a:prstGeom prst="rect">
            <a:avLst/>
          </a:prstGeom>
          <a:noFill/>
          <a:ln/>
        </p:spPr>
        <p:txBody>
          <a:bodyPr wrap="square" lIns="0" tIns="0" rIns="0" bIns="0" rtlCol="0" anchor="ctr"/>
          <a:lstStyle/>
          <a:p>
            <a:pPr marL="0" indent="0">
              <a:buNone/>
            </a:pPr>
            <a:r>
              <a:rPr lang="en-US" sz="1150" b="1" dirty="0">
                <a:solidFill>
                  <a:srgbClr val="FFFFFF"/>
                </a:solidFill>
                <a:latin typeface="Calibri" pitchFamily="34" charset="0"/>
                <a:ea typeface="Calibri" pitchFamily="34" charset="-122"/>
                <a:cs typeface="Calibri" pitchFamily="34" charset="-120"/>
              </a:rPr>
              <a:t>Importance in Research</a:t>
            </a:r>
            <a:endParaRPr lang="en-US" sz="1150" dirty="0"/>
          </a:p>
        </p:txBody>
      </p:sp>
      <p:sp>
        <p:nvSpPr>
          <p:cNvPr id="29" name="Shape 26"/>
          <p:cNvSpPr/>
          <p:nvPr/>
        </p:nvSpPr>
        <p:spPr>
          <a:xfrm>
            <a:off x="4352544" y="2560320"/>
            <a:ext cx="91440" cy="91440"/>
          </a:xfrm>
          <a:prstGeom prst="ellipse">
            <a:avLst/>
          </a:prstGeom>
          <a:solidFill>
            <a:srgbClr val="007C8A"/>
          </a:solidFill>
          <a:ln w="12700">
            <a:solidFill>
              <a:srgbClr val="007C8A"/>
            </a:solidFill>
            <a:prstDash val="solid"/>
          </a:ln>
        </p:spPr>
      </p:sp>
      <p:sp>
        <p:nvSpPr>
          <p:cNvPr id="30" name="Text 27"/>
          <p:cNvSpPr/>
          <p:nvPr/>
        </p:nvSpPr>
        <p:spPr>
          <a:xfrm>
            <a:off x="4535424" y="2523744"/>
            <a:ext cx="3383280" cy="329184"/>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Maintains academic honesty &amp; transparency</a:t>
            </a:r>
            <a:endParaRPr lang="en-US" sz="1050" dirty="0"/>
          </a:p>
        </p:txBody>
      </p:sp>
      <p:sp>
        <p:nvSpPr>
          <p:cNvPr id="31" name="Shape 28"/>
          <p:cNvSpPr/>
          <p:nvPr/>
        </p:nvSpPr>
        <p:spPr>
          <a:xfrm>
            <a:off x="4352544" y="2953512"/>
            <a:ext cx="91440" cy="91440"/>
          </a:xfrm>
          <a:prstGeom prst="ellipse">
            <a:avLst/>
          </a:prstGeom>
          <a:solidFill>
            <a:srgbClr val="007C8A"/>
          </a:solidFill>
          <a:ln w="12700">
            <a:solidFill>
              <a:srgbClr val="007C8A"/>
            </a:solidFill>
            <a:prstDash val="solid"/>
          </a:ln>
        </p:spPr>
      </p:sp>
      <p:sp>
        <p:nvSpPr>
          <p:cNvPr id="32" name="Text 29"/>
          <p:cNvSpPr/>
          <p:nvPr/>
        </p:nvSpPr>
        <p:spPr>
          <a:xfrm>
            <a:off x="4535424" y="2916936"/>
            <a:ext cx="3383280" cy="329184"/>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Sets realistic expectations for readers</a:t>
            </a:r>
            <a:endParaRPr lang="en-US" sz="1050" dirty="0"/>
          </a:p>
        </p:txBody>
      </p:sp>
      <p:sp>
        <p:nvSpPr>
          <p:cNvPr id="33" name="Shape 30"/>
          <p:cNvSpPr/>
          <p:nvPr/>
        </p:nvSpPr>
        <p:spPr>
          <a:xfrm>
            <a:off x="4352544" y="3346704"/>
            <a:ext cx="91440" cy="91440"/>
          </a:xfrm>
          <a:prstGeom prst="ellipse">
            <a:avLst/>
          </a:prstGeom>
          <a:solidFill>
            <a:srgbClr val="007C8A"/>
          </a:solidFill>
          <a:ln w="12700">
            <a:solidFill>
              <a:srgbClr val="007C8A"/>
            </a:solidFill>
            <a:prstDash val="solid"/>
          </a:ln>
        </p:spPr>
      </p:sp>
      <p:sp>
        <p:nvSpPr>
          <p:cNvPr id="34" name="Text 31"/>
          <p:cNvSpPr/>
          <p:nvPr/>
        </p:nvSpPr>
        <p:spPr>
          <a:xfrm>
            <a:off x="4535424" y="3310128"/>
            <a:ext cx="3383280" cy="329184"/>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Guides future research directions</a:t>
            </a:r>
            <a:endParaRPr lang="en-US" sz="1050" dirty="0"/>
          </a:p>
        </p:txBody>
      </p:sp>
      <p:sp>
        <p:nvSpPr>
          <p:cNvPr id="35" name="Shape 32"/>
          <p:cNvSpPr/>
          <p:nvPr/>
        </p:nvSpPr>
        <p:spPr>
          <a:xfrm>
            <a:off x="4352544" y="3739896"/>
            <a:ext cx="91440" cy="91440"/>
          </a:xfrm>
          <a:prstGeom prst="ellipse">
            <a:avLst/>
          </a:prstGeom>
          <a:solidFill>
            <a:srgbClr val="007C8A"/>
          </a:solidFill>
          <a:ln w="12700">
            <a:solidFill>
              <a:srgbClr val="007C8A"/>
            </a:solidFill>
            <a:prstDash val="solid"/>
          </a:ln>
        </p:spPr>
      </p:sp>
      <p:sp>
        <p:nvSpPr>
          <p:cNvPr id="36" name="Text 33"/>
          <p:cNvSpPr/>
          <p:nvPr/>
        </p:nvSpPr>
        <p:spPr>
          <a:xfrm>
            <a:off x="4535424" y="3703320"/>
            <a:ext cx="3383280" cy="329184"/>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Protects researcher from peer criticism</a:t>
            </a:r>
            <a:endParaRPr lang="en-US" sz="1050" dirty="0"/>
          </a:p>
        </p:txBody>
      </p:sp>
      <p:sp>
        <p:nvSpPr>
          <p:cNvPr id="37" name="Shape 34"/>
          <p:cNvSpPr/>
          <p:nvPr/>
        </p:nvSpPr>
        <p:spPr>
          <a:xfrm>
            <a:off x="4352544" y="4133088"/>
            <a:ext cx="91440" cy="91440"/>
          </a:xfrm>
          <a:prstGeom prst="ellipse">
            <a:avLst/>
          </a:prstGeom>
          <a:solidFill>
            <a:srgbClr val="007C8A"/>
          </a:solidFill>
          <a:ln w="12700">
            <a:solidFill>
              <a:srgbClr val="007C8A"/>
            </a:solidFill>
            <a:prstDash val="solid"/>
          </a:ln>
        </p:spPr>
      </p:sp>
      <p:sp>
        <p:nvSpPr>
          <p:cNvPr id="38" name="Text 35"/>
          <p:cNvSpPr/>
          <p:nvPr/>
        </p:nvSpPr>
        <p:spPr>
          <a:xfrm>
            <a:off x="4535424" y="4096512"/>
            <a:ext cx="3383280" cy="329184"/>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Strengthens overall credibility of findings</a:t>
            </a:r>
            <a:endParaRPr lang="en-US" sz="1050" dirty="0"/>
          </a:p>
        </p:txBody>
      </p:sp>
      <p:sp>
        <p:nvSpPr>
          <p:cNvPr id="39" name="Shape 36"/>
          <p:cNvSpPr/>
          <p:nvPr/>
        </p:nvSpPr>
        <p:spPr>
          <a:xfrm>
            <a:off x="4352544" y="4526280"/>
            <a:ext cx="91440" cy="91440"/>
          </a:xfrm>
          <a:prstGeom prst="ellipse">
            <a:avLst/>
          </a:prstGeom>
          <a:solidFill>
            <a:srgbClr val="007C8A"/>
          </a:solidFill>
          <a:ln w="12700">
            <a:solidFill>
              <a:srgbClr val="007C8A"/>
            </a:solidFill>
            <a:prstDash val="solid"/>
          </a:ln>
        </p:spPr>
      </p:sp>
      <p:sp>
        <p:nvSpPr>
          <p:cNvPr id="40" name="Text 37"/>
          <p:cNvSpPr/>
          <p:nvPr/>
        </p:nvSpPr>
        <p:spPr>
          <a:xfrm>
            <a:off x="4535424" y="4489704"/>
            <a:ext cx="3383280" cy="329184"/>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Demonstrates scholarly maturity</a:t>
            </a:r>
            <a:endParaRPr lang="en-US" sz="1050" dirty="0"/>
          </a:p>
        </p:txBody>
      </p:sp>
      <p:sp>
        <p:nvSpPr>
          <p:cNvPr id="41" name="Shape 38"/>
          <p:cNvSpPr/>
          <p:nvPr/>
        </p:nvSpPr>
        <p:spPr>
          <a:xfrm>
            <a:off x="8202168" y="2103120"/>
            <a:ext cx="3794760" cy="2788920"/>
          </a:xfrm>
          <a:prstGeom prst="rect">
            <a:avLst/>
          </a:prstGeom>
          <a:solidFill>
            <a:srgbClr val="FFFFFF"/>
          </a:solidFill>
          <a:ln w="8890">
            <a:solidFill>
              <a:srgbClr val="D0DCE8"/>
            </a:solidFill>
            <a:prstDash val="solid"/>
          </a:ln>
        </p:spPr>
      </p:sp>
      <p:sp>
        <p:nvSpPr>
          <p:cNvPr id="42" name="Shape 39"/>
          <p:cNvSpPr/>
          <p:nvPr/>
        </p:nvSpPr>
        <p:spPr>
          <a:xfrm>
            <a:off x="8202168" y="2103120"/>
            <a:ext cx="3794760" cy="365760"/>
          </a:xfrm>
          <a:prstGeom prst="rect">
            <a:avLst/>
          </a:prstGeom>
          <a:solidFill>
            <a:srgbClr val="007C8A"/>
          </a:solidFill>
          <a:ln w="12700">
            <a:solidFill>
              <a:srgbClr val="007C8A"/>
            </a:solidFill>
            <a:prstDash val="solid"/>
          </a:ln>
        </p:spPr>
      </p:sp>
      <p:sp>
        <p:nvSpPr>
          <p:cNvPr id="43" name="Text 40"/>
          <p:cNvSpPr/>
          <p:nvPr/>
        </p:nvSpPr>
        <p:spPr>
          <a:xfrm>
            <a:off x="8293608" y="2130552"/>
            <a:ext cx="3566160" cy="301752"/>
          </a:xfrm>
          <a:prstGeom prst="rect">
            <a:avLst/>
          </a:prstGeom>
          <a:noFill/>
          <a:ln/>
        </p:spPr>
        <p:txBody>
          <a:bodyPr wrap="square" lIns="0" tIns="0" rIns="0" bIns="0" rtlCol="0" anchor="ctr"/>
          <a:lstStyle/>
          <a:p>
            <a:pPr marL="0" indent="0">
              <a:buNone/>
            </a:pPr>
            <a:r>
              <a:rPr lang="en-US" sz="1150" b="1" dirty="0">
                <a:solidFill>
                  <a:srgbClr val="FFFFFF"/>
                </a:solidFill>
                <a:latin typeface="Calibri" pitchFamily="34" charset="0"/>
                <a:ea typeface="Calibri" pitchFamily="34" charset="-122"/>
                <a:cs typeface="Calibri" pitchFamily="34" charset="-120"/>
              </a:rPr>
              <a:t>Why Must Be Included?</a:t>
            </a:r>
            <a:endParaRPr lang="en-US" sz="1150" dirty="0"/>
          </a:p>
        </p:txBody>
      </p:sp>
      <p:sp>
        <p:nvSpPr>
          <p:cNvPr id="44" name="Shape 41"/>
          <p:cNvSpPr/>
          <p:nvPr/>
        </p:nvSpPr>
        <p:spPr>
          <a:xfrm>
            <a:off x="8339328" y="2560320"/>
            <a:ext cx="91440" cy="91440"/>
          </a:xfrm>
          <a:prstGeom prst="ellipse">
            <a:avLst/>
          </a:prstGeom>
          <a:solidFill>
            <a:srgbClr val="007C8A"/>
          </a:solidFill>
          <a:ln w="12700">
            <a:solidFill>
              <a:srgbClr val="007C8A"/>
            </a:solidFill>
            <a:prstDash val="solid"/>
          </a:ln>
        </p:spPr>
      </p:sp>
      <p:sp>
        <p:nvSpPr>
          <p:cNvPr id="45" name="Text 42"/>
          <p:cNvSpPr/>
          <p:nvPr/>
        </p:nvSpPr>
        <p:spPr>
          <a:xfrm>
            <a:off x="8522208" y="2523744"/>
            <a:ext cx="3383280" cy="329184"/>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Ethics boards require full transparency</a:t>
            </a:r>
            <a:endParaRPr lang="en-US" sz="1050" dirty="0"/>
          </a:p>
        </p:txBody>
      </p:sp>
      <p:sp>
        <p:nvSpPr>
          <p:cNvPr id="46" name="Shape 43"/>
          <p:cNvSpPr/>
          <p:nvPr/>
        </p:nvSpPr>
        <p:spPr>
          <a:xfrm>
            <a:off x="8339328" y="2953512"/>
            <a:ext cx="91440" cy="91440"/>
          </a:xfrm>
          <a:prstGeom prst="ellipse">
            <a:avLst/>
          </a:prstGeom>
          <a:solidFill>
            <a:srgbClr val="007C8A"/>
          </a:solidFill>
          <a:ln w="12700">
            <a:solidFill>
              <a:srgbClr val="007C8A"/>
            </a:solidFill>
            <a:prstDash val="solid"/>
          </a:ln>
        </p:spPr>
      </p:sp>
      <p:sp>
        <p:nvSpPr>
          <p:cNvPr id="47" name="Text 44"/>
          <p:cNvSpPr/>
          <p:nvPr/>
        </p:nvSpPr>
        <p:spPr>
          <a:xfrm>
            <a:off x="8522208" y="2916936"/>
            <a:ext cx="3383280" cy="329184"/>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Funders need to assess research risk</a:t>
            </a:r>
            <a:endParaRPr lang="en-US" sz="1050" dirty="0"/>
          </a:p>
        </p:txBody>
      </p:sp>
      <p:sp>
        <p:nvSpPr>
          <p:cNvPr id="48" name="Shape 45"/>
          <p:cNvSpPr/>
          <p:nvPr/>
        </p:nvSpPr>
        <p:spPr>
          <a:xfrm>
            <a:off x="8339328" y="3346704"/>
            <a:ext cx="91440" cy="91440"/>
          </a:xfrm>
          <a:prstGeom prst="ellipse">
            <a:avLst/>
          </a:prstGeom>
          <a:solidFill>
            <a:srgbClr val="007C8A"/>
          </a:solidFill>
          <a:ln w="12700">
            <a:solidFill>
              <a:srgbClr val="007C8A"/>
            </a:solidFill>
            <a:prstDash val="solid"/>
          </a:ln>
        </p:spPr>
      </p:sp>
      <p:sp>
        <p:nvSpPr>
          <p:cNvPr id="49" name="Text 46"/>
          <p:cNvSpPr/>
          <p:nvPr/>
        </p:nvSpPr>
        <p:spPr>
          <a:xfrm>
            <a:off x="8522208" y="3310128"/>
            <a:ext cx="3383280" cy="329184"/>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Peer reviewers expect scholarly awareness</a:t>
            </a:r>
            <a:endParaRPr lang="en-US" sz="1050" dirty="0"/>
          </a:p>
        </p:txBody>
      </p:sp>
      <p:sp>
        <p:nvSpPr>
          <p:cNvPr id="50" name="Shape 47"/>
          <p:cNvSpPr/>
          <p:nvPr/>
        </p:nvSpPr>
        <p:spPr>
          <a:xfrm>
            <a:off x="8339328" y="3739896"/>
            <a:ext cx="91440" cy="91440"/>
          </a:xfrm>
          <a:prstGeom prst="ellipse">
            <a:avLst/>
          </a:prstGeom>
          <a:solidFill>
            <a:srgbClr val="007C8A"/>
          </a:solidFill>
          <a:ln w="12700">
            <a:solidFill>
              <a:srgbClr val="007C8A"/>
            </a:solidFill>
            <a:prstDash val="solid"/>
          </a:ln>
        </p:spPr>
      </p:sp>
      <p:sp>
        <p:nvSpPr>
          <p:cNvPr id="51" name="Text 48"/>
          <p:cNvSpPr/>
          <p:nvPr/>
        </p:nvSpPr>
        <p:spPr>
          <a:xfrm>
            <a:off x="8522208" y="3703320"/>
            <a:ext cx="3383280" cy="329184"/>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Prevents overgeneralization of findings</a:t>
            </a:r>
            <a:endParaRPr lang="en-US" sz="1050" dirty="0"/>
          </a:p>
        </p:txBody>
      </p:sp>
      <p:sp>
        <p:nvSpPr>
          <p:cNvPr id="52" name="Shape 49"/>
          <p:cNvSpPr/>
          <p:nvPr/>
        </p:nvSpPr>
        <p:spPr>
          <a:xfrm>
            <a:off x="8339328" y="4133088"/>
            <a:ext cx="91440" cy="91440"/>
          </a:xfrm>
          <a:prstGeom prst="ellipse">
            <a:avLst/>
          </a:prstGeom>
          <a:solidFill>
            <a:srgbClr val="007C8A"/>
          </a:solidFill>
          <a:ln w="12700">
            <a:solidFill>
              <a:srgbClr val="007C8A"/>
            </a:solidFill>
            <a:prstDash val="solid"/>
          </a:ln>
        </p:spPr>
      </p:sp>
      <p:sp>
        <p:nvSpPr>
          <p:cNvPr id="53" name="Text 50"/>
          <p:cNvSpPr/>
          <p:nvPr/>
        </p:nvSpPr>
        <p:spPr>
          <a:xfrm>
            <a:off x="8522208" y="4096512"/>
            <a:ext cx="3383280" cy="329184"/>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Required by most academic journals</a:t>
            </a:r>
            <a:endParaRPr lang="en-US" sz="1050" dirty="0"/>
          </a:p>
        </p:txBody>
      </p:sp>
      <p:sp>
        <p:nvSpPr>
          <p:cNvPr id="54" name="Shape 51"/>
          <p:cNvSpPr/>
          <p:nvPr/>
        </p:nvSpPr>
        <p:spPr>
          <a:xfrm>
            <a:off x="8339328" y="4526280"/>
            <a:ext cx="91440" cy="91440"/>
          </a:xfrm>
          <a:prstGeom prst="ellipse">
            <a:avLst/>
          </a:prstGeom>
          <a:solidFill>
            <a:srgbClr val="007C8A"/>
          </a:solidFill>
          <a:ln w="12700">
            <a:solidFill>
              <a:srgbClr val="007C8A"/>
            </a:solidFill>
            <a:prstDash val="solid"/>
          </a:ln>
        </p:spPr>
      </p:sp>
      <p:sp>
        <p:nvSpPr>
          <p:cNvPr id="55" name="Text 52"/>
          <p:cNvSpPr/>
          <p:nvPr/>
        </p:nvSpPr>
        <p:spPr>
          <a:xfrm>
            <a:off x="8522208" y="4489704"/>
            <a:ext cx="3383280" cy="329184"/>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Shows awareness of study boundaries</a:t>
            </a:r>
            <a:endParaRPr lang="en-US" sz="1050" dirty="0"/>
          </a:p>
        </p:txBody>
      </p:sp>
      <p:sp>
        <p:nvSpPr>
          <p:cNvPr id="56" name="Shape 53"/>
          <p:cNvSpPr/>
          <p:nvPr/>
        </p:nvSpPr>
        <p:spPr>
          <a:xfrm>
            <a:off x="228600" y="4983480"/>
            <a:ext cx="11704320" cy="1435608"/>
          </a:xfrm>
          <a:prstGeom prst="rect">
            <a:avLst/>
          </a:prstGeom>
          <a:solidFill>
            <a:srgbClr val="FFFBEE"/>
          </a:solidFill>
          <a:ln w="10160">
            <a:solidFill>
              <a:srgbClr val="D4A017"/>
            </a:solidFill>
            <a:prstDash val="solid"/>
          </a:ln>
        </p:spPr>
      </p:sp>
      <p:sp>
        <p:nvSpPr>
          <p:cNvPr id="57" name="Shape 54"/>
          <p:cNvSpPr/>
          <p:nvPr/>
        </p:nvSpPr>
        <p:spPr>
          <a:xfrm>
            <a:off x="228600" y="4983480"/>
            <a:ext cx="64008" cy="1435608"/>
          </a:xfrm>
          <a:prstGeom prst="rect">
            <a:avLst/>
          </a:prstGeom>
          <a:solidFill>
            <a:srgbClr val="D4A017"/>
          </a:solidFill>
          <a:ln w="12700">
            <a:solidFill>
              <a:srgbClr val="D4A017"/>
            </a:solidFill>
            <a:prstDash val="solid"/>
          </a:ln>
        </p:spPr>
      </p:sp>
      <p:sp>
        <p:nvSpPr>
          <p:cNvPr id="58" name="Text 55"/>
          <p:cNvSpPr/>
          <p:nvPr/>
        </p:nvSpPr>
        <p:spPr>
          <a:xfrm>
            <a:off x="411480" y="5029200"/>
            <a:ext cx="11338560" cy="256032"/>
          </a:xfrm>
          <a:prstGeom prst="rect">
            <a:avLst/>
          </a:prstGeom>
          <a:noFill/>
          <a:ln/>
        </p:spPr>
        <p:txBody>
          <a:bodyPr wrap="square" lIns="0" tIns="0" rIns="0" bIns="0" rtlCol="0" anchor="ctr"/>
          <a:lstStyle/>
          <a:p>
            <a:pPr marL="0" indent="0">
              <a:buNone/>
            </a:pPr>
            <a:r>
              <a:rPr lang="en-US" sz="1150" b="1" dirty="0">
                <a:solidFill>
                  <a:srgbClr val="D4A017"/>
                </a:solidFill>
                <a:latin typeface="Calibri" pitchFamily="34" charset="0"/>
                <a:ea typeface="Calibri" pitchFamily="34" charset="-122"/>
                <a:cs typeface="Calibri" pitchFamily="34" charset="-120"/>
              </a:rPr>
              <a:t>📌  LIMITATIONS — Kenya Budget &amp; Social Equity Study</a:t>
            </a:r>
            <a:endParaRPr lang="en-US" sz="1150" dirty="0"/>
          </a:p>
        </p:txBody>
      </p:sp>
      <p:sp>
        <p:nvSpPr>
          <p:cNvPr id="59" name="Shape 56"/>
          <p:cNvSpPr/>
          <p:nvPr/>
        </p:nvSpPr>
        <p:spPr>
          <a:xfrm>
            <a:off x="411480" y="5367528"/>
            <a:ext cx="82296" cy="82296"/>
          </a:xfrm>
          <a:prstGeom prst="ellipse">
            <a:avLst/>
          </a:prstGeom>
          <a:solidFill>
            <a:srgbClr val="D4A017"/>
          </a:solidFill>
          <a:ln w="12700">
            <a:solidFill>
              <a:srgbClr val="D4A017"/>
            </a:solidFill>
            <a:prstDash val="solid"/>
          </a:ln>
        </p:spPr>
      </p:sp>
      <p:sp>
        <p:nvSpPr>
          <p:cNvPr id="60" name="Text 57"/>
          <p:cNvSpPr/>
          <p:nvPr/>
        </p:nvSpPr>
        <p:spPr>
          <a:xfrm>
            <a:off x="576072" y="5330952"/>
            <a:ext cx="11155680" cy="201168"/>
          </a:xfrm>
          <a:prstGeom prst="rect">
            <a:avLst/>
          </a:prstGeom>
          <a:noFill/>
          <a:ln/>
        </p:spPr>
        <p:txBody>
          <a:bodyPr wrap="square" lIns="0" tIns="0" rIns="0" bIns="0" rtlCol="0" anchor="ctr"/>
          <a:lstStyle/>
          <a:p>
            <a:pPr marL="0" indent="0">
              <a:buNone/>
            </a:pPr>
            <a:r>
              <a:rPr lang="en-US" sz="1000" dirty="0">
                <a:solidFill>
                  <a:srgbClr val="1A2A3A"/>
                </a:solidFill>
                <a:latin typeface="Calibri" pitchFamily="34" charset="0"/>
                <a:ea typeface="Calibri" pitchFamily="34" charset="-122"/>
                <a:cs typeface="Calibri" pitchFamily="34" charset="-120"/>
              </a:rPr>
              <a:t>Data gaps in county budget documentation for early devolution years (2013–2016) due to system transition</a:t>
            </a:r>
            <a:endParaRPr lang="en-US" sz="1000" dirty="0"/>
          </a:p>
        </p:txBody>
      </p:sp>
      <p:sp>
        <p:nvSpPr>
          <p:cNvPr id="61" name="Shape 58"/>
          <p:cNvSpPr/>
          <p:nvPr/>
        </p:nvSpPr>
        <p:spPr>
          <a:xfrm>
            <a:off x="411480" y="5577840"/>
            <a:ext cx="82296" cy="82296"/>
          </a:xfrm>
          <a:prstGeom prst="ellipse">
            <a:avLst/>
          </a:prstGeom>
          <a:solidFill>
            <a:srgbClr val="D4A017"/>
          </a:solidFill>
          <a:ln w="12700">
            <a:solidFill>
              <a:srgbClr val="D4A017"/>
            </a:solidFill>
            <a:prstDash val="solid"/>
          </a:ln>
        </p:spPr>
      </p:sp>
      <p:sp>
        <p:nvSpPr>
          <p:cNvPr id="62" name="Text 59"/>
          <p:cNvSpPr/>
          <p:nvPr/>
        </p:nvSpPr>
        <p:spPr>
          <a:xfrm>
            <a:off x="576072" y="5541264"/>
            <a:ext cx="11155680" cy="201168"/>
          </a:xfrm>
          <a:prstGeom prst="rect">
            <a:avLst/>
          </a:prstGeom>
          <a:noFill/>
          <a:ln/>
        </p:spPr>
        <p:txBody>
          <a:bodyPr wrap="square" lIns="0" tIns="0" rIns="0" bIns="0" rtlCol="0" anchor="ctr"/>
          <a:lstStyle/>
          <a:p>
            <a:pPr marL="0" indent="0">
              <a:buNone/>
            </a:pPr>
            <a:r>
              <a:rPr lang="en-US" sz="1000" dirty="0">
                <a:solidFill>
                  <a:srgbClr val="1A2A3A"/>
                </a:solidFill>
                <a:latin typeface="Calibri" pitchFamily="34" charset="0"/>
                <a:ea typeface="Calibri" pitchFamily="34" charset="-122"/>
                <a:cs typeface="Calibri" pitchFamily="34" charset="-120"/>
              </a:rPr>
              <a:t>Limited self-reported data from public participation processes — potential social desirability bias among respondents</a:t>
            </a:r>
            <a:endParaRPr lang="en-US" sz="1000" dirty="0"/>
          </a:p>
        </p:txBody>
      </p:sp>
      <p:sp>
        <p:nvSpPr>
          <p:cNvPr id="63" name="Shape 60"/>
          <p:cNvSpPr/>
          <p:nvPr/>
        </p:nvSpPr>
        <p:spPr>
          <a:xfrm>
            <a:off x="411480" y="5788152"/>
            <a:ext cx="82296" cy="82296"/>
          </a:xfrm>
          <a:prstGeom prst="ellipse">
            <a:avLst/>
          </a:prstGeom>
          <a:solidFill>
            <a:srgbClr val="D4A017"/>
          </a:solidFill>
          <a:ln w="12700">
            <a:solidFill>
              <a:srgbClr val="D4A017"/>
            </a:solidFill>
            <a:prstDash val="solid"/>
          </a:ln>
        </p:spPr>
      </p:sp>
      <p:sp>
        <p:nvSpPr>
          <p:cNvPr id="64" name="Text 61"/>
          <p:cNvSpPr/>
          <p:nvPr/>
        </p:nvSpPr>
        <p:spPr>
          <a:xfrm>
            <a:off x="576072" y="5751576"/>
            <a:ext cx="11155680" cy="201168"/>
          </a:xfrm>
          <a:prstGeom prst="rect">
            <a:avLst/>
          </a:prstGeom>
          <a:noFill/>
          <a:ln/>
        </p:spPr>
        <p:txBody>
          <a:bodyPr wrap="square" lIns="0" tIns="0" rIns="0" bIns="0" rtlCol="0" anchor="ctr"/>
          <a:lstStyle/>
          <a:p>
            <a:pPr marL="0" indent="0">
              <a:buNone/>
            </a:pPr>
            <a:r>
              <a:rPr lang="en-US" sz="1000" dirty="0">
                <a:solidFill>
                  <a:srgbClr val="1A2A3A"/>
                </a:solidFill>
                <a:latin typeface="Calibri" pitchFamily="34" charset="0"/>
                <a:ea typeface="Calibri" pitchFamily="34" charset="-122"/>
                <a:cs typeface="Calibri" pitchFamily="34" charset="-120"/>
              </a:rPr>
              <a:t>Findings may not generalize to non-devolved African fiscal systems with different governance structures</a:t>
            </a:r>
            <a:endParaRPr lang="en-US" sz="1000" dirty="0"/>
          </a:p>
        </p:txBody>
      </p:sp>
      <p:sp>
        <p:nvSpPr>
          <p:cNvPr id="65" name="Shape 62"/>
          <p:cNvSpPr/>
          <p:nvPr/>
        </p:nvSpPr>
        <p:spPr>
          <a:xfrm>
            <a:off x="411480" y="5998464"/>
            <a:ext cx="82296" cy="82296"/>
          </a:xfrm>
          <a:prstGeom prst="ellipse">
            <a:avLst/>
          </a:prstGeom>
          <a:solidFill>
            <a:srgbClr val="D4A017"/>
          </a:solidFill>
          <a:ln w="12700">
            <a:solidFill>
              <a:srgbClr val="D4A017"/>
            </a:solidFill>
            <a:prstDash val="solid"/>
          </a:ln>
        </p:spPr>
      </p:sp>
      <p:sp>
        <p:nvSpPr>
          <p:cNvPr id="66" name="Text 63"/>
          <p:cNvSpPr/>
          <p:nvPr/>
        </p:nvSpPr>
        <p:spPr>
          <a:xfrm>
            <a:off x="576072" y="5961888"/>
            <a:ext cx="11155680" cy="201168"/>
          </a:xfrm>
          <a:prstGeom prst="rect">
            <a:avLst/>
          </a:prstGeom>
          <a:noFill/>
          <a:ln/>
        </p:spPr>
        <p:txBody>
          <a:bodyPr wrap="square" lIns="0" tIns="0" rIns="0" bIns="0" rtlCol="0" anchor="ctr"/>
          <a:lstStyle/>
          <a:p>
            <a:pPr marL="0" indent="0">
              <a:buNone/>
            </a:pPr>
            <a:r>
              <a:rPr lang="en-US" sz="1000" dirty="0">
                <a:solidFill>
                  <a:srgbClr val="1A2A3A"/>
                </a:solidFill>
                <a:latin typeface="Calibri" pitchFamily="34" charset="0"/>
                <a:ea typeface="Calibri" pitchFamily="34" charset="-122"/>
                <a:cs typeface="Calibri" pitchFamily="34" charset="-120"/>
              </a:rPr>
              <a:t>Restricted access to closed budget deliberation records and internal County Treasury documents</a:t>
            </a:r>
            <a:endParaRPr lang="en-US" sz="1000" dirty="0"/>
          </a:p>
        </p:txBody>
      </p:sp>
      <p:sp>
        <p:nvSpPr>
          <p:cNvPr id="67" name="Shape 64"/>
          <p:cNvSpPr/>
          <p:nvPr/>
        </p:nvSpPr>
        <p:spPr>
          <a:xfrm>
            <a:off x="411480" y="6208776"/>
            <a:ext cx="82296" cy="82296"/>
          </a:xfrm>
          <a:prstGeom prst="ellipse">
            <a:avLst/>
          </a:prstGeom>
          <a:solidFill>
            <a:srgbClr val="D4A017"/>
          </a:solidFill>
          <a:ln w="12700">
            <a:solidFill>
              <a:srgbClr val="D4A017"/>
            </a:solidFill>
            <a:prstDash val="solid"/>
          </a:ln>
        </p:spPr>
      </p:sp>
      <p:sp>
        <p:nvSpPr>
          <p:cNvPr id="68" name="Text 65"/>
          <p:cNvSpPr/>
          <p:nvPr/>
        </p:nvSpPr>
        <p:spPr>
          <a:xfrm>
            <a:off x="576072" y="6172200"/>
            <a:ext cx="11155680" cy="201168"/>
          </a:xfrm>
          <a:prstGeom prst="rect">
            <a:avLst/>
          </a:prstGeom>
          <a:noFill/>
          <a:ln/>
        </p:spPr>
        <p:txBody>
          <a:bodyPr wrap="square" lIns="0" tIns="0" rIns="0" bIns="0" rtlCol="0" anchor="ctr"/>
          <a:lstStyle/>
          <a:p>
            <a:pPr marL="0" indent="0">
              <a:buNone/>
            </a:pPr>
            <a:r>
              <a:rPr lang="en-US" sz="1000" dirty="0">
                <a:solidFill>
                  <a:srgbClr val="1A2A3A"/>
                </a:solidFill>
                <a:latin typeface="Calibri" pitchFamily="34" charset="0"/>
                <a:ea typeface="Calibri" pitchFamily="34" charset="-122"/>
                <a:cs typeface="Calibri" pitchFamily="34" charset="-120"/>
              </a:rPr>
              <a:t>Cross-sectional elements may not capture longitudinal trends in equity over the full study period</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Section 3: Literature Review</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Grounding the research in existing scholarship</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25880"/>
            <a:ext cx="11704320" cy="594360"/>
          </a:xfrm>
          <a:prstGeom prst="rect">
            <a:avLst/>
          </a:prstGeom>
          <a:solidFill>
            <a:srgbClr val="FFFFFF"/>
          </a:solidFill>
          <a:ln w="10160">
            <a:solidFill>
              <a:srgbClr val="007C8A"/>
            </a:solidFill>
            <a:prstDash val="solid"/>
          </a:ln>
        </p:spPr>
      </p:sp>
      <p:sp>
        <p:nvSpPr>
          <p:cNvPr id="9" name="Shape 6"/>
          <p:cNvSpPr/>
          <p:nvPr/>
        </p:nvSpPr>
        <p:spPr>
          <a:xfrm>
            <a:off x="228600" y="1325880"/>
            <a:ext cx="64008" cy="594360"/>
          </a:xfrm>
          <a:prstGeom prst="rect">
            <a:avLst/>
          </a:prstGeom>
          <a:solidFill>
            <a:srgbClr val="007C8A"/>
          </a:solidFill>
          <a:ln w="12700">
            <a:solidFill>
              <a:srgbClr val="007C8A"/>
            </a:solidFill>
            <a:prstDash val="solid"/>
          </a:ln>
        </p:spPr>
      </p:sp>
      <p:sp>
        <p:nvSpPr>
          <p:cNvPr id="10" name="Text 7"/>
          <p:cNvSpPr/>
          <p:nvPr/>
        </p:nvSpPr>
        <p:spPr>
          <a:xfrm>
            <a:off x="411480" y="1389888"/>
            <a:ext cx="11338560" cy="475488"/>
          </a:xfrm>
          <a:prstGeom prst="rect">
            <a:avLst/>
          </a:prstGeom>
          <a:noFill/>
          <a:ln/>
        </p:spPr>
        <p:txBody>
          <a:bodyPr wrap="square" lIns="0" tIns="0" rIns="0" bIns="0" rtlCol="0" anchor="ctr"/>
          <a:lstStyle/>
          <a:p>
            <a:pPr marL="0" indent="0">
              <a:buNone/>
            </a:pPr>
            <a:r>
              <a:rPr lang="en-US" sz="1200" i="1" dirty="0">
                <a:solidFill>
                  <a:srgbClr val="1A2A3A"/>
                </a:solidFill>
                <a:latin typeface="Calibri" pitchFamily="34" charset="0"/>
                <a:ea typeface="Calibri" pitchFamily="34" charset="-122"/>
                <a:cs typeface="Calibri" pitchFamily="34" charset="-120"/>
              </a:rPr>
              <a:t>A Literature Review critically synthesizes existing research. It maps what is known, what is debated, and where gaps exist — positioning the new study within the scholarly conversation.</a:t>
            </a:r>
            <a:endParaRPr lang="en-US" sz="1200" dirty="0"/>
          </a:p>
        </p:txBody>
      </p:sp>
      <p:sp>
        <p:nvSpPr>
          <p:cNvPr id="11" name="Shape 8"/>
          <p:cNvSpPr/>
          <p:nvPr/>
        </p:nvSpPr>
        <p:spPr>
          <a:xfrm>
            <a:off x="228600" y="2011680"/>
            <a:ext cx="5760720" cy="4645152"/>
          </a:xfrm>
          <a:prstGeom prst="rect">
            <a:avLst/>
          </a:prstGeom>
          <a:solidFill>
            <a:srgbClr val="FFFFFF"/>
          </a:solidFill>
          <a:ln w="10160">
            <a:solidFill>
              <a:srgbClr val="D0DCE8"/>
            </a:solidFill>
            <a:prstDash val="solid"/>
          </a:ln>
        </p:spPr>
      </p:sp>
      <p:sp>
        <p:nvSpPr>
          <p:cNvPr id="12" name="Shape 9"/>
          <p:cNvSpPr/>
          <p:nvPr/>
        </p:nvSpPr>
        <p:spPr>
          <a:xfrm>
            <a:off x="228600" y="2011680"/>
            <a:ext cx="5760720" cy="384048"/>
          </a:xfrm>
          <a:prstGeom prst="rect">
            <a:avLst/>
          </a:prstGeom>
          <a:solidFill>
            <a:srgbClr val="007C8A"/>
          </a:solidFill>
          <a:ln w="12700">
            <a:solidFill>
              <a:srgbClr val="007C8A"/>
            </a:solidFill>
            <a:prstDash val="solid"/>
          </a:ln>
        </p:spPr>
      </p:sp>
      <p:sp>
        <p:nvSpPr>
          <p:cNvPr id="13" name="Text 10"/>
          <p:cNvSpPr/>
          <p:nvPr/>
        </p:nvSpPr>
        <p:spPr>
          <a:xfrm>
            <a:off x="320040" y="2039112"/>
            <a:ext cx="5623560" cy="310896"/>
          </a:xfrm>
          <a:prstGeom prst="rect">
            <a:avLst/>
          </a:prstGeom>
          <a:noFill/>
          <a:ln/>
        </p:spPr>
        <p:txBody>
          <a:bodyPr wrap="square" lIns="0" tIns="0" rIns="0" bIns="0"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EMPIRICAL LITERATURE REVIEW</a:t>
            </a:r>
            <a:endParaRPr lang="en-US" sz="1300" dirty="0"/>
          </a:p>
        </p:txBody>
      </p:sp>
      <p:sp>
        <p:nvSpPr>
          <p:cNvPr id="14" name="Text 11"/>
          <p:cNvSpPr/>
          <p:nvPr/>
        </p:nvSpPr>
        <p:spPr>
          <a:xfrm>
            <a:off x="411480" y="2487168"/>
            <a:ext cx="5440680" cy="246888"/>
          </a:xfrm>
          <a:prstGeom prst="rect">
            <a:avLst/>
          </a:prstGeom>
          <a:noFill/>
          <a:ln/>
        </p:spPr>
        <p:txBody>
          <a:bodyPr wrap="square" lIns="0" tIns="0" rIns="0" bIns="0" rtlCol="0" anchor="ctr"/>
          <a:lstStyle/>
          <a:p>
            <a:pPr marL="0" indent="0">
              <a:buNone/>
            </a:pPr>
            <a:r>
              <a:rPr lang="en-US" sz="1100" b="1" dirty="0">
                <a:solidFill>
                  <a:srgbClr val="007C8A"/>
                </a:solidFill>
                <a:latin typeface="Calibri" pitchFamily="34" charset="0"/>
                <a:ea typeface="Calibri" pitchFamily="34" charset="-122"/>
                <a:cs typeface="Calibri" pitchFamily="34" charset="-120"/>
              </a:rPr>
              <a:t>What It Is</a:t>
            </a:r>
            <a:endParaRPr lang="en-US" sz="1100" dirty="0"/>
          </a:p>
        </p:txBody>
      </p:sp>
      <p:sp>
        <p:nvSpPr>
          <p:cNvPr id="15" name="Text 12"/>
          <p:cNvSpPr/>
          <p:nvPr/>
        </p:nvSpPr>
        <p:spPr>
          <a:xfrm>
            <a:off x="411480" y="2734056"/>
            <a:ext cx="5440680" cy="7772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Review of studies based on observed/measured evidence — field surveys, experiments, case studies, statistical analyses, and primary data collection.</a:t>
            </a:r>
            <a:endParaRPr lang="en-US" sz="1050" dirty="0"/>
          </a:p>
        </p:txBody>
      </p:sp>
      <p:sp>
        <p:nvSpPr>
          <p:cNvPr id="16" name="Shape 13"/>
          <p:cNvSpPr/>
          <p:nvPr/>
        </p:nvSpPr>
        <p:spPr>
          <a:xfrm>
            <a:off x="411480" y="3575304"/>
            <a:ext cx="5394960" cy="27432"/>
          </a:xfrm>
          <a:prstGeom prst="rect">
            <a:avLst/>
          </a:prstGeom>
          <a:solidFill>
            <a:srgbClr val="E0E8F0"/>
          </a:solidFill>
          <a:ln w="12700">
            <a:solidFill>
              <a:srgbClr val="E0E8F0"/>
            </a:solidFill>
            <a:prstDash val="solid"/>
          </a:ln>
        </p:spPr>
      </p:sp>
      <p:sp>
        <p:nvSpPr>
          <p:cNvPr id="17" name="Text 14"/>
          <p:cNvSpPr/>
          <p:nvPr/>
        </p:nvSpPr>
        <p:spPr>
          <a:xfrm>
            <a:off x="411480" y="3666744"/>
            <a:ext cx="5440680" cy="246888"/>
          </a:xfrm>
          <a:prstGeom prst="rect">
            <a:avLst/>
          </a:prstGeom>
          <a:noFill/>
          <a:ln/>
        </p:spPr>
        <p:txBody>
          <a:bodyPr wrap="square" lIns="0" tIns="0" rIns="0" bIns="0" rtlCol="0" anchor="ctr"/>
          <a:lstStyle/>
          <a:p>
            <a:pPr marL="0" indent="0">
              <a:buNone/>
            </a:pPr>
            <a:r>
              <a:rPr lang="en-US" sz="1100" b="1" dirty="0">
                <a:solidFill>
                  <a:srgbClr val="007C8A"/>
                </a:solidFill>
                <a:latin typeface="Calibri" pitchFamily="34" charset="0"/>
                <a:ea typeface="Calibri" pitchFamily="34" charset="-122"/>
                <a:cs typeface="Calibri" pitchFamily="34" charset="-120"/>
              </a:rPr>
              <a:t>Importance</a:t>
            </a:r>
            <a:endParaRPr lang="en-US" sz="1100" dirty="0"/>
          </a:p>
        </p:txBody>
      </p:sp>
      <p:sp>
        <p:nvSpPr>
          <p:cNvPr id="18" name="Text 15"/>
          <p:cNvSpPr/>
          <p:nvPr/>
        </p:nvSpPr>
        <p:spPr>
          <a:xfrm>
            <a:off x="411480" y="3913632"/>
            <a:ext cx="5440680" cy="7772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Provides real-world evidence. Shows what has been tested and validated. Reveals geographical or population gaps the new study can address.</a:t>
            </a:r>
            <a:endParaRPr lang="en-US" sz="1050" dirty="0"/>
          </a:p>
        </p:txBody>
      </p:sp>
      <p:sp>
        <p:nvSpPr>
          <p:cNvPr id="19" name="Shape 16"/>
          <p:cNvSpPr/>
          <p:nvPr/>
        </p:nvSpPr>
        <p:spPr>
          <a:xfrm>
            <a:off x="411480" y="4754880"/>
            <a:ext cx="5394960" cy="27432"/>
          </a:xfrm>
          <a:prstGeom prst="rect">
            <a:avLst/>
          </a:prstGeom>
          <a:solidFill>
            <a:srgbClr val="E0E8F0"/>
          </a:solidFill>
          <a:ln w="12700">
            <a:solidFill>
              <a:srgbClr val="E0E8F0"/>
            </a:solidFill>
            <a:prstDash val="solid"/>
          </a:ln>
        </p:spPr>
      </p:sp>
      <p:sp>
        <p:nvSpPr>
          <p:cNvPr id="20" name="Text 17"/>
          <p:cNvSpPr/>
          <p:nvPr/>
        </p:nvSpPr>
        <p:spPr>
          <a:xfrm>
            <a:off x="411480" y="4846320"/>
            <a:ext cx="5440680" cy="246888"/>
          </a:xfrm>
          <a:prstGeom prst="rect">
            <a:avLst/>
          </a:prstGeom>
          <a:noFill/>
          <a:ln/>
        </p:spPr>
        <p:txBody>
          <a:bodyPr wrap="square" lIns="0" tIns="0" rIns="0" bIns="0" rtlCol="0" anchor="ctr"/>
          <a:lstStyle/>
          <a:p>
            <a:pPr marL="0" indent="0">
              <a:buNone/>
            </a:pPr>
            <a:r>
              <a:rPr lang="en-US" sz="1100" b="1" dirty="0">
                <a:solidFill>
                  <a:srgbClr val="007C8A"/>
                </a:solidFill>
                <a:latin typeface="Calibri" pitchFamily="34" charset="0"/>
                <a:ea typeface="Calibri" pitchFamily="34" charset="-122"/>
                <a:cs typeface="Calibri" pitchFamily="34" charset="-120"/>
              </a:rPr>
              <a:t>Why Include?</a:t>
            </a:r>
            <a:endParaRPr lang="en-US" sz="1100" dirty="0"/>
          </a:p>
        </p:txBody>
      </p:sp>
      <p:sp>
        <p:nvSpPr>
          <p:cNvPr id="21" name="Text 18"/>
          <p:cNvSpPr/>
          <p:nvPr/>
        </p:nvSpPr>
        <p:spPr>
          <a:xfrm>
            <a:off x="411480" y="5093208"/>
            <a:ext cx="5440680" cy="7772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Establishes awareness of field-based findings. Justifies why new data collection is necessary in the chosen context.</a:t>
            </a:r>
            <a:endParaRPr lang="en-US" sz="1050" dirty="0"/>
          </a:p>
        </p:txBody>
      </p:sp>
      <p:sp>
        <p:nvSpPr>
          <p:cNvPr id="22" name="Shape 19"/>
          <p:cNvSpPr/>
          <p:nvPr/>
        </p:nvSpPr>
        <p:spPr>
          <a:xfrm>
            <a:off x="411480" y="5934456"/>
            <a:ext cx="5394960" cy="27432"/>
          </a:xfrm>
          <a:prstGeom prst="rect">
            <a:avLst/>
          </a:prstGeom>
          <a:solidFill>
            <a:srgbClr val="E0E8F0"/>
          </a:solidFill>
          <a:ln w="12700">
            <a:solidFill>
              <a:srgbClr val="E0E8F0"/>
            </a:solidFill>
            <a:prstDash val="solid"/>
          </a:ln>
        </p:spPr>
      </p:sp>
      <p:sp>
        <p:nvSpPr>
          <p:cNvPr id="23" name="Shape 20"/>
          <p:cNvSpPr/>
          <p:nvPr/>
        </p:nvSpPr>
        <p:spPr>
          <a:xfrm>
            <a:off x="6217920" y="2011680"/>
            <a:ext cx="5760720" cy="4645152"/>
          </a:xfrm>
          <a:prstGeom prst="rect">
            <a:avLst/>
          </a:prstGeom>
          <a:solidFill>
            <a:srgbClr val="FFFFFF"/>
          </a:solidFill>
          <a:ln w="10160">
            <a:solidFill>
              <a:srgbClr val="D0DCE8"/>
            </a:solidFill>
            <a:prstDash val="solid"/>
          </a:ln>
        </p:spPr>
      </p:sp>
      <p:sp>
        <p:nvSpPr>
          <p:cNvPr id="24" name="Shape 21"/>
          <p:cNvSpPr/>
          <p:nvPr/>
        </p:nvSpPr>
        <p:spPr>
          <a:xfrm>
            <a:off x="6217920" y="2011680"/>
            <a:ext cx="5760720" cy="384048"/>
          </a:xfrm>
          <a:prstGeom prst="rect">
            <a:avLst/>
          </a:prstGeom>
          <a:solidFill>
            <a:srgbClr val="1A6B8A"/>
          </a:solidFill>
          <a:ln w="12700">
            <a:solidFill>
              <a:srgbClr val="1A6B8A"/>
            </a:solidFill>
            <a:prstDash val="solid"/>
          </a:ln>
        </p:spPr>
      </p:sp>
      <p:sp>
        <p:nvSpPr>
          <p:cNvPr id="25" name="Text 22"/>
          <p:cNvSpPr/>
          <p:nvPr/>
        </p:nvSpPr>
        <p:spPr>
          <a:xfrm>
            <a:off x="6309360" y="2039112"/>
            <a:ext cx="5623560" cy="310896"/>
          </a:xfrm>
          <a:prstGeom prst="rect">
            <a:avLst/>
          </a:prstGeom>
          <a:noFill/>
          <a:ln/>
        </p:spPr>
        <p:txBody>
          <a:bodyPr wrap="square" lIns="0" tIns="0" rIns="0" bIns="0"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THEORETICAL LITERATURE REVIEW</a:t>
            </a:r>
            <a:endParaRPr lang="en-US" sz="1300" dirty="0"/>
          </a:p>
        </p:txBody>
      </p:sp>
      <p:sp>
        <p:nvSpPr>
          <p:cNvPr id="26" name="Text 23"/>
          <p:cNvSpPr/>
          <p:nvPr/>
        </p:nvSpPr>
        <p:spPr>
          <a:xfrm>
            <a:off x="6400800" y="2487168"/>
            <a:ext cx="5440680" cy="246888"/>
          </a:xfrm>
          <a:prstGeom prst="rect">
            <a:avLst/>
          </a:prstGeom>
          <a:noFill/>
          <a:ln/>
        </p:spPr>
        <p:txBody>
          <a:bodyPr wrap="square" lIns="0" tIns="0" rIns="0" bIns="0" rtlCol="0" anchor="ctr"/>
          <a:lstStyle/>
          <a:p>
            <a:pPr marL="0" indent="0">
              <a:buNone/>
            </a:pPr>
            <a:r>
              <a:rPr lang="en-US" sz="1100" b="1" dirty="0">
                <a:solidFill>
                  <a:srgbClr val="1A6B8A"/>
                </a:solidFill>
                <a:latin typeface="Calibri" pitchFamily="34" charset="0"/>
                <a:ea typeface="Calibri" pitchFamily="34" charset="-122"/>
                <a:cs typeface="Calibri" pitchFamily="34" charset="-120"/>
              </a:rPr>
              <a:t>What It Is</a:t>
            </a:r>
            <a:endParaRPr lang="en-US" sz="1100" dirty="0"/>
          </a:p>
        </p:txBody>
      </p:sp>
      <p:sp>
        <p:nvSpPr>
          <p:cNvPr id="27" name="Text 24"/>
          <p:cNvSpPr/>
          <p:nvPr/>
        </p:nvSpPr>
        <p:spPr>
          <a:xfrm>
            <a:off x="6400800" y="2734056"/>
            <a:ext cx="5440680" cy="7772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Review of frameworks, models, and conceptual arguments that explain the phenomena under study — not necessarily based on observed data.</a:t>
            </a:r>
            <a:endParaRPr lang="en-US" sz="1050" dirty="0"/>
          </a:p>
        </p:txBody>
      </p:sp>
      <p:sp>
        <p:nvSpPr>
          <p:cNvPr id="28" name="Shape 25"/>
          <p:cNvSpPr/>
          <p:nvPr/>
        </p:nvSpPr>
        <p:spPr>
          <a:xfrm>
            <a:off x="6400800" y="3575304"/>
            <a:ext cx="5394960" cy="27432"/>
          </a:xfrm>
          <a:prstGeom prst="rect">
            <a:avLst/>
          </a:prstGeom>
          <a:solidFill>
            <a:srgbClr val="E0E8F0"/>
          </a:solidFill>
          <a:ln w="12700">
            <a:solidFill>
              <a:srgbClr val="E0E8F0"/>
            </a:solidFill>
            <a:prstDash val="solid"/>
          </a:ln>
        </p:spPr>
      </p:sp>
      <p:sp>
        <p:nvSpPr>
          <p:cNvPr id="29" name="Text 26"/>
          <p:cNvSpPr/>
          <p:nvPr/>
        </p:nvSpPr>
        <p:spPr>
          <a:xfrm>
            <a:off x="6400800" y="3666744"/>
            <a:ext cx="5440680" cy="246888"/>
          </a:xfrm>
          <a:prstGeom prst="rect">
            <a:avLst/>
          </a:prstGeom>
          <a:noFill/>
          <a:ln/>
        </p:spPr>
        <p:txBody>
          <a:bodyPr wrap="square" lIns="0" tIns="0" rIns="0" bIns="0" rtlCol="0" anchor="ctr"/>
          <a:lstStyle/>
          <a:p>
            <a:pPr marL="0" indent="0">
              <a:buNone/>
            </a:pPr>
            <a:r>
              <a:rPr lang="en-US" sz="1100" b="1" dirty="0">
                <a:solidFill>
                  <a:srgbClr val="1A6B8A"/>
                </a:solidFill>
                <a:latin typeface="Calibri" pitchFamily="34" charset="0"/>
                <a:ea typeface="Calibri" pitchFamily="34" charset="-122"/>
                <a:cs typeface="Calibri" pitchFamily="34" charset="-120"/>
              </a:rPr>
              <a:t>Importance</a:t>
            </a:r>
            <a:endParaRPr lang="en-US" sz="1100" dirty="0"/>
          </a:p>
        </p:txBody>
      </p:sp>
      <p:sp>
        <p:nvSpPr>
          <p:cNvPr id="30" name="Text 27"/>
          <p:cNvSpPr/>
          <p:nvPr/>
        </p:nvSpPr>
        <p:spPr>
          <a:xfrm>
            <a:off x="6400800" y="3913632"/>
            <a:ext cx="5440680" cy="7772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Provides intellectual lens. Helps researcher interpret findings within established frameworks. Connects study to broader theoretical traditions.</a:t>
            </a:r>
            <a:endParaRPr lang="en-US" sz="1050" dirty="0"/>
          </a:p>
        </p:txBody>
      </p:sp>
      <p:sp>
        <p:nvSpPr>
          <p:cNvPr id="31" name="Shape 28"/>
          <p:cNvSpPr/>
          <p:nvPr/>
        </p:nvSpPr>
        <p:spPr>
          <a:xfrm>
            <a:off x="6400800" y="4754880"/>
            <a:ext cx="5394960" cy="27432"/>
          </a:xfrm>
          <a:prstGeom prst="rect">
            <a:avLst/>
          </a:prstGeom>
          <a:solidFill>
            <a:srgbClr val="E0E8F0"/>
          </a:solidFill>
          <a:ln w="12700">
            <a:solidFill>
              <a:srgbClr val="E0E8F0"/>
            </a:solidFill>
            <a:prstDash val="solid"/>
          </a:ln>
        </p:spPr>
      </p:sp>
      <p:sp>
        <p:nvSpPr>
          <p:cNvPr id="32" name="Text 29"/>
          <p:cNvSpPr/>
          <p:nvPr/>
        </p:nvSpPr>
        <p:spPr>
          <a:xfrm>
            <a:off x="6400800" y="4846320"/>
            <a:ext cx="5440680" cy="246888"/>
          </a:xfrm>
          <a:prstGeom prst="rect">
            <a:avLst/>
          </a:prstGeom>
          <a:noFill/>
          <a:ln/>
        </p:spPr>
        <p:txBody>
          <a:bodyPr wrap="square" lIns="0" tIns="0" rIns="0" bIns="0" rtlCol="0" anchor="ctr"/>
          <a:lstStyle/>
          <a:p>
            <a:pPr marL="0" indent="0">
              <a:buNone/>
            </a:pPr>
            <a:r>
              <a:rPr lang="en-US" sz="1100" b="1" dirty="0">
                <a:solidFill>
                  <a:srgbClr val="1A6B8A"/>
                </a:solidFill>
                <a:latin typeface="Calibri" pitchFamily="34" charset="0"/>
                <a:ea typeface="Calibri" pitchFamily="34" charset="-122"/>
                <a:cs typeface="Calibri" pitchFamily="34" charset="-120"/>
              </a:rPr>
              <a:t>Why Include?</a:t>
            </a:r>
            <a:endParaRPr lang="en-US" sz="1100" dirty="0"/>
          </a:p>
        </p:txBody>
      </p:sp>
      <p:sp>
        <p:nvSpPr>
          <p:cNvPr id="33" name="Text 30"/>
          <p:cNvSpPr/>
          <p:nvPr/>
        </p:nvSpPr>
        <p:spPr>
          <a:xfrm>
            <a:off x="6400800" y="5093208"/>
            <a:ext cx="5440680" cy="777240"/>
          </a:xfrm>
          <a:prstGeom prst="rect">
            <a:avLst/>
          </a:prstGeom>
          <a:noFill/>
          <a:ln/>
        </p:spPr>
        <p:txBody>
          <a:bodyPr wrap="square" lIns="0" tIns="0" rIns="0" bIns="0" rtlCol="0" anchor="ctr"/>
          <a:lstStyle/>
          <a:p>
            <a:pPr marL="0" indent="0">
              <a:buNone/>
            </a:pPr>
            <a:r>
              <a:rPr lang="en-US" sz="1050" dirty="0">
                <a:solidFill>
                  <a:srgbClr val="1A2A3A"/>
                </a:solidFill>
                <a:latin typeface="Calibri" pitchFamily="34" charset="0"/>
                <a:ea typeface="Calibri" pitchFamily="34" charset="-122"/>
                <a:cs typeface="Calibri" pitchFamily="34" charset="-120"/>
              </a:rPr>
              <a:t>Anchors the study in academic discourse. Shows understanding of underlying principles and theoretical traditions guiding the research.</a:t>
            </a:r>
            <a:endParaRPr lang="en-US" sz="1050" dirty="0"/>
          </a:p>
        </p:txBody>
      </p:sp>
      <p:sp>
        <p:nvSpPr>
          <p:cNvPr id="34" name="Shape 31"/>
          <p:cNvSpPr/>
          <p:nvPr/>
        </p:nvSpPr>
        <p:spPr>
          <a:xfrm>
            <a:off x="6400800" y="5934456"/>
            <a:ext cx="5394960" cy="27432"/>
          </a:xfrm>
          <a:prstGeom prst="rect">
            <a:avLst/>
          </a:prstGeom>
          <a:solidFill>
            <a:srgbClr val="E0E8F0"/>
          </a:solidFill>
          <a:ln w="12700">
            <a:solidFill>
              <a:srgbClr val="E0E8F0"/>
            </a:solidFill>
            <a:prstDash val="solid"/>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bg>
      <p:bgPr>
        <a:solidFill>
          <a:srgbClr val="F7FAFC"/>
        </a:solidFill>
        <a:effectLst/>
      </p:bgPr>
    </p:bg>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0A1628"/>
          </a:solidFill>
          <a:ln w="12700">
            <a:solidFill>
              <a:srgbClr val="0A1628"/>
            </a:solidFill>
            <a:prstDash val="solid"/>
          </a:ln>
        </p:spPr>
      </p:sp>
      <p:sp>
        <p:nvSpPr>
          <p:cNvPr id="3" name="Shape 1"/>
          <p:cNvSpPr/>
          <p:nvPr/>
        </p:nvSpPr>
        <p:spPr>
          <a:xfrm>
            <a:off x="0" y="1188720"/>
            <a:ext cx="64008" cy="5504688"/>
          </a:xfrm>
          <a:prstGeom prst="rect">
            <a:avLst/>
          </a:prstGeom>
          <a:solidFill>
            <a:srgbClr val="007C8A"/>
          </a:solidFill>
          <a:ln w="12700">
            <a:solidFill>
              <a:srgbClr val="007C8A"/>
            </a:solidFill>
            <a:prstDash val="solid"/>
          </a:ln>
        </p:spPr>
      </p:sp>
      <p:sp>
        <p:nvSpPr>
          <p:cNvPr id="4" name="Shape 2"/>
          <p:cNvSpPr/>
          <p:nvPr/>
        </p:nvSpPr>
        <p:spPr>
          <a:xfrm>
            <a:off x="0" y="6693408"/>
            <a:ext cx="12161520" cy="164592"/>
          </a:xfrm>
          <a:prstGeom prst="rect">
            <a:avLst/>
          </a:prstGeom>
          <a:solidFill>
            <a:srgbClr val="0A1628"/>
          </a:solidFill>
          <a:ln w="12700">
            <a:solidFill>
              <a:srgbClr val="0A1628"/>
            </a:solidFill>
            <a:prstDash val="solid"/>
          </a:ln>
        </p:spPr>
      </p:sp>
      <p:sp>
        <p:nvSpPr>
          <p:cNvPr id="5" name="Text 3"/>
          <p:cNvSpPr/>
          <p:nvPr/>
        </p:nvSpPr>
        <p:spPr>
          <a:xfrm>
            <a:off x="320040" y="128016"/>
            <a:ext cx="10058400" cy="566928"/>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Empirical Literature Review </a:t>
            </a:r>
            <a:endParaRPr lang="en-US" sz="2400" dirty="0"/>
          </a:p>
        </p:txBody>
      </p:sp>
      <p:sp>
        <p:nvSpPr>
          <p:cNvPr id="6" name="Text 4"/>
          <p:cNvSpPr/>
          <p:nvPr/>
        </p:nvSpPr>
        <p:spPr>
          <a:xfrm>
            <a:off x="320040" y="676656"/>
            <a:ext cx="10058400" cy="347472"/>
          </a:xfrm>
          <a:prstGeom prst="rect">
            <a:avLst/>
          </a:prstGeom>
          <a:noFill/>
          <a:ln/>
        </p:spPr>
        <p:txBody>
          <a:bodyPr wrap="square" lIns="0" tIns="0" rIns="0" bIns="0" rtlCol="0" anchor="ctr"/>
          <a:lstStyle/>
          <a:p>
            <a:pPr marL="0" indent="0">
              <a:buNone/>
            </a:pPr>
            <a:r>
              <a:rPr lang="en-US" sz="1250" i="1" dirty="0">
                <a:solidFill>
                  <a:srgbClr val="00A3B5"/>
                </a:solidFill>
                <a:latin typeface="Calibri" pitchFamily="34" charset="0"/>
                <a:ea typeface="Calibri" pitchFamily="34" charset="-122"/>
                <a:cs typeface="Calibri" pitchFamily="34" charset="-120"/>
              </a:rPr>
              <a:t>Evidence-based research on budget formulation, allocation &amp; financial performance</a:t>
            </a:r>
            <a:endParaRPr lang="en-US" sz="1250" dirty="0"/>
          </a:p>
        </p:txBody>
      </p:sp>
      <p:pic>
        <p:nvPicPr>
          <p:cNvPr id="7" name="Image 0" descr="preencoded.png"/>
          <p:cNvPicPr>
            <a:picLocks noChangeAspect="1"/>
          </p:cNvPicPr>
          <p:nvPr/>
        </p:nvPicPr>
        <p:blipFill>
          <a:blip r:embed="rId3"/>
          <a:stretch>
            <a:fillRect/>
          </a:stretch>
        </p:blipFill>
        <p:spPr>
          <a:xfrm>
            <a:off x="10332720" y="5486400"/>
            <a:ext cx="1554480" cy="1097280"/>
          </a:xfrm>
          <a:prstGeom prst="rect">
            <a:avLst/>
          </a:prstGeom>
        </p:spPr>
      </p:pic>
      <p:sp>
        <p:nvSpPr>
          <p:cNvPr id="8" name="Shape 5"/>
          <p:cNvSpPr/>
          <p:nvPr/>
        </p:nvSpPr>
        <p:spPr>
          <a:xfrm>
            <a:off x="228600" y="1325880"/>
            <a:ext cx="5715000" cy="2542032"/>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9" name="Shape 6"/>
          <p:cNvSpPr/>
          <p:nvPr/>
        </p:nvSpPr>
        <p:spPr>
          <a:xfrm>
            <a:off x="228600" y="1325880"/>
            <a:ext cx="64008" cy="2542032"/>
          </a:xfrm>
          <a:prstGeom prst="rect">
            <a:avLst/>
          </a:prstGeom>
          <a:solidFill>
            <a:srgbClr val="007C8A"/>
          </a:solidFill>
          <a:ln w="12700">
            <a:solidFill>
              <a:srgbClr val="007C8A"/>
            </a:solidFill>
            <a:prstDash val="solid"/>
          </a:ln>
        </p:spPr>
      </p:sp>
      <p:sp>
        <p:nvSpPr>
          <p:cNvPr id="10" name="Text 7"/>
          <p:cNvSpPr/>
          <p:nvPr/>
        </p:nvSpPr>
        <p:spPr>
          <a:xfrm>
            <a:off x="393192" y="1399032"/>
            <a:ext cx="5458968" cy="256032"/>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Nishimwe, H., &amp; Kengere, O. (2023)</a:t>
            </a:r>
            <a:endParaRPr lang="en-US" sz="1050" dirty="0"/>
          </a:p>
        </p:txBody>
      </p:sp>
      <p:sp>
        <p:nvSpPr>
          <p:cNvPr id="11" name="Text 8"/>
          <p:cNvSpPr/>
          <p:nvPr/>
        </p:nvSpPr>
        <p:spPr>
          <a:xfrm>
            <a:off x="393192" y="1636776"/>
            <a:ext cx="5458968" cy="256032"/>
          </a:xfrm>
          <a:prstGeom prst="rect">
            <a:avLst/>
          </a:prstGeom>
          <a:noFill/>
          <a:ln/>
        </p:spPr>
        <p:txBody>
          <a:bodyPr wrap="square" lIns="0" tIns="0" rIns="0" bIns="0" rtlCol="0" anchor="ctr"/>
          <a:lstStyle/>
          <a:p>
            <a:pPr marL="0" indent="0">
              <a:buNone/>
            </a:pPr>
            <a:r>
              <a:rPr lang="en-US" sz="950" i="1" dirty="0">
                <a:solidFill>
                  <a:srgbClr val="007C8A"/>
                </a:solidFill>
                <a:latin typeface="Calibri" pitchFamily="34" charset="0"/>
                <a:ea typeface="Calibri" pitchFamily="34" charset="-122"/>
                <a:cs typeface="Calibri" pitchFamily="34" charset="-120"/>
              </a:rPr>
              <a:t>Internal Audit Function and Budgeting Efficiency in Financial Institutions: A Case of Rwanda Social Security Board</a:t>
            </a:r>
            <a:endParaRPr lang="en-US" sz="950" dirty="0"/>
          </a:p>
        </p:txBody>
      </p:sp>
      <p:sp>
        <p:nvSpPr>
          <p:cNvPr id="12" name="Text 9"/>
          <p:cNvSpPr/>
          <p:nvPr/>
        </p:nvSpPr>
        <p:spPr>
          <a:xfrm>
            <a:off x="393192" y="1874520"/>
            <a:ext cx="5458968" cy="201168"/>
          </a:xfrm>
          <a:prstGeom prst="rect">
            <a:avLst/>
          </a:prstGeom>
          <a:noFill/>
          <a:ln/>
        </p:spPr>
        <p:txBody>
          <a:bodyPr wrap="square" lIns="0" tIns="0" rIns="0" bIns="0" rtlCol="0" anchor="ctr"/>
          <a:lstStyle/>
          <a:p>
            <a:pPr marL="0" indent="0">
              <a:buNone/>
            </a:pPr>
            <a:r>
              <a:rPr lang="en-US" sz="850" dirty="0">
                <a:solidFill>
                  <a:srgbClr val="8A9BAC"/>
                </a:solidFill>
                <a:latin typeface="Calibri" pitchFamily="34" charset="0"/>
                <a:ea typeface="Calibri" pitchFamily="34" charset="-122"/>
                <a:cs typeface="Calibri" pitchFamily="34" charset="-120"/>
              </a:rPr>
              <a:t>Journal of Finance and Accounting, 7(3), 46–58</a:t>
            </a:r>
            <a:endParaRPr lang="en-US" sz="850" dirty="0"/>
          </a:p>
        </p:txBody>
      </p:sp>
      <p:sp>
        <p:nvSpPr>
          <p:cNvPr id="13" name="Shape 10"/>
          <p:cNvSpPr/>
          <p:nvPr/>
        </p:nvSpPr>
        <p:spPr>
          <a:xfrm>
            <a:off x="393192" y="2075688"/>
            <a:ext cx="5458968" cy="27432"/>
          </a:xfrm>
          <a:prstGeom prst="rect">
            <a:avLst/>
          </a:prstGeom>
          <a:solidFill>
            <a:srgbClr val="E0E8F0"/>
          </a:solidFill>
          <a:ln w="12700">
            <a:solidFill>
              <a:srgbClr val="E0E8F0"/>
            </a:solidFill>
            <a:prstDash val="solid"/>
          </a:ln>
        </p:spPr>
      </p:sp>
      <p:sp>
        <p:nvSpPr>
          <p:cNvPr id="14" name="Text 11"/>
          <p:cNvSpPr/>
          <p:nvPr/>
        </p:nvSpPr>
        <p:spPr>
          <a:xfrm>
            <a:off x="393192" y="2121408"/>
            <a:ext cx="5458968" cy="1645920"/>
          </a:xfrm>
          <a:prstGeom prst="rect">
            <a:avLst/>
          </a:prstGeom>
          <a:noFill/>
          <a:ln/>
        </p:spPr>
        <p:txBody>
          <a:bodyPr wrap="square" lIns="0" tIns="0" rIns="0" bIns="0" rtlCol="0" anchor="t"/>
          <a:lstStyle/>
          <a:p>
            <a:pPr marL="0" indent="0">
              <a:buNone/>
            </a:pPr>
            <a:r>
              <a:rPr lang="en-US" sz="950" dirty="0">
                <a:solidFill>
                  <a:srgbClr val="1A2A3A"/>
                </a:solidFill>
                <a:latin typeface="Calibri" pitchFamily="34" charset="0"/>
                <a:ea typeface="Calibri" pitchFamily="34" charset="-122"/>
                <a:cs typeface="Calibri" pitchFamily="34" charset="-120"/>
              </a:rPr>
              <a:t>Key Finding: Internal audit function significantly enhances budgeting efficiency. Findings highlight the critical role of audit oversight in ensuring budget targets are met within public financial institutions.</a:t>
            </a:r>
            <a:endParaRPr lang="en-US" sz="950" dirty="0"/>
          </a:p>
        </p:txBody>
      </p:sp>
      <p:sp>
        <p:nvSpPr>
          <p:cNvPr id="15" name="Shape 12"/>
          <p:cNvSpPr/>
          <p:nvPr/>
        </p:nvSpPr>
        <p:spPr>
          <a:xfrm>
            <a:off x="6172200" y="1325880"/>
            <a:ext cx="5715000" cy="2542032"/>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16" name="Shape 13"/>
          <p:cNvSpPr/>
          <p:nvPr/>
        </p:nvSpPr>
        <p:spPr>
          <a:xfrm>
            <a:off x="6172200" y="1325880"/>
            <a:ext cx="64008" cy="2542032"/>
          </a:xfrm>
          <a:prstGeom prst="rect">
            <a:avLst/>
          </a:prstGeom>
          <a:solidFill>
            <a:srgbClr val="007C8A"/>
          </a:solidFill>
          <a:ln w="12700">
            <a:solidFill>
              <a:srgbClr val="007C8A"/>
            </a:solidFill>
            <a:prstDash val="solid"/>
          </a:ln>
        </p:spPr>
      </p:sp>
      <p:sp>
        <p:nvSpPr>
          <p:cNvPr id="17" name="Text 14"/>
          <p:cNvSpPr/>
          <p:nvPr/>
        </p:nvSpPr>
        <p:spPr>
          <a:xfrm>
            <a:off x="6336792" y="1399032"/>
            <a:ext cx="5458968" cy="256032"/>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Kakai, P., &amp; Mokono, A. I. (2022)</a:t>
            </a:r>
            <a:endParaRPr lang="en-US" sz="1050" dirty="0"/>
          </a:p>
        </p:txBody>
      </p:sp>
      <p:sp>
        <p:nvSpPr>
          <p:cNvPr id="18" name="Text 15"/>
          <p:cNvSpPr/>
          <p:nvPr/>
        </p:nvSpPr>
        <p:spPr>
          <a:xfrm>
            <a:off x="6336792" y="1636776"/>
            <a:ext cx="5458968" cy="256032"/>
          </a:xfrm>
          <a:prstGeom prst="rect">
            <a:avLst/>
          </a:prstGeom>
          <a:noFill/>
          <a:ln/>
        </p:spPr>
        <p:txBody>
          <a:bodyPr wrap="square" lIns="0" tIns="0" rIns="0" bIns="0" rtlCol="0" anchor="ctr"/>
          <a:lstStyle/>
          <a:p>
            <a:pPr marL="0" indent="0">
              <a:buNone/>
            </a:pPr>
            <a:r>
              <a:rPr lang="en-US" sz="950" i="1" dirty="0">
                <a:solidFill>
                  <a:srgbClr val="007C8A"/>
                </a:solidFill>
                <a:latin typeface="Calibri" pitchFamily="34" charset="0"/>
                <a:ea typeface="Calibri" pitchFamily="34" charset="-122"/>
                <a:cs typeface="Calibri" pitchFamily="34" charset="-120"/>
              </a:rPr>
              <a:t>Effect of Budget Allocation and Procurement Processes on Budget Utilization in the Public Sector in Kenya: A Case of the Judiciary</a:t>
            </a:r>
            <a:endParaRPr lang="en-US" sz="950" dirty="0"/>
          </a:p>
        </p:txBody>
      </p:sp>
      <p:sp>
        <p:nvSpPr>
          <p:cNvPr id="19" name="Text 16"/>
          <p:cNvSpPr/>
          <p:nvPr/>
        </p:nvSpPr>
        <p:spPr>
          <a:xfrm>
            <a:off x="6336792" y="1874520"/>
            <a:ext cx="5458968" cy="201168"/>
          </a:xfrm>
          <a:prstGeom prst="rect">
            <a:avLst/>
          </a:prstGeom>
          <a:noFill/>
          <a:ln/>
        </p:spPr>
        <p:txBody>
          <a:bodyPr wrap="square" lIns="0" tIns="0" rIns="0" bIns="0" rtlCol="0" anchor="ctr"/>
          <a:lstStyle/>
          <a:p>
            <a:pPr marL="0" indent="0">
              <a:buNone/>
            </a:pPr>
            <a:r>
              <a:rPr lang="en-US" sz="850" dirty="0">
                <a:solidFill>
                  <a:srgbClr val="8A9BAC"/>
                </a:solidFill>
                <a:latin typeface="Calibri" pitchFamily="34" charset="0"/>
                <a:ea typeface="Calibri" pitchFamily="34" charset="-122"/>
                <a:cs typeface="Calibri" pitchFamily="34" charset="-120"/>
              </a:rPr>
              <a:t>Journal of Finance and Accounting, 6(4), 109–122</a:t>
            </a:r>
            <a:endParaRPr lang="en-US" sz="850" dirty="0"/>
          </a:p>
        </p:txBody>
      </p:sp>
      <p:sp>
        <p:nvSpPr>
          <p:cNvPr id="20" name="Shape 17"/>
          <p:cNvSpPr/>
          <p:nvPr/>
        </p:nvSpPr>
        <p:spPr>
          <a:xfrm>
            <a:off x="6336792" y="2075688"/>
            <a:ext cx="5458968" cy="27432"/>
          </a:xfrm>
          <a:prstGeom prst="rect">
            <a:avLst/>
          </a:prstGeom>
          <a:solidFill>
            <a:srgbClr val="E0E8F0"/>
          </a:solidFill>
          <a:ln w="12700">
            <a:solidFill>
              <a:srgbClr val="E0E8F0"/>
            </a:solidFill>
            <a:prstDash val="solid"/>
          </a:ln>
        </p:spPr>
      </p:sp>
      <p:sp>
        <p:nvSpPr>
          <p:cNvPr id="21" name="Text 18"/>
          <p:cNvSpPr/>
          <p:nvPr/>
        </p:nvSpPr>
        <p:spPr>
          <a:xfrm>
            <a:off x="6336792" y="2121408"/>
            <a:ext cx="5458968" cy="1645920"/>
          </a:xfrm>
          <a:prstGeom prst="rect">
            <a:avLst/>
          </a:prstGeom>
          <a:noFill/>
          <a:ln/>
        </p:spPr>
        <p:txBody>
          <a:bodyPr wrap="square" lIns="0" tIns="0" rIns="0" bIns="0" rtlCol="0" anchor="t"/>
          <a:lstStyle/>
          <a:p>
            <a:pPr marL="0" indent="0">
              <a:buNone/>
            </a:pPr>
            <a:r>
              <a:rPr lang="en-US" sz="950" dirty="0">
                <a:solidFill>
                  <a:srgbClr val="1A2A3A"/>
                </a:solidFill>
                <a:latin typeface="Calibri" pitchFamily="34" charset="0"/>
                <a:ea typeface="Calibri" pitchFamily="34" charset="-122"/>
                <a:cs typeface="Calibri" pitchFamily="34" charset="-120"/>
              </a:rPr>
              <a:t>Key Finding: Budget allocation and procurement processes significantly influence budget utilization. Poor procurement compliance emerged as a major barrier to effective budget absorption in Kenya's judiciary.</a:t>
            </a:r>
            <a:endParaRPr lang="en-US" sz="950" dirty="0"/>
          </a:p>
        </p:txBody>
      </p:sp>
      <p:sp>
        <p:nvSpPr>
          <p:cNvPr id="22" name="Shape 19"/>
          <p:cNvSpPr/>
          <p:nvPr/>
        </p:nvSpPr>
        <p:spPr>
          <a:xfrm>
            <a:off x="228600" y="4023360"/>
            <a:ext cx="5715000" cy="2542032"/>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23" name="Shape 20"/>
          <p:cNvSpPr/>
          <p:nvPr/>
        </p:nvSpPr>
        <p:spPr>
          <a:xfrm>
            <a:off x="228600" y="4023360"/>
            <a:ext cx="64008" cy="2542032"/>
          </a:xfrm>
          <a:prstGeom prst="rect">
            <a:avLst/>
          </a:prstGeom>
          <a:solidFill>
            <a:srgbClr val="007C8A"/>
          </a:solidFill>
          <a:ln w="12700">
            <a:solidFill>
              <a:srgbClr val="007C8A"/>
            </a:solidFill>
            <a:prstDash val="solid"/>
          </a:ln>
        </p:spPr>
      </p:sp>
      <p:sp>
        <p:nvSpPr>
          <p:cNvPr id="24" name="Text 21"/>
          <p:cNvSpPr/>
          <p:nvPr/>
        </p:nvSpPr>
        <p:spPr>
          <a:xfrm>
            <a:off x="393192" y="4096512"/>
            <a:ext cx="5458968" cy="256032"/>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Njagi, R. M., &amp; Thinguri, R. (2024)</a:t>
            </a:r>
            <a:endParaRPr lang="en-US" sz="1050" dirty="0"/>
          </a:p>
        </p:txBody>
      </p:sp>
      <p:sp>
        <p:nvSpPr>
          <p:cNvPr id="25" name="Text 22"/>
          <p:cNvSpPr/>
          <p:nvPr/>
        </p:nvSpPr>
        <p:spPr>
          <a:xfrm>
            <a:off x="393192" y="4334256"/>
            <a:ext cx="5458968" cy="256032"/>
          </a:xfrm>
          <a:prstGeom prst="rect">
            <a:avLst/>
          </a:prstGeom>
          <a:noFill/>
          <a:ln/>
        </p:spPr>
        <p:txBody>
          <a:bodyPr wrap="square" lIns="0" tIns="0" rIns="0" bIns="0" rtlCol="0" anchor="ctr"/>
          <a:lstStyle/>
          <a:p>
            <a:pPr marL="0" indent="0">
              <a:buNone/>
            </a:pPr>
            <a:r>
              <a:rPr lang="en-US" sz="950" i="1" dirty="0">
                <a:solidFill>
                  <a:srgbClr val="007C8A"/>
                </a:solidFill>
                <a:latin typeface="Calibri" pitchFamily="34" charset="0"/>
                <a:ea typeface="Calibri" pitchFamily="34" charset="-122"/>
                <a:cs typeface="Calibri" pitchFamily="34" charset="-120"/>
              </a:rPr>
              <a:t>Influence of Principals' Budgeting Competencies on Financial Performance in Public Secondary Schools in Tharaka South Sub-County, Tharaka Nithi County, Kenya</a:t>
            </a:r>
            <a:endParaRPr lang="en-US" sz="950" dirty="0"/>
          </a:p>
        </p:txBody>
      </p:sp>
      <p:sp>
        <p:nvSpPr>
          <p:cNvPr id="26" name="Text 23"/>
          <p:cNvSpPr/>
          <p:nvPr/>
        </p:nvSpPr>
        <p:spPr>
          <a:xfrm>
            <a:off x="393192" y="4572000"/>
            <a:ext cx="5458968" cy="201168"/>
          </a:xfrm>
          <a:prstGeom prst="rect">
            <a:avLst/>
          </a:prstGeom>
          <a:noFill/>
          <a:ln/>
        </p:spPr>
        <p:txBody>
          <a:bodyPr wrap="square" lIns="0" tIns="0" rIns="0" bIns="0" rtlCol="0" anchor="ctr"/>
          <a:lstStyle/>
          <a:p>
            <a:pPr marL="0" indent="0">
              <a:buNone/>
            </a:pPr>
            <a:r>
              <a:rPr lang="en-US" sz="850" dirty="0">
                <a:solidFill>
                  <a:srgbClr val="8A9BAC"/>
                </a:solidFill>
                <a:latin typeface="Calibri" pitchFamily="34" charset="0"/>
                <a:ea typeface="Calibri" pitchFamily="34" charset="-122"/>
                <a:cs typeface="Calibri" pitchFamily="34" charset="-120"/>
              </a:rPr>
              <a:t>African Journal of Emerging Issues, 6(18), 39–49</a:t>
            </a:r>
            <a:endParaRPr lang="en-US" sz="850" dirty="0"/>
          </a:p>
        </p:txBody>
      </p:sp>
      <p:sp>
        <p:nvSpPr>
          <p:cNvPr id="27" name="Shape 24"/>
          <p:cNvSpPr/>
          <p:nvPr/>
        </p:nvSpPr>
        <p:spPr>
          <a:xfrm>
            <a:off x="393192" y="4773168"/>
            <a:ext cx="5458968" cy="27432"/>
          </a:xfrm>
          <a:prstGeom prst="rect">
            <a:avLst/>
          </a:prstGeom>
          <a:solidFill>
            <a:srgbClr val="E0E8F0"/>
          </a:solidFill>
          <a:ln w="12700">
            <a:solidFill>
              <a:srgbClr val="E0E8F0"/>
            </a:solidFill>
            <a:prstDash val="solid"/>
          </a:ln>
        </p:spPr>
      </p:sp>
      <p:sp>
        <p:nvSpPr>
          <p:cNvPr id="28" name="Text 25"/>
          <p:cNvSpPr/>
          <p:nvPr/>
        </p:nvSpPr>
        <p:spPr>
          <a:xfrm>
            <a:off x="393192" y="4818888"/>
            <a:ext cx="5458968" cy="1645920"/>
          </a:xfrm>
          <a:prstGeom prst="rect">
            <a:avLst/>
          </a:prstGeom>
          <a:noFill/>
          <a:ln/>
        </p:spPr>
        <p:txBody>
          <a:bodyPr wrap="square" lIns="0" tIns="0" rIns="0" bIns="0" rtlCol="0" anchor="t"/>
          <a:lstStyle/>
          <a:p>
            <a:pPr marL="0" indent="0">
              <a:buNone/>
            </a:pPr>
            <a:r>
              <a:rPr lang="en-US" sz="950" dirty="0">
                <a:solidFill>
                  <a:srgbClr val="1A2A3A"/>
                </a:solidFill>
                <a:latin typeface="Calibri" pitchFamily="34" charset="0"/>
                <a:ea typeface="Calibri" pitchFamily="34" charset="-122"/>
                <a:cs typeface="Calibri" pitchFamily="34" charset="-120"/>
              </a:rPr>
              <a:t>Key Finding: Principals' budgeting competencies positively influence financial performance. Schools with competent budget managers demonstrated better resource allocation and reduced financial wastage.</a:t>
            </a:r>
            <a:endParaRPr lang="en-US" sz="950" dirty="0"/>
          </a:p>
        </p:txBody>
      </p:sp>
      <p:sp>
        <p:nvSpPr>
          <p:cNvPr id="29" name="Shape 26"/>
          <p:cNvSpPr/>
          <p:nvPr/>
        </p:nvSpPr>
        <p:spPr>
          <a:xfrm>
            <a:off x="6172200" y="4023360"/>
            <a:ext cx="5715000" cy="2542032"/>
          </a:xfrm>
          <a:prstGeom prst="rect">
            <a:avLst/>
          </a:prstGeom>
          <a:solidFill>
            <a:srgbClr val="FFFFFF"/>
          </a:solidFill>
          <a:ln w="10160">
            <a:solidFill>
              <a:srgbClr val="D0DCE8"/>
            </a:solidFill>
            <a:prstDash val="solid"/>
          </a:ln>
          <a:effectLst>
            <a:outerShdw blurRad="63500" dist="25400" dir="8100000" algn="bl" rotWithShape="0">
              <a:srgbClr val="000000">
                <a:alpha val="12000"/>
              </a:srgbClr>
            </a:outerShdw>
          </a:effectLst>
        </p:spPr>
      </p:sp>
      <p:sp>
        <p:nvSpPr>
          <p:cNvPr id="30" name="Shape 27"/>
          <p:cNvSpPr/>
          <p:nvPr/>
        </p:nvSpPr>
        <p:spPr>
          <a:xfrm>
            <a:off x="6172200" y="4023360"/>
            <a:ext cx="64008" cy="2542032"/>
          </a:xfrm>
          <a:prstGeom prst="rect">
            <a:avLst/>
          </a:prstGeom>
          <a:solidFill>
            <a:srgbClr val="007C8A"/>
          </a:solidFill>
          <a:ln w="12700">
            <a:solidFill>
              <a:srgbClr val="007C8A"/>
            </a:solidFill>
            <a:prstDash val="solid"/>
          </a:ln>
        </p:spPr>
      </p:sp>
      <p:sp>
        <p:nvSpPr>
          <p:cNvPr id="31" name="Text 28"/>
          <p:cNvSpPr/>
          <p:nvPr/>
        </p:nvSpPr>
        <p:spPr>
          <a:xfrm>
            <a:off x="6336792" y="4096512"/>
            <a:ext cx="5458968" cy="256032"/>
          </a:xfrm>
          <a:prstGeom prst="rect">
            <a:avLst/>
          </a:prstGeom>
          <a:noFill/>
          <a:ln/>
        </p:spPr>
        <p:txBody>
          <a:bodyPr wrap="square" lIns="0" tIns="0" rIns="0" bIns="0" rtlCol="0" anchor="ctr"/>
          <a:lstStyle/>
          <a:p>
            <a:pPr marL="0" indent="0">
              <a:buNone/>
            </a:pPr>
            <a:r>
              <a:rPr lang="en-US" sz="1050" b="1" dirty="0">
                <a:solidFill>
                  <a:srgbClr val="2E4A5E"/>
                </a:solidFill>
                <a:latin typeface="Calibri" pitchFamily="34" charset="0"/>
                <a:ea typeface="Calibri" pitchFamily="34" charset="-122"/>
                <a:cs typeface="Calibri" pitchFamily="34" charset="-120"/>
              </a:rPr>
              <a:t>Sande, D., Okiro, K., Wanjare, J., Omoro, N., &amp; Ojera, P. B. (2023)</a:t>
            </a:r>
            <a:endParaRPr lang="en-US" sz="1050" dirty="0"/>
          </a:p>
        </p:txBody>
      </p:sp>
      <p:sp>
        <p:nvSpPr>
          <p:cNvPr id="32" name="Text 29"/>
          <p:cNvSpPr/>
          <p:nvPr/>
        </p:nvSpPr>
        <p:spPr>
          <a:xfrm>
            <a:off x="6336792" y="4334256"/>
            <a:ext cx="5458968" cy="256032"/>
          </a:xfrm>
          <a:prstGeom prst="rect">
            <a:avLst/>
          </a:prstGeom>
          <a:noFill/>
          <a:ln/>
        </p:spPr>
        <p:txBody>
          <a:bodyPr wrap="square" lIns="0" tIns="0" rIns="0" bIns="0" rtlCol="0" anchor="ctr"/>
          <a:lstStyle/>
          <a:p>
            <a:pPr marL="0" indent="0">
              <a:buNone/>
            </a:pPr>
            <a:r>
              <a:rPr lang="en-US" sz="950" i="1" dirty="0">
                <a:solidFill>
                  <a:srgbClr val="007C8A"/>
                </a:solidFill>
                <a:latin typeface="Calibri" pitchFamily="34" charset="0"/>
                <a:ea typeface="Calibri" pitchFamily="34" charset="-122"/>
                <a:cs typeface="Calibri" pitchFamily="34" charset="-120"/>
              </a:rPr>
              <a:t>The Joint Effect of Budgeting Practices, Public Participation and Automated Revenue Collection on Financial Performance of County Governments in Kenya</a:t>
            </a:r>
            <a:endParaRPr lang="en-US" sz="950" dirty="0"/>
          </a:p>
        </p:txBody>
      </p:sp>
      <p:sp>
        <p:nvSpPr>
          <p:cNvPr id="33" name="Text 30"/>
          <p:cNvSpPr/>
          <p:nvPr/>
        </p:nvSpPr>
        <p:spPr>
          <a:xfrm>
            <a:off x="6336792" y="4572000"/>
            <a:ext cx="5458968" cy="201168"/>
          </a:xfrm>
          <a:prstGeom prst="rect">
            <a:avLst/>
          </a:prstGeom>
          <a:noFill/>
          <a:ln/>
        </p:spPr>
        <p:txBody>
          <a:bodyPr wrap="square" lIns="0" tIns="0" rIns="0" bIns="0" rtlCol="0" anchor="ctr"/>
          <a:lstStyle/>
          <a:p>
            <a:pPr marL="0" indent="0">
              <a:buNone/>
            </a:pPr>
            <a:r>
              <a:rPr lang="en-US" sz="850" dirty="0">
                <a:solidFill>
                  <a:srgbClr val="8A9BAC"/>
                </a:solidFill>
                <a:latin typeface="Calibri" pitchFamily="34" charset="0"/>
                <a:ea typeface="Calibri" pitchFamily="34" charset="-122"/>
                <a:cs typeface="Calibri" pitchFamily="34" charset="-120"/>
              </a:rPr>
              <a:t>African Journal of Emerging Issues, 5(8), 67–86</a:t>
            </a:r>
            <a:endParaRPr lang="en-US" sz="850" dirty="0"/>
          </a:p>
        </p:txBody>
      </p:sp>
      <p:sp>
        <p:nvSpPr>
          <p:cNvPr id="34" name="Shape 31"/>
          <p:cNvSpPr/>
          <p:nvPr/>
        </p:nvSpPr>
        <p:spPr>
          <a:xfrm>
            <a:off x="6336792" y="4773168"/>
            <a:ext cx="5458968" cy="27432"/>
          </a:xfrm>
          <a:prstGeom prst="rect">
            <a:avLst/>
          </a:prstGeom>
          <a:solidFill>
            <a:srgbClr val="E0E8F0"/>
          </a:solidFill>
          <a:ln w="12700">
            <a:solidFill>
              <a:srgbClr val="E0E8F0"/>
            </a:solidFill>
            <a:prstDash val="solid"/>
          </a:ln>
        </p:spPr>
      </p:sp>
      <p:sp>
        <p:nvSpPr>
          <p:cNvPr id="35" name="Text 32"/>
          <p:cNvSpPr/>
          <p:nvPr/>
        </p:nvSpPr>
        <p:spPr>
          <a:xfrm>
            <a:off x="6336792" y="4818888"/>
            <a:ext cx="5458968" cy="1645920"/>
          </a:xfrm>
          <a:prstGeom prst="rect">
            <a:avLst/>
          </a:prstGeom>
          <a:noFill/>
          <a:ln/>
        </p:spPr>
        <p:txBody>
          <a:bodyPr wrap="square" lIns="0" tIns="0" rIns="0" bIns="0" rtlCol="0" anchor="t"/>
          <a:lstStyle/>
          <a:p>
            <a:pPr marL="0" indent="0">
              <a:buNone/>
            </a:pPr>
            <a:r>
              <a:rPr lang="en-US" sz="950" dirty="0">
                <a:solidFill>
                  <a:srgbClr val="1A2A3A"/>
                </a:solidFill>
                <a:latin typeface="Calibri" pitchFamily="34" charset="0"/>
                <a:ea typeface="Calibri" pitchFamily="34" charset="-122"/>
                <a:cs typeface="Calibri" pitchFamily="34" charset="-120"/>
              </a:rPr>
              <a:t>Key Finding: Joint application of sound budgeting practices, public participation, and automated systems significantly improves county financial performance — underscoring the importance of integrated fiscal governance.</a:t>
            </a:r>
            <a:endParaRPr lang="en-US" sz="9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5337</Words>
  <Application>Microsoft Office PowerPoint</Application>
  <PresentationFormat>Widescreen</PresentationFormat>
  <Paragraphs>596</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Paper Presentation – Tobit Research Consulting</dc:title>
  <dc:subject>PptxGenJS Presentation</dc:subject>
  <dc:creator>PptxGenJS</dc:creator>
  <cp:lastModifiedBy>USER</cp:lastModifiedBy>
  <cp:revision>7</cp:revision>
  <dcterms:created xsi:type="dcterms:W3CDTF">2026-05-16T07:35:18Z</dcterms:created>
  <dcterms:modified xsi:type="dcterms:W3CDTF">2026-05-16T08:38:58Z</dcterms:modified>
</cp:coreProperties>
</file>