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08" d="100"/>
          <a:sy n="108" d="100"/>
        </p:scale>
        <p:origin x="5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2259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132320" y="2926080"/>
            <a:ext cx="3657600" cy="3657600"/>
          </a:xfrm>
          <a:prstGeom prst="ellipse">
            <a:avLst/>
          </a:prstGeom>
          <a:solidFill>
            <a:srgbClr val="4A6FA5">
              <a:alpha val="22000"/>
            </a:srgbClr>
          </a:solidFill>
          <a:ln w="12700">
            <a:solidFill>
              <a:srgbClr val="4A6FA5">
                <a:alpha val="22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863840" y="3566160"/>
            <a:ext cx="2377440" cy="2377440"/>
          </a:xfrm>
          <a:prstGeom prst="ellipse">
            <a:avLst/>
          </a:prstGeom>
          <a:solidFill>
            <a:srgbClr val="1A8F8A">
              <a:alpha val="28000"/>
            </a:srgbClr>
          </a:solidFill>
          <a:ln w="12700">
            <a:solidFill>
              <a:srgbClr val="1A8F8A">
                <a:alpha val="28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25603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b="1" kern="0" spc="300" dirty="0">
                <a:solidFill>
                  <a:srgbClr val="E8A020"/>
                </a:solidFill>
              </a:rPr>
              <a:t>MAY TRAINING SERIES  ·  GROUP SESSION 1  ·  16 MAY 2026</a:t>
            </a:r>
            <a:endParaRPr lang="en-US" sz="950" dirty="0"/>
          </a:p>
        </p:txBody>
      </p:sp>
      <p:sp>
        <p:nvSpPr>
          <p:cNvPr id="6" name="Text 4"/>
          <p:cNvSpPr/>
          <p:nvPr/>
        </p:nvSpPr>
        <p:spPr>
          <a:xfrm>
            <a:off x="457200" y="749808"/>
            <a:ext cx="749808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Writing a</a:t>
            </a:r>
            <a:endParaRPr lang="en-US" sz="5200" dirty="0"/>
          </a:p>
          <a:p>
            <a:pPr marL="0" indent="0" algn="l">
              <a:buNone/>
            </a:pPr>
            <a:r>
              <a:rPr lang="en-US" sz="5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Concept Paper</a:t>
            </a:r>
            <a:endParaRPr lang="en-US" sz="5200" dirty="0"/>
          </a:p>
        </p:txBody>
      </p:sp>
      <p:sp>
        <p:nvSpPr>
          <p:cNvPr id="7" name="Text 5"/>
          <p:cNvSpPr/>
          <p:nvPr/>
        </p:nvSpPr>
        <p:spPr>
          <a:xfrm>
            <a:off x="457200" y="30175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i="1" dirty="0">
                <a:solidFill>
                  <a:srgbClr val="F5C842"/>
                </a:solidFill>
              </a:rPr>
              <a:t>Foundations, Framework &amp; First Steps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411480" y="3703320"/>
            <a:ext cx="5303520" cy="960120"/>
          </a:xfrm>
          <a:prstGeom prst="rect">
            <a:avLst/>
          </a:prstGeom>
          <a:solidFill>
            <a:srgbClr val="07102E"/>
          </a:solidFill>
          <a:ln w="12700">
            <a:solidFill>
              <a:srgbClr val="07102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48640" y="3785616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A0B4D4"/>
                </a:solidFill>
              </a:rPr>
              <a:t>Presented by </a:t>
            </a:r>
            <a:r>
              <a:rPr lang="en-US" sz="1400" b="1" dirty="0">
                <a:solidFill>
                  <a:srgbClr val="FFFFFF"/>
                </a:solidFill>
              </a:rPr>
              <a:t>Miheso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48640" y="4160520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i="1" dirty="0">
                <a:solidFill>
                  <a:srgbClr val="7A99C2"/>
                </a:solidFill>
              </a:rPr>
              <a:t>Session covers: Introduction · Problem Statement · Objectives · Significance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731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D1B4B"/>
                </a:solidFill>
              </a:rPr>
              <a:t>04  ·  SIGNIFICANCE OF THE STUDY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384048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D1B4B"/>
                </a:solidFill>
              </a:rPr>
              <a:t>How to Write the Significance Section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320040" y="1216152"/>
            <a:ext cx="566928" cy="566928"/>
          </a:xfrm>
          <a:prstGeom prst="ellipse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20040" y="1234440"/>
            <a:ext cx="5669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D1B4B"/>
                </a:solidFill>
              </a:rPr>
              <a:t>1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1024128" y="1143000"/>
            <a:ext cx="7772400" cy="804672"/>
          </a:xfrm>
          <a:prstGeom prst="rect">
            <a:avLst/>
          </a:prstGeom>
          <a:solidFill>
            <a:srgbClr val="E8EEF6"/>
          </a:solidFill>
          <a:ln w="12700">
            <a:solidFill>
              <a:srgbClr val="D8DFF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143000" y="1188720"/>
            <a:ext cx="7498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B4B"/>
                </a:solidFill>
              </a:rPr>
              <a:t>Start from the objectives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143000" y="1508760"/>
            <a:ext cx="74980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A5568"/>
                </a:solidFill>
              </a:rPr>
              <a:t>Each specific objective should map to at least one beneficiary. If an objective doesn't benefit someone, revisit it.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320040" y="2130552"/>
            <a:ext cx="566928" cy="566928"/>
          </a:xfrm>
          <a:prstGeom prst="ellipse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0040" y="2148840"/>
            <a:ext cx="5669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D1B4B"/>
                </a:solidFill>
              </a:rPr>
              <a:t>2</a:t>
            </a:r>
            <a:endParaRPr lang="en-US" sz="2000" dirty="0"/>
          </a:p>
        </p:txBody>
      </p:sp>
      <p:sp>
        <p:nvSpPr>
          <p:cNvPr id="12" name="Shape 10"/>
          <p:cNvSpPr/>
          <p:nvPr/>
        </p:nvSpPr>
        <p:spPr>
          <a:xfrm>
            <a:off x="1024128" y="2057400"/>
            <a:ext cx="7772400" cy="804672"/>
          </a:xfrm>
          <a:prstGeom prst="rect">
            <a:avLst/>
          </a:prstGeom>
          <a:solidFill>
            <a:srgbClr val="E8EEF6"/>
          </a:solidFill>
          <a:ln w="12700">
            <a:solidFill>
              <a:srgbClr val="D8DFF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143000" y="2103120"/>
            <a:ext cx="7498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B4B"/>
                </a:solidFill>
              </a:rPr>
              <a:t>Be specific, not generic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143000" y="2423160"/>
            <a:ext cx="74980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A5568"/>
                </a:solidFill>
              </a:rPr>
              <a:t>Avoid 'this study will contribute to knowledge.' State who uses it and what decisions they'll make differently.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320040" y="3044952"/>
            <a:ext cx="566928" cy="566928"/>
          </a:xfrm>
          <a:prstGeom prst="ellipse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20040" y="3063240"/>
            <a:ext cx="5669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D1B4B"/>
                </a:solidFill>
              </a:rPr>
              <a:t>3</a:t>
            </a:r>
            <a:endParaRPr lang="en-US" sz="2000" dirty="0"/>
          </a:p>
        </p:txBody>
      </p:sp>
      <p:sp>
        <p:nvSpPr>
          <p:cNvPr id="17" name="Shape 15"/>
          <p:cNvSpPr/>
          <p:nvPr/>
        </p:nvSpPr>
        <p:spPr>
          <a:xfrm>
            <a:off x="1024128" y="2971800"/>
            <a:ext cx="7772400" cy="804672"/>
          </a:xfrm>
          <a:prstGeom prst="rect">
            <a:avLst/>
          </a:prstGeom>
          <a:solidFill>
            <a:srgbClr val="E8EEF6"/>
          </a:solidFill>
          <a:ln w="12700">
            <a:solidFill>
              <a:srgbClr val="D8DFF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143000" y="3017520"/>
            <a:ext cx="7498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B4B"/>
                </a:solidFill>
              </a:rPr>
              <a:t>Link back to the problem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1143000" y="3337560"/>
            <a:ext cx="74980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A5568"/>
                </a:solidFill>
              </a:rPr>
              <a:t>Significance = 'If we solve the stated problem, here is what changes for these groups.'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320040" y="3959352"/>
            <a:ext cx="566928" cy="566928"/>
          </a:xfrm>
          <a:prstGeom prst="ellipse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20040" y="3977640"/>
            <a:ext cx="5669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D1B4B"/>
                </a:solidFill>
              </a:rPr>
              <a:t>4</a:t>
            </a:r>
            <a:endParaRPr lang="en-US" sz="2000" dirty="0"/>
          </a:p>
        </p:txBody>
      </p:sp>
      <p:sp>
        <p:nvSpPr>
          <p:cNvPr id="22" name="Shape 20"/>
          <p:cNvSpPr/>
          <p:nvPr/>
        </p:nvSpPr>
        <p:spPr>
          <a:xfrm>
            <a:off x="1024128" y="3886200"/>
            <a:ext cx="7772400" cy="804672"/>
          </a:xfrm>
          <a:prstGeom prst="rect">
            <a:avLst/>
          </a:prstGeom>
          <a:solidFill>
            <a:srgbClr val="E8EEF6"/>
          </a:solidFill>
          <a:ln w="12700">
            <a:solidFill>
              <a:srgbClr val="D8DF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143000" y="3931920"/>
            <a:ext cx="7498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B4B"/>
                </a:solidFill>
              </a:rPr>
              <a:t>Order from macro to micro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1143000" y="4251960"/>
            <a:ext cx="74980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A5568"/>
                </a:solidFill>
              </a:rPr>
              <a:t>Begin with the broadest impact (theory or policy) and narrow to the most direct beneficiary.</a:t>
            </a:r>
            <a:endParaRPr lang="en-US" sz="11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731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E8A020"/>
                </a:solidFill>
              </a:rPr>
              <a:t>BRINGING IT TOGETHER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384048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The Logic Chain of a Great Concept Paper</a:t>
            </a:r>
            <a:endParaRPr lang="en-US" sz="22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005840"/>
            <a:ext cx="8595360" cy="1920240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320040" y="3035808"/>
            <a:ext cx="8503920" cy="1645920"/>
          </a:xfrm>
          <a:prstGeom prst="rect">
            <a:avLst/>
          </a:prstGeom>
          <a:solidFill>
            <a:srgbClr val="E8EEF6"/>
          </a:solidFill>
          <a:ln w="12700">
            <a:solidFill>
              <a:srgbClr val="CBD5E0"/>
            </a:solidFill>
            <a:prstDash val="solid"/>
          </a:ln>
        </p:spPr>
      </p:sp>
      <p:sp>
        <p:nvSpPr>
          <p:cNvPr id="7" name="Shape 4"/>
          <p:cNvSpPr/>
          <p:nvPr/>
        </p:nvSpPr>
        <p:spPr>
          <a:xfrm>
            <a:off x="320040" y="3035808"/>
            <a:ext cx="73152" cy="164592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502920" y="310896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B4B"/>
                </a:solidFill>
              </a:rPr>
              <a:t>The Internal Logic: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548640" y="3438144"/>
            <a:ext cx="73152" cy="201168"/>
          </a:xfrm>
          <a:prstGeom prst="rect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3438144"/>
            <a:ext cx="7863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748"/>
                </a:solidFill>
              </a:rPr>
              <a:t>Background shows WHY this context demands attention.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548640" y="3712464"/>
            <a:ext cx="73152" cy="201168"/>
          </a:xfrm>
          <a:prstGeom prst="rect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31520" y="3712464"/>
            <a:ext cx="7863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748"/>
                </a:solidFill>
              </a:rPr>
              <a:t>Problem Statement shows WHAT is wrong and unresolved.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548640" y="3986784"/>
            <a:ext cx="73152" cy="201168"/>
          </a:xfrm>
          <a:prstGeom prst="rect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31520" y="3986784"/>
            <a:ext cx="7863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748"/>
                </a:solidFill>
              </a:rPr>
              <a:t>Objectives show WHAT the study will specifically do about it.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48640" y="4261104"/>
            <a:ext cx="73152" cy="201168"/>
          </a:xfrm>
          <a:prstGeom prst="rect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731520" y="4261104"/>
            <a:ext cx="7863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748"/>
                </a:solidFill>
              </a:rPr>
              <a:t>Significance shows WHO will be better off — and why it matters.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D1B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371600" y="1828800"/>
            <a:ext cx="5029200" cy="5029200"/>
          </a:xfrm>
          <a:prstGeom prst="ellipse">
            <a:avLst/>
          </a:prstGeom>
          <a:solidFill>
            <a:srgbClr val="4A6FA5">
              <a:alpha val="18000"/>
            </a:srgbClr>
          </a:solidFill>
          <a:ln w="12700">
            <a:solidFill>
              <a:srgbClr val="4A6FA5">
                <a:alpha val="18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34747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E8A020"/>
                </a:solidFill>
              </a:rPr>
              <a:t>SESSION RECAP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731520"/>
            <a:ext cx="7315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</a:rPr>
              <a:t>Key Takeaways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365760" y="1389888"/>
            <a:ext cx="8412480" cy="566928"/>
          </a:xfrm>
          <a:prstGeom prst="rect">
            <a:avLst/>
          </a:prstGeom>
          <a:solidFill>
            <a:srgbClr val="0A1640"/>
          </a:solidFill>
          <a:ln w="12700">
            <a:solidFill>
              <a:srgbClr val="1A307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" y="1389888"/>
            <a:ext cx="502920" cy="566928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5760" y="1463040"/>
            <a:ext cx="502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0D1B4B"/>
                </a:solidFill>
              </a:rPr>
              <a:t>1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969264" y="1463040"/>
            <a:ext cx="7498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FFFFFF"/>
                </a:solidFill>
              </a:rPr>
              <a:t>A concept paper is a focused, purposeful pitch — not a mini-dissertation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365760" y="2048256"/>
            <a:ext cx="8412480" cy="566928"/>
          </a:xfrm>
          <a:prstGeom prst="rect">
            <a:avLst/>
          </a:prstGeom>
          <a:solidFill>
            <a:srgbClr val="0A1640"/>
          </a:solidFill>
          <a:ln w="12700">
            <a:solidFill>
              <a:srgbClr val="1A307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65760" y="2048256"/>
            <a:ext cx="502920" cy="566928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" y="2121408"/>
            <a:ext cx="502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0D1B4B"/>
                </a:solidFill>
              </a:rPr>
              <a:t>2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969264" y="2121408"/>
            <a:ext cx="7498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FFFFFF"/>
                </a:solidFill>
              </a:rPr>
              <a:t>The problem statement is the engine: if it's weak, nothing else works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365760" y="2706624"/>
            <a:ext cx="8412480" cy="566928"/>
          </a:xfrm>
          <a:prstGeom prst="rect">
            <a:avLst/>
          </a:prstGeom>
          <a:solidFill>
            <a:srgbClr val="0A1640"/>
          </a:solidFill>
          <a:ln w="12700">
            <a:solidFill>
              <a:srgbClr val="1A307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65760" y="2706624"/>
            <a:ext cx="502920" cy="566928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65760" y="2779776"/>
            <a:ext cx="502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0D1B4B"/>
                </a:solidFill>
              </a:rPr>
              <a:t>3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969264" y="2779776"/>
            <a:ext cx="7498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FFFFFF"/>
                </a:solidFill>
              </a:rPr>
              <a:t>Objectives must be SMART, verb-led, and logically nested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365760" y="3364992"/>
            <a:ext cx="8412480" cy="566928"/>
          </a:xfrm>
          <a:prstGeom prst="rect">
            <a:avLst/>
          </a:prstGeom>
          <a:solidFill>
            <a:srgbClr val="0A1640"/>
          </a:solidFill>
          <a:ln w="12700">
            <a:solidFill>
              <a:srgbClr val="1A307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365760" y="3364992"/>
            <a:ext cx="502920" cy="566928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65760" y="3438144"/>
            <a:ext cx="502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0D1B4B"/>
                </a:solidFill>
              </a:rPr>
              <a:t>4</a:t>
            </a:r>
            <a:endParaRPr lang="en-US" sz="1700" dirty="0"/>
          </a:p>
        </p:txBody>
      </p:sp>
      <p:sp>
        <p:nvSpPr>
          <p:cNvPr id="21" name="Text 19"/>
          <p:cNvSpPr/>
          <p:nvPr/>
        </p:nvSpPr>
        <p:spPr>
          <a:xfrm>
            <a:off x="969264" y="3438144"/>
            <a:ext cx="7498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FFFFFF"/>
                </a:solidFill>
              </a:rPr>
              <a:t>Significance is not about you — it's about who else benefits and how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365760" y="4114800"/>
            <a:ext cx="8412480" cy="749808"/>
          </a:xfrm>
          <a:prstGeom prst="rect">
            <a:avLst/>
          </a:prstGeom>
          <a:solidFill>
            <a:srgbClr val="1A8F8A"/>
          </a:solidFill>
          <a:ln w="12700">
            <a:solidFill>
              <a:srgbClr val="1A8F8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48640" y="4187952"/>
            <a:ext cx="80467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Next up (23 May) — Muli's Session:  </a:t>
            </a:r>
            <a:r>
              <a:rPr lang="en-US" sz="1300" dirty="0">
                <a:solidFill>
                  <a:srgbClr val="F5C842"/>
                </a:solidFill>
              </a:rPr>
              <a:t>Scope · Limitations · Literature Review · Methodology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0" y="4919472"/>
            <a:ext cx="9144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4A6FA5"/>
                </a:solidFill>
              </a:rPr>
              <a:t>May Training Series · Group Session 1 · Miheso · 16 May 2026</a:t>
            </a:r>
            <a:endParaRPr lang="en-US" sz="9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8EE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32688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9144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E8A020"/>
                </a:solidFill>
              </a:rPr>
              <a:t>SESSION ROADMAP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20624"/>
            <a:ext cx="8229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</a:rPr>
              <a:t>What We'll Cover Today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74320" y="1051560"/>
            <a:ext cx="1920240" cy="3584448"/>
          </a:xfrm>
          <a:prstGeom prst="rect">
            <a:avLst/>
          </a:prstGeom>
          <a:solidFill>
            <a:srgbClr val="FFFFFF"/>
          </a:solidFill>
          <a:ln w="12700">
            <a:solidFill>
              <a:srgbClr val="D8DF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051560"/>
            <a:ext cx="1920240" cy="109728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188720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400" b="1" dirty="0">
                <a:solidFill>
                  <a:srgbClr val="0D1B4B"/>
                </a:solidFill>
              </a:rPr>
              <a:t>01</a:t>
            </a:r>
            <a:endParaRPr lang="en-US" sz="3400" dirty="0"/>
          </a:p>
        </p:txBody>
      </p:sp>
      <p:sp>
        <p:nvSpPr>
          <p:cNvPr id="8" name="Text 6"/>
          <p:cNvSpPr/>
          <p:nvPr/>
        </p:nvSpPr>
        <p:spPr>
          <a:xfrm>
            <a:off x="365760" y="1755648"/>
            <a:ext cx="1737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D1B4B"/>
                </a:solidFill>
              </a:rPr>
              <a:t>Introduction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365760" y="2212848"/>
            <a:ext cx="17373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A5568"/>
                </a:solidFill>
              </a:rPr>
              <a:t>What is a concept paper? Purpose, audience &amp; context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450592" y="1051560"/>
            <a:ext cx="1920240" cy="3584448"/>
          </a:xfrm>
          <a:prstGeom prst="rect">
            <a:avLst/>
          </a:prstGeom>
          <a:solidFill>
            <a:srgbClr val="FFFFFF"/>
          </a:solidFill>
          <a:ln w="12700">
            <a:solidFill>
              <a:srgbClr val="D8DF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2450592" y="1051560"/>
            <a:ext cx="1920240" cy="109728"/>
          </a:xfrm>
          <a:prstGeom prst="rect">
            <a:avLst/>
          </a:prstGeom>
          <a:solidFill>
            <a:srgbClr val="1A8F8A"/>
          </a:solidFill>
          <a:ln w="12700">
            <a:solidFill>
              <a:srgbClr val="1A8F8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542032" y="1188720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400" b="1" dirty="0">
                <a:solidFill>
                  <a:srgbClr val="1A8F8A"/>
                </a:solidFill>
              </a:rPr>
              <a:t>02</a:t>
            </a:r>
            <a:endParaRPr lang="en-US" sz="3400" dirty="0"/>
          </a:p>
        </p:txBody>
      </p:sp>
      <p:sp>
        <p:nvSpPr>
          <p:cNvPr id="13" name="Text 11"/>
          <p:cNvSpPr/>
          <p:nvPr/>
        </p:nvSpPr>
        <p:spPr>
          <a:xfrm>
            <a:off x="2542032" y="1755648"/>
            <a:ext cx="1737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D1B4B"/>
                </a:solidFill>
              </a:rPr>
              <a:t>Problem Statement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2542032" y="2212848"/>
            <a:ext cx="17373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A5568"/>
                </a:solidFill>
              </a:rPr>
              <a:t>Articulating the gap, the need, and the case for research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626864" y="1051560"/>
            <a:ext cx="1920240" cy="3584448"/>
          </a:xfrm>
          <a:prstGeom prst="rect">
            <a:avLst/>
          </a:prstGeom>
          <a:solidFill>
            <a:srgbClr val="FFFFFF"/>
          </a:solidFill>
          <a:ln w="12700">
            <a:solidFill>
              <a:srgbClr val="D8DF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626864" y="1051560"/>
            <a:ext cx="1920240" cy="109728"/>
          </a:xfrm>
          <a:prstGeom prst="rect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718304" y="1188720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400" b="1" dirty="0">
                <a:solidFill>
                  <a:srgbClr val="4A6FA5"/>
                </a:solidFill>
              </a:rPr>
              <a:t>03</a:t>
            </a:r>
            <a:endParaRPr lang="en-US" sz="3400" dirty="0"/>
          </a:p>
        </p:txBody>
      </p:sp>
      <p:sp>
        <p:nvSpPr>
          <p:cNvPr id="18" name="Text 16"/>
          <p:cNvSpPr/>
          <p:nvPr/>
        </p:nvSpPr>
        <p:spPr>
          <a:xfrm>
            <a:off x="4718304" y="1755648"/>
            <a:ext cx="1737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D1B4B"/>
                </a:solidFill>
              </a:rPr>
              <a:t>Objectives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718304" y="2212848"/>
            <a:ext cx="17373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A5568"/>
                </a:solidFill>
              </a:rPr>
              <a:t>General &amp; specific objectives — writing them right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803136" y="1051560"/>
            <a:ext cx="1920240" cy="3584448"/>
          </a:xfrm>
          <a:prstGeom prst="rect">
            <a:avLst/>
          </a:prstGeom>
          <a:solidFill>
            <a:srgbClr val="FFFFFF"/>
          </a:solidFill>
          <a:ln w="12700">
            <a:solidFill>
              <a:srgbClr val="D8DF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6803136" y="1051560"/>
            <a:ext cx="1920240" cy="109728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894576" y="1188720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400" b="1" dirty="0">
                <a:solidFill>
                  <a:srgbClr val="E8A020"/>
                </a:solidFill>
              </a:rPr>
              <a:t>04</a:t>
            </a:r>
            <a:endParaRPr lang="en-US" sz="3400" dirty="0"/>
          </a:p>
        </p:txBody>
      </p:sp>
      <p:sp>
        <p:nvSpPr>
          <p:cNvPr id="23" name="Text 21"/>
          <p:cNvSpPr/>
          <p:nvPr/>
        </p:nvSpPr>
        <p:spPr>
          <a:xfrm>
            <a:off x="6894576" y="1755648"/>
            <a:ext cx="1737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D1B4B"/>
                </a:solidFill>
              </a:rPr>
              <a:t>Significance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6894576" y="2212848"/>
            <a:ext cx="17373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A5568"/>
                </a:solidFill>
              </a:rPr>
              <a:t>Who benefits? Why does this research matter?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731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E8A020"/>
                </a:solidFill>
              </a:rPr>
              <a:t>01  ·  INTRODUCTION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384048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</a:rPr>
              <a:t>What Is a Concept Paper?</a:t>
            </a:r>
            <a:endParaRPr lang="en-US" sz="24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4960" y="960120"/>
            <a:ext cx="3474720" cy="4114800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320040" y="1051560"/>
            <a:ext cx="4892040" cy="1691640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457200" y="1143000"/>
            <a:ext cx="466344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C8D8F0"/>
                </a:solidFill>
              </a:rPr>
              <a:t>A concept paper is a </a:t>
            </a:r>
            <a:r>
              <a:rPr lang="en-US" sz="1350" b="1" dirty="0">
                <a:solidFill>
                  <a:srgbClr val="F5C842"/>
                </a:solidFill>
              </a:rPr>
              <a:t>brief but rigorous document </a:t>
            </a:r>
            <a:r>
              <a:rPr lang="en-US" sz="1350" dirty="0">
                <a:solidFill>
                  <a:srgbClr val="C8D8F0"/>
                </a:solidFill>
              </a:rPr>
              <a:t>that presents the core idea of a proposed study — its purpose, need, and direction.</a:t>
            </a:r>
            <a:endParaRPr lang="en-US" sz="1350" dirty="0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040" y="2852928"/>
            <a:ext cx="4206240" cy="1517904"/>
          </a:xfrm>
          <a:prstGeom prst="rect">
            <a:avLst/>
          </a:prstGeom>
        </p:spPr>
      </p:pic>
      <p:sp>
        <p:nvSpPr>
          <p:cNvPr id="9" name="Shape 5"/>
          <p:cNvSpPr/>
          <p:nvPr/>
        </p:nvSpPr>
        <p:spPr>
          <a:xfrm>
            <a:off x="320040" y="4434840"/>
            <a:ext cx="4892040" cy="502920"/>
          </a:xfrm>
          <a:prstGeom prst="rect">
            <a:avLst/>
          </a:prstGeom>
          <a:solidFill>
            <a:srgbClr val="1A8F8A"/>
          </a:solidFill>
          <a:ln w="12700">
            <a:solidFill>
              <a:srgbClr val="1A8F8A"/>
            </a:solidFill>
            <a:prstDash val="solid"/>
          </a:ln>
        </p:spPr>
      </p:sp>
      <p:sp>
        <p:nvSpPr>
          <p:cNvPr id="10" name="Text 6"/>
          <p:cNvSpPr/>
          <p:nvPr/>
        </p:nvSpPr>
        <p:spPr>
          <a:xfrm>
            <a:off x="457200" y="4480560"/>
            <a:ext cx="4663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FFFFFF"/>
                </a:solidFill>
              </a:rPr>
              <a:t>Think of it as your research pitch — convince your supervisor the idea is worth pursuing.</a:t>
            </a:r>
            <a:endParaRPr lang="en-US" sz="11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731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E8A020"/>
                </a:solidFill>
              </a:rPr>
              <a:t>01  ·  INTRODUCTION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384048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</a:rPr>
              <a:t>Anatomy of a Concept Paper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1124712" y="1078992"/>
            <a:ext cx="0" cy="3767328"/>
          </a:xfrm>
          <a:prstGeom prst="line">
            <a:avLst/>
          </a:prstGeom>
          <a:noFill/>
          <a:ln w="25400">
            <a:solidFill>
              <a:srgbClr val="CBD5E0"/>
            </a:solidFill>
            <a:prstDash val="sysDash"/>
          </a:ln>
        </p:spPr>
      </p:sp>
      <p:sp>
        <p:nvSpPr>
          <p:cNvPr id="6" name="Shape 4"/>
          <p:cNvSpPr/>
          <p:nvPr/>
        </p:nvSpPr>
        <p:spPr>
          <a:xfrm>
            <a:off x="1005840" y="1124712"/>
            <a:ext cx="228600" cy="228600"/>
          </a:xfrm>
          <a:prstGeom prst="ellipse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417320" y="1051560"/>
            <a:ext cx="7132320" cy="502920"/>
          </a:xfrm>
          <a:prstGeom prst="rect">
            <a:avLst/>
          </a:prstGeom>
          <a:solidFill>
            <a:srgbClr val="E8EEF6"/>
          </a:solidFill>
          <a:ln w="12700">
            <a:solidFill>
              <a:srgbClr val="CBD5E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417320" y="1051560"/>
            <a:ext cx="64008" cy="50292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600200" y="1097280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0D1B4B"/>
                </a:solidFill>
              </a:rPr>
              <a:t>Introduction / Background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5349240" y="1097280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4A5568"/>
                </a:solidFill>
              </a:rPr>
              <a:t>Context of the study; what has happened to bring us here?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1005840" y="1682496"/>
            <a:ext cx="228600" cy="228600"/>
          </a:xfrm>
          <a:prstGeom prst="ellipse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417320" y="1609344"/>
            <a:ext cx="7132320" cy="502920"/>
          </a:xfrm>
          <a:prstGeom prst="rect">
            <a:avLst/>
          </a:prstGeom>
          <a:solidFill>
            <a:srgbClr val="E8EEF6"/>
          </a:solidFill>
          <a:ln w="12700">
            <a:solidFill>
              <a:srgbClr val="CBD5E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417320" y="1609344"/>
            <a:ext cx="64008" cy="50292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600200" y="1655064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0D1B4B"/>
                </a:solidFill>
              </a:rPr>
              <a:t>Problem Statement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5349240" y="1655064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4A5568"/>
                </a:solidFill>
              </a:rPr>
              <a:t>The gap, tension, or unresolved issue demanding research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1005840" y="2240280"/>
            <a:ext cx="228600" cy="228600"/>
          </a:xfrm>
          <a:prstGeom prst="ellipse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417320" y="2167128"/>
            <a:ext cx="7132320" cy="502920"/>
          </a:xfrm>
          <a:prstGeom prst="rect">
            <a:avLst/>
          </a:prstGeom>
          <a:solidFill>
            <a:srgbClr val="E8EEF6"/>
          </a:solidFill>
          <a:ln w="12700">
            <a:solidFill>
              <a:srgbClr val="CBD5E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417320" y="2167128"/>
            <a:ext cx="64008" cy="50292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600200" y="2212848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0D1B4B"/>
                </a:solidFill>
              </a:rPr>
              <a:t>Research Objectives</a:t>
            </a:r>
            <a:endParaRPr lang="en-US" sz="1250" dirty="0"/>
          </a:p>
        </p:txBody>
      </p:sp>
      <p:sp>
        <p:nvSpPr>
          <p:cNvPr id="20" name="Text 18"/>
          <p:cNvSpPr/>
          <p:nvPr/>
        </p:nvSpPr>
        <p:spPr>
          <a:xfrm>
            <a:off x="5349240" y="2212848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4A5568"/>
                </a:solidFill>
              </a:rPr>
              <a:t>General objective + specific objectives (3–5)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1005840" y="2798064"/>
            <a:ext cx="228600" cy="228600"/>
          </a:xfrm>
          <a:prstGeom prst="ellipse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417320" y="2724912"/>
            <a:ext cx="7132320" cy="502920"/>
          </a:xfrm>
          <a:prstGeom prst="rect">
            <a:avLst/>
          </a:prstGeom>
          <a:solidFill>
            <a:srgbClr val="E8EEF6"/>
          </a:solidFill>
          <a:ln w="12700">
            <a:solidFill>
              <a:srgbClr val="CBD5E0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417320" y="2724912"/>
            <a:ext cx="64008" cy="50292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600200" y="2770632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0D1B4B"/>
                </a:solidFill>
              </a:rPr>
              <a:t>Significance of the Study</a:t>
            </a:r>
            <a:endParaRPr lang="en-US" sz="1250" dirty="0"/>
          </a:p>
        </p:txBody>
      </p:sp>
      <p:sp>
        <p:nvSpPr>
          <p:cNvPr id="25" name="Text 23"/>
          <p:cNvSpPr/>
          <p:nvPr/>
        </p:nvSpPr>
        <p:spPr>
          <a:xfrm>
            <a:off x="5349240" y="2770632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4A5568"/>
                </a:solidFill>
              </a:rPr>
              <a:t>Value to policy, practice, theory, and the community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1005840" y="3355848"/>
            <a:ext cx="228600" cy="228600"/>
          </a:xfrm>
          <a:prstGeom prst="ellipse">
            <a:avLst/>
          </a:prstGeom>
          <a:solidFill>
            <a:srgbClr val="B0BEC5"/>
          </a:solidFill>
          <a:ln w="12700">
            <a:solidFill>
              <a:srgbClr val="B0BEC5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600200" y="332841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9EAAB8"/>
                </a:solidFill>
              </a:rPr>
              <a:t>Scope &amp; Limitations</a:t>
            </a:r>
            <a:endParaRPr lang="en-US" sz="1250" dirty="0"/>
          </a:p>
        </p:txBody>
      </p:sp>
      <p:sp>
        <p:nvSpPr>
          <p:cNvPr id="28" name="Text 26"/>
          <p:cNvSpPr/>
          <p:nvPr/>
        </p:nvSpPr>
        <p:spPr>
          <a:xfrm>
            <a:off x="5349240" y="3328416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B0BEC5"/>
                </a:solidFill>
              </a:rPr>
              <a:t>Boundaries and constraints (Muli's session)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1005840" y="3913632"/>
            <a:ext cx="228600" cy="228600"/>
          </a:xfrm>
          <a:prstGeom prst="ellipse">
            <a:avLst/>
          </a:prstGeom>
          <a:solidFill>
            <a:srgbClr val="B0BEC5"/>
          </a:solidFill>
          <a:ln w="12700">
            <a:solidFill>
              <a:srgbClr val="B0BEC5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1600200" y="3886200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9EAAB8"/>
                </a:solidFill>
              </a:rPr>
              <a:t>Literature Review</a:t>
            </a:r>
            <a:endParaRPr lang="en-US" sz="1250" dirty="0"/>
          </a:p>
        </p:txBody>
      </p:sp>
      <p:sp>
        <p:nvSpPr>
          <p:cNvPr id="31" name="Text 29"/>
          <p:cNvSpPr/>
          <p:nvPr/>
        </p:nvSpPr>
        <p:spPr>
          <a:xfrm>
            <a:off x="5349240" y="3886200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B0BEC5"/>
                </a:solidFill>
              </a:rPr>
              <a:t>Existing scholarship and identified gaps (Muli's session)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1005840" y="4471416"/>
            <a:ext cx="228600" cy="228600"/>
          </a:xfrm>
          <a:prstGeom prst="ellipse">
            <a:avLst/>
          </a:prstGeom>
          <a:solidFill>
            <a:srgbClr val="B0BEC5"/>
          </a:solidFill>
          <a:ln w="12700">
            <a:solidFill>
              <a:srgbClr val="B0BEC5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1600200" y="4443984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9EAAB8"/>
                </a:solidFill>
              </a:rPr>
              <a:t>Methodology</a:t>
            </a:r>
            <a:endParaRPr lang="en-US" sz="1250" dirty="0"/>
          </a:p>
        </p:txBody>
      </p:sp>
      <p:sp>
        <p:nvSpPr>
          <p:cNvPr id="34" name="Text 32"/>
          <p:cNvSpPr/>
          <p:nvPr/>
        </p:nvSpPr>
        <p:spPr>
          <a:xfrm>
            <a:off x="5349240" y="4443984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B0BEC5"/>
                </a:solidFill>
              </a:rPr>
              <a:t>How you will carry out the research (Muli's session)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365760" y="4727448"/>
            <a:ext cx="201168" cy="201168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40080" y="4727448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5568"/>
                </a:solidFill>
              </a:rPr>
              <a:t>Miheso's session today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3200400" y="4727448"/>
            <a:ext cx="201168" cy="201168"/>
          </a:xfrm>
          <a:prstGeom prst="rect">
            <a:avLst/>
          </a:prstGeom>
          <a:solidFill>
            <a:srgbClr val="B0BEC5"/>
          </a:solidFill>
          <a:ln w="12700">
            <a:solidFill>
              <a:srgbClr val="B0BEC5"/>
            </a:solidFill>
            <a:prstDash val="solid"/>
          </a:ln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1B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E8A020"/>
                </a:solidFill>
              </a:rPr>
              <a:t>02  ·  PROBLEM STATEMENT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566928"/>
            <a:ext cx="8229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</a:rPr>
              <a:t>The Heart of Your Concept Paper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48640" y="1261872"/>
            <a:ext cx="8046720" cy="768096"/>
          </a:xfrm>
          <a:prstGeom prst="rect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13232" y="1316736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</a:rPr>
              <a:t>The Broad Context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713232" y="1609344"/>
            <a:ext cx="771753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C8D8F0"/>
                </a:solidFill>
              </a:rPr>
              <a:t>What is the global/national/sectoral situation?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1554480" y="2157984"/>
            <a:ext cx="6035040" cy="768096"/>
          </a:xfrm>
          <a:prstGeom prst="rect">
            <a:avLst/>
          </a:prstGeom>
          <a:solidFill>
            <a:srgbClr val="1A8F8A"/>
          </a:solidFill>
          <a:ln w="12700">
            <a:solidFill>
              <a:srgbClr val="1A8F8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719072" y="2212848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</a:rPr>
              <a:t>The Specific Gap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1719072" y="2505456"/>
            <a:ext cx="57058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C8F0EC"/>
                </a:solidFill>
              </a:rPr>
              <a:t>What is missing, unclear, conflicted, or unaddressed?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2560320" y="3054096"/>
            <a:ext cx="4023360" cy="768096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724912" y="310896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07102E"/>
                </a:solidFill>
              </a:rPr>
              <a:t>Your Research Focus</a:t>
            </a:r>
            <a:endParaRPr lang="en-US" sz="1350" dirty="0"/>
          </a:p>
        </p:txBody>
      </p:sp>
      <p:sp>
        <p:nvSpPr>
          <p:cNvPr id="13" name="Text 11"/>
          <p:cNvSpPr/>
          <p:nvPr/>
        </p:nvSpPr>
        <p:spPr>
          <a:xfrm>
            <a:off x="2724912" y="3401568"/>
            <a:ext cx="36941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A3A00"/>
                </a:solidFill>
              </a:rPr>
              <a:t>What exactly does THIS study address?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0" y="3977640"/>
            <a:ext cx="0" cy="256032"/>
          </a:xfrm>
          <a:prstGeom prst="line">
            <a:avLst/>
          </a:prstGeom>
          <a:noFill/>
          <a:ln w="25400">
            <a:solidFill>
              <a:srgbClr val="E8A02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65760" y="4224528"/>
            <a:ext cx="8412480" cy="685800"/>
          </a:xfrm>
          <a:prstGeom prst="rect">
            <a:avLst/>
          </a:prstGeom>
          <a:solidFill>
            <a:srgbClr val="07102E"/>
          </a:solidFill>
          <a:ln w="12700">
            <a:solidFill>
              <a:srgbClr val="07102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" y="4279392"/>
            <a:ext cx="80467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8A020"/>
                </a:solidFill>
              </a:rPr>
              <a:t>Ask yourself: </a:t>
            </a:r>
            <a:r>
              <a:rPr lang="en-US" sz="1300" dirty="0">
                <a:solidFill>
                  <a:srgbClr val="FFFFFF"/>
                </a:solidFill>
              </a:rPr>
              <a:t>"What problem exists that has NOT been adequately addressed — and why must it be solved NOW?"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731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E8A020"/>
                </a:solidFill>
              </a:rPr>
              <a:t>02  ·  PROBLEM STATEMENT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384048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What Makes a Strong Problem Statement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320040" y="1051560"/>
            <a:ext cx="4114800" cy="384048"/>
          </a:xfrm>
          <a:prstGeom prst="rect">
            <a:avLst/>
          </a:prstGeom>
          <a:solidFill>
            <a:srgbClr val="1A8F8A"/>
          </a:solidFill>
          <a:ln w="12700">
            <a:solidFill>
              <a:srgbClr val="1A8F8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11480" y="109728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✓  STRONG PRACTICE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709160" y="1051560"/>
            <a:ext cx="4114800" cy="38404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800600" y="109728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✗  COMMON PITFALL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20040" y="1536192"/>
            <a:ext cx="4114800" cy="713232"/>
          </a:xfrm>
          <a:prstGeom prst="rect">
            <a:avLst/>
          </a:prstGeom>
          <a:solidFill>
            <a:srgbClr val="E8EEF6"/>
          </a:solidFill>
          <a:ln w="12700">
            <a:solidFill>
              <a:srgbClr val="CBD5E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20040" y="1536192"/>
            <a:ext cx="54864" cy="713232"/>
          </a:xfrm>
          <a:prstGeom prst="rect">
            <a:avLst/>
          </a:prstGeom>
          <a:solidFill>
            <a:srgbClr val="1A8F8A"/>
          </a:solidFill>
          <a:ln w="12700">
            <a:solidFill>
              <a:srgbClr val="1A8F8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1627632"/>
            <a:ext cx="37947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748"/>
                </a:solidFill>
              </a:rPr>
              <a:t>Backed by data, statistics, or documented evidence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709160" y="1536192"/>
            <a:ext cx="4114800" cy="713232"/>
          </a:xfrm>
          <a:prstGeom prst="rect">
            <a:avLst/>
          </a:prstGeom>
          <a:solidFill>
            <a:srgbClr val="FEF2F2"/>
          </a:solidFill>
          <a:ln w="12700">
            <a:solidFill>
              <a:srgbClr val="FECAC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709160" y="1536192"/>
            <a:ext cx="54864" cy="71323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846320" y="1627632"/>
            <a:ext cx="37947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7B341E"/>
                </a:solidFill>
              </a:rPr>
              <a:t>Vague claims like 'there is a problem in Kenya'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320040" y="2340864"/>
            <a:ext cx="411480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20040" y="2340864"/>
            <a:ext cx="54864" cy="713232"/>
          </a:xfrm>
          <a:prstGeom prst="rect">
            <a:avLst/>
          </a:prstGeom>
          <a:solidFill>
            <a:srgbClr val="1A8F8A"/>
          </a:solidFill>
          <a:ln w="12700">
            <a:solidFill>
              <a:srgbClr val="1A8F8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7200" y="2432304"/>
            <a:ext cx="37947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748"/>
                </a:solidFill>
              </a:rPr>
              <a:t>Clearly identifies WHO is affected and HOW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709160" y="2340864"/>
            <a:ext cx="411480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FECAC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709160" y="2340864"/>
            <a:ext cx="54864" cy="71323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846320" y="2432304"/>
            <a:ext cx="37947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7B341E"/>
                </a:solidFill>
              </a:rPr>
              <a:t>Describes background instead of stating a problem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320040" y="3145536"/>
            <a:ext cx="4114800" cy="713232"/>
          </a:xfrm>
          <a:prstGeom prst="rect">
            <a:avLst/>
          </a:prstGeom>
          <a:solidFill>
            <a:srgbClr val="E8EEF6"/>
          </a:solidFill>
          <a:ln w="12700">
            <a:solidFill>
              <a:srgbClr val="CBD5E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320040" y="3145536"/>
            <a:ext cx="54864" cy="713232"/>
          </a:xfrm>
          <a:prstGeom prst="rect">
            <a:avLst/>
          </a:prstGeom>
          <a:solidFill>
            <a:srgbClr val="1A8F8A"/>
          </a:solidFill>
          <a:ln w="12700">
            <a:solidFill>
              <a:srgbClr val="1A8F8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57200" y="3236976"/>
            <a:ext cx="37947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748"/>
                </a:solidFill>
              </a:rPr>
              <a:t>Shows the consequence of NOT solving it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709160" y="3145536"/>
            <a:ext cx="4114800" cy="713232"/>
          </a:xfrm>
          <a:prstGeom prst="rect">
            <a:avLst/>
          </a:prstGeom>
          <a:solidFill>
            <a:srgbClr val="FEF2F2"/>
          </a:solidFill>
          <a:ln w="12700">
            <a:solidFill>
              <a:srgbClr val="FECACA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4709160" y="3145536"/>
            <a:ext cx="54864" cy="71323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846320" y="3236976"/>
            <a:ext cx="37947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7B341E"/>
                </a:solidFill>
              </a:rPr>
              <a:t>Problem is obvious — no need for research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320040" y="3950208"/>
            <a:ext cx="411480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0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320040" y="3950208"/>
            <a:ext cx="54864" cy="713232"/>
          </a:xfrm>
          <a:prstGeom prst="rect">
            <a:avLst/>
          </a:prstGeom>
          <a:solidFill>
            <a:srgbClr val="1A8F8A"/>
          </a:solidFill>
          <a:ln w="12700">
            <a:solidFill>
              <a:srgbClr val="1A8F8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57200" y="4041648"/>
            <a:ext cx="37947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748"/>
                </a:solidFill>
              </a:rPr>
              <a:t>Ends with a precise research question or statement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4709160" y="3950208"/>
            <a:ext cx="411480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FECACA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4709160" y="3950208"/>
            <a:ext cx="54864" cy="71323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846320" y="4041648"/>
            <a:ext cx="37947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7B341E"/>
                </a:solidFill>
              </a:rPr>
              <a:t>Too broad, or too narrow to be meaningful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8F8A"/>
          </a:solidFill>
          <a:ln w="12700">
            <a:solidFill>
              <a:srgbClr val="1A8F8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731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F5C842"/>
                </a:solidFill>
              </a:rPr>
              <a:t>03  ·  OBJECTIVES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384048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</a:rPr>
              <a:t>Crafting Research Objectives</a:t>
            </a:r>
            <a:endParaRPr lang="en-US" sz="24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6280" y="914400"/>
            <a:ext cx="4389120" cy="4114800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320040" y="1051560"/>
            <a:ext cx="4023360" cy="1097280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457200" y="1097280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kern="0" spc="200" dirty="0">
                <a:solidFill>
                  <a:srgbClr val="E8A020"/>
                </a:solidFill>
              </a:rPr>
              <a:t>GENERAL OBJECTIVE</a:t>
            </a:r>
            <a:endParaRPr lang="en-US" sz="950" dirty="0"/>
          </a:p>
        </p:txBody>
      </p:sp>
      <p:sp>
        <p:nvSpPr>
          <p:cNvPr id="8" name="Text 5"/>
          <p:cNvSpPr/>
          <p:nvPr/>
        </p:nvSpPr>
        <p:spPr>
          <a:xfrm>
            <a:off x="457200" y="13716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FFFFFF"/>
                </a:solidFill>
              </a:rPr>
              <a:t>One broad statement describing the overall aim of the study.</a:t>
            </a:r>
            <a:endParaRPr lang="en-US" sz="1250" dirty="0"/>
          </a:p>
        </p:txBody>
      </p:sp>
      <p:sp>
        <p:nvSpPr>
          <p:cNvPr id="9" name="Text 6"/>
          <p:cNvSpPr/>
          <p:nvPr/>
        </p:nvSpPr>
        <p:spPr>
          <a:xfrm>
            <a:off x="457200" y="16916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F5C842"/>
                </a:solidFill>
              </a:rPr>
              <a:t>"To examine the influence of X on Y among Z in [place]."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365760" y="2304288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kern="0" spc="200" dirty="0">
                <a:solidFill>
                  <a:srgbClr val="1A8F8A"/>
                </a:solidFill>
              </a:rPr>
              <a:t>SPECIFIC OBJECTIVES</a:t>
            </a:r>
            <a:endParaRPr lang="en-US" sz="950" dirty="0"/>
          </a:p>
        </p:txBody>
      </p:sp>
      <p:sp>
        <p:nvSpPr>
          <p:cNvPr id="11" name="Text 8"/>
          <p:cNvSpPr/>
          <p:nvPr/>
        </p:nvSpPr>
        <p:spPr>
          <a:xfrm>
            <a:off x="365760" y="2606040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5568"/>
                </a:solidFill>
              </a:rPr>
              <a:t>Each unpacks one dimension of the general objective. Aim for 3–5.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320040" y="2999232"/>
            <a:ext cx="1828800" cy="566928"/>
          </a:xfrm>
          <a:prstGeom prst="rect">
            <a:avLst/>
          </a:prstGeom>
          <a:solidFill>
            <a:srgbClr val="E8EEF6"/>
          </a:solidFill>
          <a:ln w="12700">
            <a:solidFill>
              <a:srgbClr val="CBD5E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0040" y="2999232"/>
            <a:ext cx="502920" cy="566928"/>
          </a:xfrm>
          <a:prstGeom prst="rect">
            <a:avLst/>
          </a:prstGeom>
          <a:solidFill>
            <a:srgbClr val="1A8F8A"/>
          </a:solidFill>
          <a:ln w="12700">
            <a:solidFill>
              <a:srgbClr val="1A8F8A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356616" y="3136392"/>
            <a:ext cx="4389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SO1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886968" y="3044952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1B4B"/>
                </a:solidFill>
              </a:rPr>
              <a:t>To determine</a:t>
            </a:r>
            <a:endParaRPr lang="en-US" sz="1100" dirty="0"/>
          </a:p>
        </p:txBody>
      </p:sp>
      <p:sp>
        <p:nvSpPr>
          <p:cNvPr id="16" name="Text 13"/>
          <p:cNvSpPr/>
          <p:nvPr/>
        </p:nvSpPr>
        <p:spPr>
          <a:xfrm>
            <a:off x="886968" y="3328416"/>
            <a:ext cx="1188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6B7A8D"/>
                </a:solidFill>
              </a:rPr>
              <a:t>Descriptive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2304288" y="2999232"/>
            <a:ext cx="1828800" cy="566928"/>
          </a:xfrm>
          <a:prstGeom prst="rect">
            <a:avLst/>
          </a:prstGeom>
          <a:solidFill>
            <a:srgbClr val="E8EEF6"/>
          </a:solidFill>
          <a:ln w="12700">
            <a:solidFill>
              <a:srgbClr val="CBD5E0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2304288" y="2999232"/>
            <a:ext cx="502920" cy="566928"/>
          </a:xfrm>
          <a:prstGeom prst="rect">
            <a:avLst/>
          </a:prstGeom>
          <a:solidFill>
            <a:srgbClr val="1A8F8A"/>
          </a:solidFill>
          <a:ln w="12700">
            <a:solidFill>
              <a:srgbClr val="1A8F8A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2340864" y="3136392"/>
            <a:ext cx="4389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SO2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2871216" y="3044952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1B4B"/>
                </a:solidFill>
              </a:rPr>
              <a:t>To establish</a:t>
            </a:r>
            <a:endParaRPr lang="en-US" sz="1100" dirty="0"/>
          </a:p>
        </p:txBody>
      </p:sp>
      <p:sp>
        <p:nvSpPr>
          <p:cNvPr id="21" name="Text 18"/>
          <p:cNvSpPr/>
          <p:nvPr/>
        </p:nvSpPr>
        <p:spPr>
          <a:xfrm>
            <a:off x="2871216" y="3328416"/>
            <a:ext cx="1188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6B7A8D"/>
                </a:solidFill>
              </a:rPr>
              <a:t>Correlational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320040" y="3685032"/>
            <a:ext cx="1828800" cy="566928"/>
          </a:xfrm>
          <a:prstGeom prst="rect">
            <a:avLst/>
          </a:prstGeom>
          <a:solidFill>
            <a:srgbClr val="E8EEF6"/>
          </a:solidFill>
          <a:ln w="12700">
            <a:solidFill>
              <a:srgbClr val="CBD5E0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320040" y="3685032"/>
            <a:ext cx="502920" cy="566928"/>
          </a:xfrm>
          <a:prstGeom prst="rect">
            <a:avLst/>
          </a:prstGeom>
          <a:solidFill>
            <a:srgbClr val="1A8F8A"/>
          </a:solidFill>
          <a:ln w="12700">
            <a:solidFill>
              <a:srgbClr val="1A8F8A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356616" y="3822192"/>
            <a:ext cx="4389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SO3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886968" y="3730752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1B4B"/>
                </a:solidFill>
              </a:rPr>
              <a:t>To assess</a:t>
            </a:r>
            <a:endParaRPr lang="en-US" sz="1100" dirty="0"/>
          </a:p>
        </p:txBody>
      </p:sp>
      <p:sp>
        <p:nvSpPr>
          <p:cNvPr id="26" name="Text 23"/>
          <p:cNvSpPr/>
          <p:nvPr/>
        </p:nvSpPr>
        <p:spPr>
          <a:xfrm>
            <a:off x="886968" y="4014216"/>
            <a:ext cx="1188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6B7A8D"/>
                </a:solidFill>
              </a:rPr>
              <a:t>Explanatory</a:t>
            </a:r>
            <a:endParaRPr lang="en-US" sz="1000" dirty="0"/>
          </a:p>
        </p:txBody>
      </p:sp>
      <p:sp>
        <p:nvSpPr>
          <p:cNvPr id="27" name="Shape 24"/>
          <p:cNvSpPr/>
          <p:nvPr/>
        </p:nvSpPr>
        <p:spPr>
          <a:xfrm>
            <a:off x="2304288" y="3685032"/>
            <a:ext cx="1828800" cy="566928"/>
          </a:xfrm>
          <a:prstGeom prst="rect">
            <a:avLst/>
          </a:prstGeom>
          <a:solidFill>
            <a:srgbClr val="E8EEF6"/>
          </a:solidFill>
          <a:ln w="12700">
            <a:solidFill>
              <a:srgbClr val="CBD5E0"/>
            </a:solidFill>
            <a:prstDash val="solid"/>
          </a:ln>
        </p:spPr>
      </p:sp>
      <p:sp>
        <p:nvSpPr>
          <p:cNvPr id="28" name="Shape 25"/>
          <p:cNvSpPr/>
          <p:nvPr/>
        </p:nvSpPr>
        <p:spPr>
          <a:xfrm>
            <a:off x="2304288" y="3685032"/>
            <a:ext cx="502920" cy="566928"/>
          </a:xfrm>
          <a:prstGeom prst="rect">
            <a:avLst/>
          </a:prstGeom>
          <a:solidFill>
            <a:srgbClr val="1A8F8A"/>
          </a:solidFill>
          <a:ln w="12700">
            <a:solidFill>
              <a:srgbClr val="1A8F8A"/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2340864" y="3822192"/>
            <a:ext cx="4389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SO4</a:t>
            </a:r>
            <a:endParaRPr lang="en-US" sz="1200" dirty="0"/>
          </a:p>
        </p:txBody>
      </p:sp>
      <p:sp>
        <p:nvSpPr>
          <p:cNvPr id="30" name="Text 27"/>
          <p:cNvSpPr/>
          <p:nvPr/>
        </p:nvSpPr>
        <p:spPr>
          <a:xfrm>
            <a:off x="2871216" y="3730752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1B4B"/>
                </a:solidFill>
              </a:rPr>
              <a:t>To recommend</a:t>
            </a:r>
            <a:endParaRPr lang="en-US" sz="1100" dirty="0"/>
          </a:p>
        </p:txBody>
      </p:sp>
      <p:sp>
        <p:nvSpPr>
          <p:cNvPr id="31" name="Text 28"/>
          <p:cNvSpPr/>
          <p:nvPr/>
        </p:nvSpPr>
        <p:spPr>
          <a:xfrm>
            <a:off x="2871216" y="4014216"/>
            <a:ext cx="1188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6B7A8D"/>
                </a:solidFill>
              </a:rPr>
              <a:t>Applied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D1B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E8A020"/>
                </a:solidFill>
              </a:rPr>
              <a:t>03  ·  OBJECTIVES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566928"/>
            <a:ext cx="8229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</a:rPr>
              <a:t>The SMART Test for Objectives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207008"/>
            <a:ext cx="8412480" cy="621792"/>
          </a:xfrm>
          <a:prstGeom prst="rect">
            <a:avLst/>
          </a:prstGeom>
          <a:solidFill>
            <a:srgbClr val="0A1640"/>
          </a:solidFill>
          <a:ln w="12700">
            <a:solidFill>
              <a:srgbClr val="1A307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207008"/>
            <a:ext cx="594360" cy="62179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298448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0D1B4B"/>
                </a:solidFill>
              </a:rPr>
              <a:t>S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1051560" y="1298448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5C842"/>
                </a:solidFill>
              </a:rPr>
              <a:t>Specific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051560" y="1554480"/>
            <a:ext cx="7498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CAFC8"/>
                </a:solidFill>
              </a:rPr>
              <a:t>Exactly what will be measured, observed, or examined?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65760" y="1920240"/>
            <a:ext cx="8412480" cy="621792"/>
          </a:xfrm>
          <a:prstGeom prst="rect">
            <a:avLst/>
          </a:prstGeom>
          <a:solidFill>
            <a:srgbClr val="091235"/>
          </a:solidFill>
          <a:ln w="12700">
            <a:solidFill>
              <a:srgbClr val="1A307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65760" y="1920240"/>
            <a:ext cx="594360" cy="62179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" y="201168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0D1B4B"/>
                </a:solidFill>
              </a:rPr>
              <a:t>M</a:t>
            </a:r>
            <a:endParaRPr lang="en-US" sz="2600" dirty="0"/>
          </a:p>
        </p:txBody>
      </p:sp>
      <p:sp>
        <p:nvSpPr>
          <p:cNvPr id="13" name="Text 11"/>
          <p:cNvSpPr/>
          <p:nvPr/>
        </p:nvSpPr>
        <p:spPr>
          <a:xfrm>
            <a:off x="1051560" y="2011680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5C842"/>
                </a:solidFill>
              </a:rPr>
              <a:t>Measurable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1051560" y="2267712"/>
            <a:ext cx="7498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CAFC8"/>
                </a:solidFill>
              </a:rPr>
              <a:t>Can progress and achievement be tracked or quantified?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365760" y="2633472"/>
            <a:ext cx="8412480" cy="621792"/>
          </a:xfrm>
          <a:prstGeom prst="rect">
            <a:avLst/>
          </a:prstGeom>
          <a:solidFill>
            <a:srgbClr val="0A1640"/>
          </a:solidFill>
          <a:ln w="12700">
            <a:solidFill>
              <a:srgbClr val="1A307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65760" y="2633472"/>
            <a:ext cx="594360" cy="62179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65760" y="2724912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0D1B4B"/>
                </a:solidFill>
              </a:rPr>
              <a:t>A</a:t>
            </a:r>
            <a:endParaRPr lang="en-US" sz="2600" dirty="0"/>
          </a:p>
        </p:txBody>
      </p:sp>
      <p:sp>
        <p:nvSpPr>
          <p:cNvPr id="18" name="Text 16"/>
          <p:cNvSpPr/>
          <p:nvPr/>
        </p:nvSpPr>
        <p:spPr>
          <a:xfrm>
            <a:off x="1051560" y="2724912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5C842"/>
                </a:solidFill>
              </a:rPr>
              <a:t>Achievable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1051560" y="2980944"/>
            <a:ext cx="7498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CAFC8"/>
                </a:solidFill>
              </a:rPr>
              <a:t>Realistic within your resources, time, and access?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365760" y="3346704"/>
            <a:ext cx="8412480" cy="621792"/>
          </a:xfrm>
          <a:prstGeom prst="rect">
            <a:avLst/>
          </a:prstGeom>
          <a:solidFill>
            <a:srgbClr val="091235"/>
          </a:solidFill>
          <a:ln w="12700">
            <a:solidFill>
              <a:srgbClr val="1A307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65760" y="3346704"/>
            <a:ext cx="594360" cy="62179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65760" y="3438144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0D1B4B"/>
                </a:solidFill>
              </a:rPr>
              <a:t>R</a:t>
            </a:r>
            <a:endParaRPr lang="en-US" sz="2600" dirty="0"/>
          </a:p>
        </p:txBody>
      </p:sp>
      <p:sp>
        <p:nvSpPr>
          <p:cNvPr id="23" name="Text 21"/>
          <p:cNvSpPr/>
          <p:nvPr/>
        </p:nvSpPr>
        <p:spPr>
          <a:xfrm>
            <a:off x="1051560" y="3438144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5C842"/>
                </a:solidFill>
              </a:rPr>
              <a:t>Relevant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1051560" y="3694176"/>
            <a:ext cx="7498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CAFC8"/>
                </a:solidFill>
              </a:rPr>
              <a:t>Directly tied to the problem statement and study context?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365760" y="4059936"/>
            <a:ext cx="8412480" cy="621792"/>
          </a:xfrm>
          <a:prstGeom prst="rect">
            <a:avLst/>
          </a:prstGeom>
          <a:solidFill>
            <a:srgbClr val="0A1640"/>
          </a:solidFill>
          <a:ln w="12700">
            <a:solidFill>
              <a:srgbClr val="1A3070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65760" y="4059936"/>
            <a:ext cx="594360" cy="62179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65760" y="4151376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0D1B4B"/>
                </a:solidFill>
              </a:rPr>
              <a:t>T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051560" y="4151376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5C842"/>
                </a:solidFill>
              </a:rPr>
              <a:t>Time-bound</a:t>
            </a:r>
            <a:endParaRPr lang="en-US" sz="1500" dirty="0"/>
          </a:p>
        </p:txBody>
      </p:sp>
      <p:sp>
        <p:nvSpPr>
          <p:cNvPr id="29" name="Text 27"/>
          <p:cNvSpPr/>
          <p:nvPr/>
        </p:nvSpPr>
        <p:spPr>
          <a:xfrm>
            <a:off x="1051560" y="4407408"/>
            <a:ext cx="7498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CAFC8"/>
                </a:solidFill>
              </a:rPr>
              <a:t>Can it be accomplished within the study's timeframe?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365760" y="4754880"/>
            <a:ext cx="8412480" cy="256032"/>
          </a:xfrm>
          <a:prstGeom prst="rect">
            <a:avLst/>
          </a:prstGeom>
          <a:solidFill>
            <a:srgbClr val="1A8F8A"/>
          </a:solidFill>
          <a:ln w="12700">
            <a:solidFill>
              <a:srgbClr val="1A8F8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02920" y="4773168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</a:rPr>
              <a:t>Pro tip: Start each specific objective with an action verb — To determine, To examine, To establish, To assess, To evaluate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731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D1B4B"/>
                </a:solidFill>
              </a:rPr>
              <a:t>04  ·  SIGNIFICANCE OF THE STUDY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384048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D1B4B"/>
                </a:solidFill>
              </a:rPr>
              <a:t>Why Does This Research Matter?</a:t>
            </a:r>
            <a:endParaRPr lang="en-US" sz="24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" y="960120"/>
            <a:ext cx="3657600" cy="3657600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3977640" y="1024128"/>
            <a:ext cx="4846320" cy="566928"/>
          </a:xfrm>
          <a:prstGeom prst="rect">
            <a:avLst/>
          </a:prstGeom>
          <a:solidFill>
            <a:srgbClr val="E8EEF6"/>
          </a:solidFill>
          <a:ln w="12700">
            <a:solidFill>
              <a:srgbClr val="CBD5E0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4114800" y="1078992"/>
            <a:ext cx="4617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i="1" dirty="0">
                <a:solidFill>
                  <a:srgbClr val="4A5568"/>
                </a:solidFill>
              </a:rPr>
              <a:t>"Significance answers: </a:t>
            </a:r>
            <a:r>
              <a:rPr lang="en-US" sz="1350" b="1" i="1" dirty="0">
                <a:solidFill>
                  <a:srgbClr val="0D1B4B"/>
                </a:solidFill>
              </a:rPr>
              <a:t>So what?</a:t>
            </a:r>
            <a:r>
              <a:rPr lang="en-US" sz="1250" i="1" dirty="0">
                <a:solidFill>
                  <a:srgbClr val="4A5568"/>
                </a:solidFill>
              </a:rPr>
              <a:t> Who benefits — and how?"</a:t>
            </a:r>
            <a:endParaRPr lang="en-US" sz="1250" dirty="0"/>
          </a:p>
        </p:txBody>
      </p:sp>
      <p:sp>
        <p:nvSpPr>
          <p:cNvPr id="8" name="Shape 5"/>
          <p:cNvSpPr/>
          <p:nvPr/>
        </p:nvSpPr>
        <p:spPr>
          <a:xfrm>
            <a:off x="3977640" y="1719072"/>
            <a:ext cx="484632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3977640" y="1719072"/>
            <a:ext cx="4846320" cy="73152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4133088" y="1828800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B4B"/>
                </a:solidFill>
              </a:rPr>
              <a:t>Theory / Academia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4133088" y="2103120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Fills a gap in knowledge; extends or challenges a theoretical framework.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3977640" y="2468880"/>
            <a:ext cx="484632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977640" y="2468880"/>
            <a:ext cx="4846320" cy="73152"/>
          </a:xfrm>
          <a:prstGeom prst="rect">
            <a:avLst/>
          </a:prstGeom>
          <a:solidFill>
            <a:srgbClr val="1A8F8A"/>
          </a:solidFill>
          <a:ln w="12700">
            <a:solidFill>
              <a:srgbClr val="1A8F8A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4133088" y="2578608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8F8A"/>
                </a:solidFill>
              </a:rPr>
              <a:t>Policy Makers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4133088" y="2852928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Informs decisions, regulations, or national strategies.</a:t>
            </a:r>
            <a:endParaRPr lang="en-US" sz="1100" dirty="0"/>
          </a:p>
        </p:txBody>
      </p:sp>
      <p:sp>
        <p:nvSpPr>
          <p:cNvPr id="16" name="Shape 13"/>
          <p:cNvSpPr/>
          <p:nvPr/>
        </p:nvSpPr>
        <p:spPr>
          <a:xfrm>
            <a:off x="3977640" y="3218688"/>
            <a:ext cx="484632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7" name="Shape 14"/>
          <p:cNvSpPr/>
          <p:nvPr/>
        </p:nvSpPr>
        <p:spPr>
          <a:xfrm>
            <a:off x="3977640" y="3218688"/>
            <a:ext cx="4846320" cy="73152"/>
          </a:xfrm>
          <a:prstGeom prst="rect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4133088" y="3328416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4A6FA5"/>
                </a:solidFill>
              </a:rPr>
              <a:t>Practitioners</a:t>
            </a:r>
            <a:endParaRPr lang="en-US" sz="1300" dirty="0"/>
          </a:p>
        </p:txBody>
      </p:sp>
      <p:sp>
        <p:nvSpPr>
          <p:cNvPr id="19" name="Text 16"/>
          <p:cNvSpPr/>
          <p:nvPr/>
        </p:nvSpPr>
        <p:spPr>
          <a:xfrm>
            <a:off x="4133088" y="3602736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Offers actionable insights for professionals and field workers.</a:t>
            </a:r>
            <a:endParaRPr lang="en-US" sz="1100" dirty="0"/>
          </a:p>
        </p:txBody>
      </p:sp>
      <p:sp>
        <p:nvSpPr>
          <p:cNvPr id="20" name="Shape 17"/>
          <p:cNvSpPr/>
          <p:nvPr/>
        </p:nvSpPr>
        <p:spPr>
          <a:xfrm>
            <a:off x="3977640" y="3968496"/>
            <a:ext cx="484632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1" name="Shape 18"/>
          <p:cNvSpPr/>
          <p:nvPr/>
        </p:nvSpPr>
        <p:spPr>
          <a:xfrm>
            <a:off x="3977640" y="3968496"/>
            <a:ext cx="4846320" cy="7315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4133088" y="4078224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0392B"/>
                </a:solidFill>
              </a:rPr>
              <a:t>Communities / Society</a:t>
            </a:r>
            <a:endParaRPr lang="en-US" sz="1300" dirty="0"/>
          </a:p>
        </p:txBody>
      </p:sp>
      <p:sp>
        <p:nvSpPr>
          <p:cNvPr id="23" name="Text 20"/>
          <p:cNvSpPr/>
          <p:nvPr/>
        </p:nvSpPr>
        <p:spPr>
          <a:xfrm>
            <a:off x="4133088" y="4352544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Addresses real-world needs of the people or institutions studied.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890</Words>
  <Application>Microsoft Office PowerPoint</Application>
  <PresentationFormat>On-screen Show (16:9)</PresentationFormat>
  <Paragraphs>155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a Concept Paper – May Series</dc:title>
  <dc:subject>PptxGenJS Presentation</dc:subject>
  <dc:creator>Miheso</dc:creator>
  <cp:lastModifiedBy>User</cp:lastModifiedBy>
  <cp:revision>5</cp:revision>
  <dcterms:created xsi:type="dcterms:W3CDTF">2026-05-15T16:43:14Z</dcterms:created>
  <dcterms:modified xsi:type="dcterms:W3CDTF">2026-05-23T12:11:45Z</dcterms:modified>
</cp:coreProperties>
</file>