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58" r:id="rId14"/>
    <p:sldId id="270" r:id="rId1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p:scale>
          <a:sx n="100" d="100"/>
          <a:sy n="100" d="100"/>
        </p:scale>
        <p:origin x="30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6011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3A6B"/>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D4A017"/>
          </a:solidFill>
          <a:ln w="12700">
            <a:solidFill>
              <a:srgbClr val="D4A017"/>
            </a:solidFill>
            <a:prstDash val="solid"/>
          </a:ln>
        </p:spPr>
      </p:sp>
      <p:sp>
        <p:nvSpPr>
          <p:cNvPr id="3" name="Text 1"/>
          <p:cNvSpPr/>
          <p:nvPr/>
        </p:nvSpPr>
        <p:spPr>
          <a:xfrm>
            <a:off x="457200" y="228600"/>
            <a:ext cx="8229600" cy="320040"/>
          </a:xfrm>
          <a:prstGeom prst="rect">
            <a:avLst/>
          </a:prstGeom>
          <a:noFill/>
          <a:ln/>
        </p:spPr>
        <p:txBody>
          <a:bodyPr wrap="square" rtlCol="0" anchor="ctr"/>
          <a:lstStyle/>
          <a:p>
            <a:pPr marL="0" indent="0" algn="ctr">
              <a:buNone/>
            </a:pPr>
            <a:r>
              <a:rPr lang="en-US" sz="1100" b="1" kern="0" spc="400" dirty="0">
                <a:solidFill>
                  <a:srgbClr val="D4A017"/>
                </a:solidFill>
              </a:rPr>
              <a:t>TOBIT RESEARCH CONSULTING</a:t>
            </a:r>
            <a:endParaRPr lang="en-US" sz="1100" dirty="0"/>
          </a:p>
        </p:txBody>
      </p:sp>
      <p:sp>
        <p:nvSpPr>
          <p:cNvPr id="4" name="Text 2"/>
          <p:cNvSpPr/>
          <p:nvPr/>
        </p:nvSpPr>
        <p:spPr>
          <a:xfrm>
            <a:off x="457200" y="548640"/>
            <a:ext cx="8229600" cy="228600"/>
          </a:xfrm>
          <a:prstGeom prst="rect">
            <a:avLst/>
          </a:prstGeom>
          <a:noFill/>
          <a:ln/>
        </p:spPr>
        <p:txBody>
          <a:bodyPr wrap="square" rtlCol="0" anchor="ctr"/>
          <a:lstStyle/>
          <a:p>
            <a:pPr marL="0" indent="0" algn="ctr">
              <a:buNone/>
            </a:pPr>
            <a:r>
              <a:rPr lang="en-US" sz="900" kern="0" spc="200" dirty="0">
                <a:solidFill>
                  <a:srgbClr val="AABDD5"/>
                </a:solidFill>
              </a:rPr>
              <a:t>PROPOSAL WRITING  |  TRAINING SERIES</a:t>
            </a:r>
            <a:endParaRPr lang="en-US" sz="900" dirty="0"/>
          </a:p>
        </p:txBody>
      </p:sp>
      <p:sp>
        <p:nvSpPr>
          <p:cNvPr id="5" name="Shape 3"/>
          <p:cNvSpPr/>
          <p:nvPr/>
        </p:nvSpPr>
        <p:spPr>
          <a:xfrm>
            <a:off x="2286000" y="960120"/>
            <a:ext cx="4572000" cy="0"/>
          </a:xfrm>
          <a:prstGeom prst="line">
            <a:avLst/>
          </a:prstGeom>
          <a:noFill/>
          <a:ln w="19050">
            <a:solidFill>
              <a:srgbClr val="0E7C7B"/>
            </a:solidFill>
            <a:prstDash val="solid"/>
          </a:ln>
        </p:spPr>
      </p:sp>
      <p:sp>
        <p:nvSpPr>
          <p:cNvPr id="6" name="Text 4"/>
          <p:cNvSpPr/>
          <p:nvPr/>
        </p:nvSpPr>
        <p:spPr>
          <a:xfrm>
            <a:off x="457200" y="1097280"/>
            <a:ext cx="8229600" cy="502920"/>
          </a:xfrm>
          <a:prstGeom prst="rect">
            <a:avLst/>
          </a:prstGeom>
          <a:noFill/>
          <a:ln/>
        </p:spPr>
        <p:txBody>
          <a:bodyPr wrap="square" rtlCol="0" anchor="ctr"/>
          <a:lstStyle/>
          <a:p>
            <a:pPr marL="0" indent="0" algn="ctr">
              <a:buNone/>
            </a:pPr>
            <a:r>
              <a:rPr lang="en-US" sz="3600" b="1" dirty="0">
                <a:solidFill>
                  <a:srgbClr val="FFFFFF"/>
                </a:solidFill>
              </a:rPr>
              <a:t>CHAPTER TWO</a:t>
            </a:r>
            <a:endParaRPr lang="en-US" sz="3600" dirty="0"/>
          </a:p>
        </p:txBody>
      </p:sp>
      <p:sp>
        <p:nvSpPr>
          <p:cNvPr id="7" name="Text 5"/>
          <p:cNvSpPr/>
          <p:nvPr/>
        </p:nvSpPr>
        <p:spPr>
          <a:xfrm>
            <a:off x="457200" y="1572768"/>
            <a:ext cx="8229600" cy="457200"/>
          </a:xfrm>
          <a:prstGeom prst="rect">
            <a:avLst/>
          </a:prstGeom>
          <a:noFill/>
          <a:ln/>
        </p:spPr>
        <p:txBody>
          <a:bodyPr wrap="square" rtlCol="0" anchor="ctr"/>
          <a:lstStyle/>
          <a:p>
            <a:pPr marL="0" indent="0" algn="ctr">
              <a:buNone/>
            </a:pPr>
            <a:r>
              <a:rPr lang="en-US" sz="2800" b="1" dirty="0">
                <a:solidFill>
                  <a:srgbClr val="0E7C7B"/>
                </a:solidFill>
              </a:rPr>
              <a:t>LITERATURE REVIEW</a:t>
            </a:r>
            <a:endParaRPr lang="en-US" sz="2800" dirty="0"/>
          </a:p>
        </p:txBody>
      </p:sp>
      <p:sp>
        <p:nvSpPr>
          <p:cNvPr id="9" name="Shape 7"/>
          <p:cNvSpPr/>
          <p:nvPr/>
        </p:nvSpPr>
        <p:spPr>
          <a:xfrm>
            <a:off x="1097280" y="2651760"/>
            <a:ext cx="6949440" cy="777240"/>
          </a:xfrm>
          <a:prstGeom prst="rect">
            <a:avLst/>
          </a:prstGeom>
          <a:solidFill>
            <a:srgbClr val="0A2244"/>
          </a:solidFill>
          <a:ln w="12700">
            <a:solidFill>
              <a:srgbClr val="0E7C7B"/>
            </a:solidFill>
            <a:prstDash val="solid"/>
          </a:ln>
        </p:spPr>
      </p:sp>
      <p:sp>
        <p:nvSpPr>
          <p:cNvPr id="10" name="Text 8"/>
          <p:cNvSpPr/>
          <p:nvPr/>
        </p:nvSpPr>
        <p:spPr>
          <a:xfrm>
            <a:off x="1097280" y="2697480"/>
            <a:ext cx="6949440" cy="201168"/>
          </a:xfrm>
          <a:prstGeom prst="rect">
            <a:avLst/>
          </a:prstGeom>
          <a:noFill/>
          <a:ln/>
        </p:spPr>
        <p:txBody>
          <a:bodyPr wrap="square" lIns="0" tIns="0" rIns="0" bIns="0" rtlCol="0" anchor="ctr"/>
          <a:lstStyle/>
          <a:p>
            <a:pPr marL="0" indent="0" algn="ctr">
              <a:buNone/>
            </a:pPr>
            <a:r>
              <a:rPr lang="en-US" sz="850" b="1" kern="0" spc="200" dirty="0">
                <a:solidFill>
                  <a:srgbClr val="D4A017"/>
                </a:solidFill>
              </a:rPr>
              <a:t>TRAINING SAMPLE STUDY</a:t>
            </a:r>
            <a:endParaRPr lang="en-US" sz="850" dirty="0"/>
          </a:p>
        </p:txBody>
      </p:sp>
      <p:sp>
        <p:nvSpPr>
          <p:cNvPr id="11" name="Text 9"/>
          <p:cNvSpPr/>
          <p:nvPr/>
        </p:nvSpPr>
        <p:spPr>
          <a:xfrm>
            <a:off x="1188720" y="2898648"/>
            <a:ext cx="6766560" cy="457200"/>
          </a:xfrm>
          <a:prstGeom prst="rect">
            <a:avLst/>
          </a:prstGeom>
          <a:noFill/>
          <a:ln/>
        </p:spPr>
        <p:txBody>
          <a:bodyPr wrap="square" rtlCol="0" anchor="ctr"/>
          <a:lstStyle/>
          <a:p>
            <a:pPr algn="ctr"/>
            <a:r>
              <a:rPr lang="en-US" sz="1150" i="1" dirty="0">
                <a:solidFill>
                  <a:srgbClr val="FFFFFF"/>
                </a:solidFill>
              </a:rPr>
              <a:t>"The Influence of Risk Management Practices on The Sustainability of Non-Governmental Organizations (NGOs) in Kenya"</a:t>
            </a:r>
            <a:endParaRPr lang="en-US" sz="1150" dirty="0"/>
          </a:p>
        </p:txBody>
      </p:sp>
      <p:sp>
        <p:nvSpPr>
          <p:cNvPr id="12" name="Shape 10"/>
          <p:cNvSpPr/>
          <p:nvPr/>
        </p:nvSpPr>
        <p:spPr>
          <a:xfrm>
            <a:off x="274320" y="3657600"/>
            <a:ext cx="1325880" cy="685800"/>
          </a:xfrm>
          <a:prstGeom prst="rect">
            <a:avLst/>
          </a:prstGeom>
          <a:solidFill>
            <a:srgbClr val="0E7C7B"/>
          </a:solidFill>
          <a:ln w="8890">
            <a:solidFill>
              <a:srgbClr val="0E7C7B"/>
            </a:solidFill>
            <a:prstDash val="solid"/>
          </a:ln>
        </p:spPr>
      </p:sp>
      <p:sp>
        <p:nvSpPr>
          <p:cNvPr id="13" name="Text 11"/>
          <p:cNvSpPr/>
          <p:nvPr/>
        </p:nvSpPr>
        <p:spPr>
          <a:xfrm>
            <a:off x="274320" y="3657600"/>
            <a:ext cx="1325880" cy="685800"/>
          </a:xfrm>
          <a:prstGeom prst="rect">
            <a:avLst/>
          </a:prstGeom>
          <a:noFill/>
          <a:ln/>
        </p:spPr>
        <p:txBody>
          <a:bodyPr wrap="square" rtlCol="0" anchor="ctr"/>
          <a:lstStyle/>
          <a:p>
            <a:pPr marL="0" indent="0" algn="ctr">
              <a:buNone/>
            </a:pPr>
            <a:r>
              <a:rPr lang="en-US" sz="950" b="1" dirty="0">
                <a:solidFill>
                  <a:srgbClr val="FFFFFF"/>
                </a:solidFill>
              </a:rPr>
              <a:t>Overview</a:t>
            </a:r>
            <a:endParaRPr lang="en-US" sz="950" dirty="0"/>
          </a:p>
        </p:txBody>
      </p:sp>
      <p:sp>
        <p:nvSpPr>
          <p:cNvPr id="14" name="Shape 12"/>
          <p:cNvSpPr/>
          <p:nvPr/>
        </p:nvSpPr>
        <p:spPr>
          <a:xfrm>
            <a:off x="1719072" y="3657600"/>
            <a:ext cx="1325880" cy="685800"/>
          </a:xfrm>
          <a:prstGeom prst="rect">
            <a:avLst/>
          </a:prstGeom>
          <a:solidFill>
            <a:srgbClr val="0D2A52"/>
          </a:solidFill>
          <a:ln w="8890">
            <a:solidFill>
              <a:srgbClr val="0E7C7B"/>
            </a:solidFill>
            <a:prstDash val="solid"/>
          </a:ln>
        </p:spPr>
      </p:sp>
      <p:sp>
        <p:nvSpPr>
          <p:cNvPr id="15" name="Text 13"/>
          <p:cNvSpPr/>
          <p:nvPr/>
        </p:nvSpPr>
        <p:spPr>
          <a:xfrm>
            <a:off x="1719072" y="3657600"/>
            <a:ext cx="1325880" cy="685800"/>
          </a:xfrm>
          <a:prstGeom prst="rect">
            <a:avLst/>
          </a:prstGeom>
          <a:noFill/>
          <a:ln/>
        </p:spPr>
        <p:txBody>
          <a:bodyPr wrap="square" rtlCol="0" anchor="ctr"/>
          <a:lstStyle/>
          <a:p>
            <a:pPr marL="0" indent="0" algn="ctr">
              <a:buNone/>
            </a:pPr>
            <a:r>
              <a:rPr lang="en-US" sz="950" b="1" dirty="0">
                <a:solidFill>
                  <a:srgbClr val="FFFFFF"/>
                </a:solidFill>
              </a:rPr>
              <a:t>Theoretical</a:t>
            </a:r>
            <a:endParaRPr lang="en-US" sz="950" dirty="0"/>
          </a:p>
          <a:p>
            <a:pPr marL="0" indent="0" algn="ctr">
              <a:buNone/>
            </a:pPr>
            <a:r>
              <a:rPr lang="en-US" sz="950" b="1" dirty="0">
                <a:solidFill>
                  <a:srgbClr val="FFFFFF"/>
                </a:solidFill>
              </a:rPr>
              <a:t>Review</a:t>
            </a:r>
            <a:endParaRPr lang="en-US" sz="950" dirty="0"/>
          </a:p>
        </p:txBody>
      </p:sp>
      <p:sp>
        <p:nvSpPr>
          <p:cNvPr id="16" name="Shape 14"/>
          <p:cNvSpPr/>
          <p:nvPr/>
        </p:nvSpPr>
        <p:spPr>
          <a:xfrm>
            <a:off x="3163824" y="3657600"/>
            <a:ext cx="1325880" cy="685800"/>
          </a:xfrm>
          <a:prstGeom prst="rect">
            <a:avLst/>
          </a:prstGeom>
          <a:solidFill>
            <a:srgbClr val="0D2A52"/>
          </a:solidFill>
          <a:ln w="8890">
            <a:solidFill>
              <a:srgbClr val="0E7C7B"/>
            </a:solidFill>
            <a:prstDash val="solid"/>
          </a:ln>
        </p:spPr>
      </p:sp>
      <p:sp>
        <p:nvSpPr>
          <p:cNvPr id="17" name="Text 15"/>
          <p:cNvSpPr/>
          <p:nvPr/>
        </p:nvSpPr>
        <p:spPr>
          <a:xfrm>
            <a:off x="3163824" y="3657600"/>
            <a:ext cx="1325880" cy="685800"/>
          </a:xfrm>
          <a:prstGeom prst="rect">
            <a:avLst/>
          </a:prstGeom>
          <a:noFill/>
          <a:ln/>
        </p:spPr>
        <p:txBody>
          <a:bodyPr wrap="square" rtlCol="0" anchor="ctr"/>
          <a:lstStyle/>
          <a:p>
            <a:pPr marL="0" indent="0" algn="ctr">
              <a:buNone/>
            </a:pPr>
            <a:r>
              <a:rPr lang="en-US" sz="950" b="1" dirty="0">
                <a:solidFill>
                  <a:srgbClr val="FFFFFF"/>
                </a:solidFill>
              </a:rPr>
              <a:t>General</a:t>
            </a:r>
            <a:endParaRPr lang="en-US" sz="950" dirty="0"/>
          </a:p>
          <a:p>
            <a:pPr marL="0" indent="0" algn="ctr">
              <a:buNone/>
            </a:pPr>
            <a:r>
              <a:rPr lang="en-US" sz="950" b="1" dirty="0">
                <a:solidFill>
                  <a:srgbClr val="FFFFFF"/>
                </a:solidFill>
              </a:rPr>
              <a:t>Literature</a:t>
            </a:r>
            <a:endParaRPr lang="en-US" sz="950" dirty="0"/>
          </a:p>
        </p:txBody>
      </p:sp>
      <p:sp>
        <p:nvSpPr>
          <p:cNvPr id="18" name="Shape 16"/>
          <p:cNvSpPr/>
          <p:nvPr/>
        </p:nvSpPr>
        <p:spPr>
          <a:xfrm>
            <a:off x="4608576" y="3657600"/>
            <a:ext cx="1325880" cy="685800"/>
          </a:xfrm>
          <a:prstGeom prst="rect">
            <a:avLst/>
          </a:prstGeom>
          <a:solidFill>
            <a:srgbClr val="0D2A52"/>
          </a:solidFill>
          <a:ln w="8890">
            <a:solidFill>
              <a:srgbClr val="0E7C7B"/>
            </a:solidFill>
            <a:prstDash val="solid"/>
          </a:ln>
        </p:spPr>
      </p:sp>
      <p:sp>
        <p:nvSpPr>
          <p:cNvPr id="19" name="Text 17"/>
          <p:cNvSpPr/>
          <p:nvPr/>
        </p:nvSpPr>
        <p:spPr>
          <a:xfrm>
            <a:off x="4608576" y="3657600"/>
            <a:ext cx="1325880" cy="685800"/>
          </a:xfrm>
          <a:prstGeom prst="rect">
            <a:avLst/>
          </a:prstGeom>
          <a:noFill/>
          <a:ln/>
        </p:spPr>
        <p:txBody>
          <a:bodyPr wrap="square" rtlCol="0" anchor="ctr"/>
          <a:lstStyle/>
          <a:p>
            <a:pPr marL="0" indent="0" algn="ctr">
              <a:buNone/>
            </a:pPr>
            <a:r>
              <a:rPr lang="en-US" sz="950" b="1" dirty="0">
                <a:solidFill>
                  <a:srgbClr val="FFFFFF"/>
                </a:solidFill>
              </a:rPr>
              <a:t>Empirical</a:t>
            </a:r>
            <a:endParaRPr lang="en-US" sz="950" dirty="0"/>
          </a:p>
          <a:p>
            <a:pPr marL="0" indent="0" algn="ctr">
              <a:buNone/>
            </a:pPr>
            <a:r>
              <a:rPr lang="en-US" sz="950" b="1" dirty="0">
                <a:solidFill>
                  <a:srgbClr val="FFFFFF"/>
                </a:solidFill>
              </a:rPr>
              <a:t>Review</a:t>
            </a:r>
            <a:endParaRPr lang="en-US" sz="950" dirty="0"/>
          </a:p>
        </p:txBody>
      </p:sp>
      <p:sp>
        <p:nvSpPr>
          <p:cNvPr id="20" name="Shape 18"/>
          <p:cNvSpPr/>
          <p:nvPr/>
        </p:nvSpPr>
        <p:spPr>
          <a:xfrm>
            <a:off x="6053328" y="3657600"/>
            <a:ext cx="1325880" cy="685800"/>
          </a:xfrm>
          <a:prstGeom prst="rect">
            <a:avLst/>
          </a:prstGeom>
          <a:solidFill>
            <a:srgbClr val="0D2A52"/>
          </a:solidFill>
          <a:ln w="8890">
            <a:solidFill>
              <a:srgbClr val="0E7C7B"/>
            </a:solidFill>
            <a:prstDash val="solid"/>
          </a:ln>
        </p:spPr>
      </p:sp>
      <p:sp>
        <p:nvSpPr>
          <p:cNvPr id="21" name="Text 19"/>
          <p:cNvSpPr/>
          <p:nvPr/>
        </p:nvSpPr>
        <p:spPr>
          <a:xfrm>
            <a:off x="6053328" y="3657600"/>
            <a:ext cx="1325880" cy="685800"/>
          </a:xfrm>
          <a:prstGeom prst="rect">
            <a:avLst/>
          </a:prstGeom>
          <a:noFill/>
          <a:ln/>
        </p:spPr>
        <p:txBody>
          <a:bodyPr wrap="square" rtlCol="0" anchor="ctr"/>
          <a:lstStyle/>
          <a:p>
            <a:pPr marL="0" indent="0" algn="ctr">
              <a:buNone/>
            </a:pPr>
            <a:r>
              <a:rPr lang="en-US" sz="950" b="1" dirty="0">
                <a:solidFill>
                  <a:srgbClr val="FFFFFF"/>
                </a:solidFill>
              </a:rPr>
              <a:t>Research</a:t>
            </a:r>
            <a:endParaRPr lang="en-US" sz="950" dirty="0"/>
          </a:p>
          <a:p>
            <a:pPr marL="0" indent="0" algn="ctr">
              <a:buNone/>
            </a:pPr>
            <a:r>
              <a:rPr lang="en-US" sz="950" b="1" dirty="0">
                <a:solidFill>
                  <a:srgbClr val="FFFFFF"/>
                </a:solidFill>
              </a:rPr>
              <a:t>Gap</a:t>
            </a:r>
            <a:endParaRPr lang="en-US" sz="950" dirty="0"/>
          </a:p>
        </p:txBody>
      </p:sp>
      <p:sp>
        <p:nvSpPr>
          <p:cNvPr id="22" name="Shape 20"/>
          <p:cNvSpPr/>
          <p:nvPr/>
        </p:nvSpPr>
        <p:spPr>
          <a:xfrm>
            <a:off x="7498080" y="3657600"/>
            <a:ext cx="1325880" cy="685800"/>
          </a:xfrm>
          <a:prstGeom prst="rect">
            <a:avLst/>
          </a:prstGeom>
          <a:solidFill>
            <a:srgbClr val="0D2A52"/>
          </a:solidFill>
          <a:ln w="8890">
            <a:solidFill>
              <a:srgbClr val="0E7C7B"/>
            </a:solidFill>
            <a:prstDash val="solid"/>
          </a:ln>
        </p:spPr>
      </p:sp>
      <p:sp>
        <p:nvSpPr>
          <p:cNvPr id="23" name="Text 21"/>
          <p:cNvSpPr/>
          <p:nvPr/>
        </p:nvSpPr>
        <p:spPr>
          <a:xfrm>
            <a:off x="7498080" y="3657600"/>
            <a:ext cx="1325880" cy="685800"/>
          </a:xfrm>
          <a:prstGeom prst="rect">
            <a:avLst/>
          </a:prstGeom>
          <a:noFill/>
          <a:ln/>
        </p:spPr>
        <p:txBody>
          <a:bodyPr wrap="square" rtlCol="0" anchor="ctr"/>
          <a:lstStyle/>
          <a:p>
            <a:pPr marL="0" indent="0" algn="ctr">
              <a:buNone/>
            </a:pPr>
            <a:r>
              <a:rPr lang="en-US" sz="950" b="1" dirty="0">
                <a:solidFill>
                  <a:srgbClr val="FFFFFF"/>
                </a:solidFill>
              </a:rPr>
              <a:t>Conceptual</a:t>
            </a:r>
            <a:endParaRPr lang="en-US" sz="950" dirty="0"/>
          </a:p>
          <a:p>
            <a:pPr marL="0" indent="0" algn="ctr">
              <a:buNone/>
            </a:pPr>
            <a:r>
              <a:rPr lang="en-US" sz="950" b="1" dirty="0">
                <a:solidFill>
                  <a:srgbClr val="FFFFFF"/>
                </a:solidFill>
              </a:rPr>
              <a:t>Framework</a:t>
            </a:r>
            <a:endParaRPr lang="en-US" sz="950" dirty="0"/>
          </a:p>
        </p:txBody>
      </p:sp>
      <p:sp>
        <p:nvSpPr>
          <p:cNvPr id="24" name="Text 22"/>
          <p:cNvSpPr/>
          <p:nvPr/>
        </p:nvSpPr>
        <p:spPr>
          <a:xfrm>
            <a:off x="457200" y="4526280"/>
            <a:ext cx="8229600" cy="228600"/>
          </a:xfrm>
          <a:prstGeom prst="rect">
            <a:avLst/>
          </a:prstGeom>
          <a:noFill/>
          <a:ln/>
        </p:spPr>
        <p:txBody>
          <a:bodyPr wrap="square" rtlCol="0" anchor="ctr"/>
          <a:lstStyle/>
          <a:p>
            <a:pPr marL="0" indent="0" algn="ctr">
              <a:buNone/>
            </a:pPr>
            <a:r>
              <a:rPr lang="en-US" sz="900" dirty="0">
                <a:solidFill>
                  <a:srgbClr val="7A9ABB"/>
                </a:solidFill>
              </a:rPr>
              <a:t>May 2026</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4892040"/>
            <a:ext cx="9144000" cy="182880"/>
          </a:xfrm>
          <a:prstGeom prst="rect">
            <a:avLst/>
          </a:prstGeom>
          <a:noFill/>
          <a:ln/>
        </p:spPr>
        <p:txBody>
          <a:bodyPr wrap="square" rtlCol="0" anchor="ctr"/>
          <a:lstStyle/>
          <a:p>
            <a:pPr marL="0" indent="0" algn="ctr">
              <a:buNone/>
            </a:pPr>
            <a:r>
              <a:rPr lang="en-US" sz="750" i="1" dirty="0">
                <a:solidFill>
                  <a:srgbClr val="7A8CA0"/>
                </a:solidFill>
              </a:rPr>
              <a:t>Tobit Research Consulting  |  Proposal Writing Training  |  Chapter 2</a:t>
            </a:r>
            <a:endParaRPr lang="en-US" sz="750" dirty="0"/>
          </a:p>
        </p:txBody>
      </p:sp>
      <p:sp>
        <p:nvSpPr>
          <p:cNvPr id="3" name="Shape 1"/>
          <p:cNvSpPr/>
          <p:nvPr/>
        </p:nvSpPr>
        <p:spPr>
          <a:xfrm>
            <a:off x="0" y="0"/>
            <a:ext cx="9144000" cy="960120"/>
          </a:xfrm>
          <a:prstGeom prst="rect">
            <a:avLst/>
          </a:prstGeom>
          <a:solidFill>
            <a:srgbClr val="1B3A6B"/>
          </a:solidFill>
          <a:ln w="12700">
            <a:solidFill>
              <a:srgbClr val="1B3A6B"/>
            </a:solidFill>
            <a:prstDash val="solid"/>
          </a:ln>
        </p:spPr>
      </p:sp>
      <p:sp>
        <p:nvSpPr>
          <p:cNvPr id="4" name="Text 2"/>
          <p:cNvSpPr/>
          <p:nvPr/>
        </p:nvSpPr>
        <p:spPr>
          <a:xfrm>
            <a:off x="457200" y="73152"/>
            <a:ext cx="8229600" cy="411480"/>
          </a:xfrm>
          <a:prstGeom prst="rect">
            <a:avLst/>
          </a:prstGeom>
          <a:noFill/>
          <a:ln/>
        </p:spPr>
        <p:txBody>
          <a:bodyPr wrap="square" rtlCol="0" anchor="ctr"/>
          <a:lstStyle/>
          <a:p>
            <a:pPr marL="0" indent="0">
              <a:buNone/>
            </a:pPr>
            <a:r>
              <a:rPr lang="en-US" sz="2100" b="1" dirty="0">
                <a:solidFill>
                  <a:srgbClr val="FFFFFF"/>
                </a:solidFill>
              </a:rPr>
              <a:t>Conceptual Framework: How to Draw It (Sample Study)</a:t>
            </a:r>
            <a:endParaRPr lang="en-US" sz="2100" dirty="0"/>
          </a:p>
        </p:txBody>
      </p:sp>
      <p:sp>
        <p:nvSpPr>
          <p:cNvPr id="5" name="Text 3"/>
          <p:cNvSpPr/>
          <p:nvPr/>
        </p:nvSpPr>
        <p:spPr>
          <a:xfrm>
            <a:off x="457200" y="502920"/>
            <a:ext cx="8229600" cy="274320"/>
          </a:xfrm>
          <a:prstGeom prst="rect">
            <a:avLst/>
          </a:prstGeom>
          <a:noFill/>
          <a:ln/>
        </p:spPr>
        <p:txBody>
          <a:bodyPr wrap="square" rtlCol="0" anchor="ctr"/>
          <a:lstStyle/>
          <a:p>
            <a:pPr marL="0" indent="0">
              <a:buNone/>
            </a:pPr>
            <a:r>
              <a:rPr lang="en-US" sz="1100" i="1" dirty="0">
                <a:solidFill>
                  <a:srgbClr val="AABDD5"/>
                </a:solidFill>
              </a:rPr>
              <a:t>Risk Management Practices (IVs) → Sustainability of NGOs in Kenya (DV)</a:t>
            </a:r>
            <a:endParaRPr lang="en-US" sz="1100" dirty="0"/>
          </a:p>
        </p:txBody>
      </p:sp>
      <p:sp>
        <p:nvSpPr>
          <p:cNvPr id="6" name="Shape 4"/>
          <p:cNvSpPr/>
          <p:nvPr/>
        </p:nvSpPr>
        <p:spPr>
          <a:xfrm>
            <a:off x="274320" y="1024128"/>
            <a:ext cx="3749040" cy="292608"/>
          </a:xfrm>
          <a:prstGeom prst="rect">
            <a:avLst/>
          </a:prstGeom>
          <a:solidFill>
            <a:srgbClr val="1B3A6B"/>
          </a:solidFill>
          <a:ln w="12700">
            <a:solidFill>
              <a:srgbClr val="1B3A6B"/>
            </a:solidFill>
            <a:prstDash val="solid"/>
          </a:ln>
        </p:spPr>
      </p:sp>
      <p:sp>
        <p:nvSpPr>
          <p:cNvPr id="7" name="Text 5"/>
          <p:cNvSpPr/>
          <p:nvPr/>
        </p:nvSpPr>
        <p:spPr>
          <a:xfrm>
            <a:off x="274320" y="1024128"/>
            <a:ext cx="3749040" cy="292608"/>
          </a:xfrm>
          <a:prstGeom prst="rect">
            <a:avLst/>
          </a:prstGeom>
          <a:noFill/>
          <a:ln/>
        </p:spPr>
        <p:txBody>
          <a:bodyPr wrap="square" rtlCol="0" anchor="ctr"/>
          <a:lstStyle/>
          <a:p>
            <a:pPr marL="0" indent="0" algn="ctr">
              <a:buNone/>
            </a:pPr>
            <a:r>
              <a:rPr lang="en-US" sz="950" b="1" dirty="0">
                <a:solidFill>
                  <a:srgbClr val="FFFFFF"/>
                </a:solidFill>
              </a:rPr>
              <a:t>INDEPENDENT VARIABLES (IVs)</a:t>
            </a:r>
            <a:endParaRPr lang="en-US" sz="950" dirty="0"/>
          </a:p>
        </p:txBody>
      </p:sp>
      <p:sp>
        <p:nvSpPr>
          <p:cNvPr id="8" name="Shape 6"/>
          <p:cNvSpPr/>
          <p:nvPr/>
        </p:nvSpPr>
        <p:spPr>
          <a:xfrm>
            <a:off x="5943600" y="1024128"/>
            <a:ext cx="2926080" cy="292608"/>
          </a:xfrm>
          <a:prstGeom prst="rect">
            <a:avLst/>
          </a:prstGeom>
          <a:solidFill>
            <a:srgbClr val="0E7C7B"/>
          </a:solidFill>
          <a:ln w="12700">
            <a:solidFill>
              <a:srgbClr val="0E7C7B"/>
            </a:solidFill>
            <a:prstDash val="solid"/>
          </a:ln>
        </p:spPr>
      </p:sp>
      <p:sp>
        <p:nvSpPr>
          <p:cNvPr id="9" name="Text 7"/>
          <p:cNvSpPr/>
          <p:nvPr/>
        </p:nvSpPr>
        <p:spPr>
          <a:xfrm>
            <a:off x="5943600" y="1024128"/>
            <a:ext cx="2926080" cy="292608"/>
          </a:xfrm>
          <a:prstGeom prst="rect">
            <a:avLst/>
          </a:prstGeom>
          <a:noFill/>
          <a:ln/>
        </p:spPr>
        <p:txBody>
          <a:bodyPr wrap="square" rtlCol="0" anchor="ctr"/>
          <a:lstStyle/>
          <a:p>
            <a:pPr marL="0" indent="0" algn="ctr">
              <a:buNone/>
            </a:pPr>
            <a:r>
              <a:rPr lang="en-US" sz="950" b="1" dirty="0">
                <a:solidFill>
                  <a:srgbClr val="FFFFFF"/>
                </a:solidFill>
              </a:rPr>
              <a:t>DEPENDENT VARIABLE (DV)</a:t>
            </a:r>
            <a:endParaRPr lang="en-US" sz="950" dirty="0"/>
          </a:p>
        </p:txBody>
      </p:sp>
      <p:sp>
        <p:nvSpPr>
          <p:cNvPr id="10" name="Shape 8"/>
          <p:cNvSpPr/>
          <p:nvPr/>
        </p:nvSpPr>
        <p:spPr>
          <a:xfrm>
            <a:off x="274320" y="1371600"/>
            <a:ext cx="3749040" cy="685800"/>
          </a:xfrm>
          <a:prstGeom prst="rect">
            <a:avLst/>
          </a:prstGeom>
          <a:solidFill>
            <a:srgbClr val="F4F7FB"/>
          </a:solidFill>
          <a:ln w="10160">
            <a:solidFill>
              <a:srgbClr val="1B3A6B"/>
            </a:solidFill>
            <a:prstDash val="solid"/>
          </a:ln>
        </p:spPr>
      </p:sp>
      <p:sp>
        <p:nvSpPr>
          <p:cNvPr id="11" name="Text 9"/>
          <p:cNvSpPr/>
          <p:nvPr/>
        </p:nvSpPr>
        <p:spPr>
          <a:xfrm>
            <a:off x="320040" y="1399032"/>
            <a:ext cx="3657600" cy="219456"/>
          </a:xfrm>
          <a:prstGeom prst="rect">
            <a:avLst/>
          </a:prstGeom>
          <a:noFill/>
          <a:ln/>
        </p:spPr>
        <p:txBody>
          <a:bodyPr wrap="square" rtlCol="0" anchor="ctr"/>
          <a:lstStyle/>
          <a:p>
            <a:pPr marL="0" indent="0">
              <a:buNone/>
            </a:pPr>
            <a:r>
              <a:rPr lang="en-US" sz="1050" b="1" dirty="0">
                <a:solidFill>
                  <a:srgbClr val="1B3A6B"/>
                </a:solidFill>
              </a:rPr>
              <a:t>Risk Identification</a:t>
            </a:r>
            <a:endParaRPr lang="en-US" sz="1050" dirty="0"/>
          </a:p>
        </p:txBody>
      </p:sp>
      <p:sp>
        <p:nvSpPr>
          <p:cNvPr id="12" name="Text 10"/>
          <p:cNvSpPr/>
          <p:nvPr/>
        </p:nvSpPr>
        <p:spPr>
          <a:xfrm>
            <a:off x="365760" y="1618488"/>
            <a:ext cx="3611880" cy="155448"/>
          </a:xfrm>
          <a:prstGeom prst="rect">
            <a:avLst/>
          </a:prstGeom>
          <a:noFill/>
          <a:ln/>
        </p:spPr>
        <p:txBody>
          <a:bodyPr wrap="square" rtlCol="0" anchor="ctr"/>
          <a:lstStyle/>
          <a:p>
            <a:pPr marL="342900" indent="-342900">
              <a:buSzPct val="100000"/>
              <a:buChar char="•"/>
            </a:pPr>
            <a:r>
              <a:rPr lang="en-US" sz="850" dirty="0">
                <a:solidFill>
                  <a:srgbClr val="2D3748"/>
                </a:solidFill>
              </a:rPr>
              <a:t>Likelihood assessment</a:t>
            </a:r>
            <a:endParaRPr lang="en-US" sz="850" dirty="0"/>
          </a:p>
        </p:txBody>
      </p:sp>
      <p:sp>
        <p:nvSpPr>
          <p:cNvPr id="13" name="Text 11"/>
          <p:cNvSpPr/>
          <p:nvPr/>
        </p:nvSpPr>
        <p:spPr>
          <a:xfrm>
            <a:off x="365760" y="1764792"/>
            <a:ext cx="3611880" cy="155448"/>
          </a:xfrm>
          <a:prstGeom prst="rect">
            <a:avLst/>
          </a:prstGeom>
          <a:noFill/>
          <a:ln/>
        </p:spPr>
        <p:txBody>
          <a:bodyPr wrap="square" rtlCol="0" anchor="ctr"/>
          <a:lstStyle/>
          <a:p>
            <a:pPr marL="342900" indent="-342900">
              <a:buSzPct val="100000"/>
              <a:buChar char="•"/>
            </a:pPr>
            <a:r>
              <a:rPr lang="en-US" sz="850" dirty="0">
                <a:solidFill>
                  <a:srgbClr val="2D3748"/>
                </a:solidFill>
              </a:rPr>
              <a:t>Risk register maintenance</a:t>
            </a:r>
            <a:endParaRPr lang="en-US" sz="850" dirty="0"/>
          </a:p>
        </p:txBody>
      </p:sp>
      <p:sp>
        <p:nvSpPr>
          <p:cNvPr id="14" name="Text 12"/>
          <p:cNvSpPr/>
          <p:nvPr/>
        </p:nvSpPr>
        <p:spPr>
          <a:xfrm>
            <a:off x="365760" y="1911096"/>
            <a:ext cx="3611880" cy="155448"/>
          </a:xfrm>
          <a:prstGeom prst="rect">
            <a:avLst/>
          </a:prstGeom>
          <a:noFill/>
          <a:ln/>
        </p:spPr>
        <p:txBody>
          <a:bodyPr wrap="square" rtlCol="0" anchor="ctr"/>
          <a:lstStyle/>
          <a:p>
            <a:pPr marL="342900" indent="-342900">
              <a:buSzPct val="100000"/>
              <a:buChar char="•"/>
            </a:pPr>
            <a:r>
              <a:rPr lang="en-US" sz="850" dirty="0">
                <a:solidFill>
                  <a:srgbClr val="2D3748"/>
                </a:solidFill>
              </a:rPr>
              <a:t>Stakeholder consultation</a:t>
            </a:r>
            <a:endParaRPr lang="en-US" sz="850" dirty="0"/>
          </a:p>
        </p:txBody>
      </p:sp>
      <p:sp>
        <p:nvSpPr>
          <p:cNvPr id="15" name="Shape 13"/>
          <p:cNvSpPr/>
          <p:nvPr/>
        </p:nvSpPr>
        <p:spPr>
          <a:xfrm>
            <a:off x="4023360" y="1714500"/>
            <a:ext cx="1417320" cy="0"/>
          </a:xfrm>
          <a:prstGeom prst="line">
            <a:avLst/>
          </a:prstGeom>
          <a:noFill/>
          <a:ln w="19050">
            <a:solidFill>
              <a:srgbClr val="D4A017"/>
            </a:solidFill>
            <a:prstDash val="solid"/>
          </a:ln>
        </p:spPr>
      </p:sp>
      <p:sp>
        <p:nvSpPr>
          <p:cNvPr id="16" name="Text 14"/>
          <p:cNvSpPr/>
          <p:nvPr/>
        </p:nvSpPr>
        <p:spPr>
          <a:xfrm>
            <a:off x="5321808" y="1591056"/>
            <a:ext cx="201168" cy="256032"/>
          </a:xfrm>
          <a:prstGeom prst="rect">
            <a:avLst/>
          </a:prstGeom>
          <a:noFill/>
          <a:ln/>
        </p:spPr>
        <p:txBody>
          <a:bodyPr wrap="square" rtlCol="0" anchor="ctr"/>
          <a:lstStyle/>
          <a:p>
            <a:pPr marL="0" indent="0" algn="ctr">
              <a:buNone/>
            </a:pPr>
            <a:r>
              <a:rPr lang="en-US" sz="900" dirty="0">
                <a:solidFill>
                  <a:srgbClr val="D4A017"/>
                </a:solidFill>
              </a:rPr>
              <a:t>▶</a:t>
            </a:r>
            <a:endParaRPr lang="en-US" sz="900" dirty="0"/>
          </a:p>
        </p:txBody>
      </p:sp>
      <p:sp>
        <p:nvSpPr>
          <p:cNvPr id="17" name="Shape 15"/>
          <p:cNvSpPr/>
          <p:nvPr/>
        </p:nvSpPr>
        <p:spPr>
          <a:xfrm>
            <a:off x="274320" y="2176272"/>
            <a:ext cx="3749040" cy="685800"/>
          </a:xfrm>
          <a:prstGeom prst="rect">
            <a:avLst/>
          </a:prstGeom>
          <a:solidFill>
            <a:srgbClr val="F4F7FB"/>
          </a:solidFill>
          <a:ln w="10160">
            <a:solidFill>
              <a:srgbClr val="1B3A6B"/>
            </a:solidFill>
            <a:prstDash val="solid"/>
          </a:ln>
        </p:spPr>
      </p:sp>
      <p:sp>
        <p:nvSpPr>
          <p:cNvPr id="18" name="Text 16"/>
          <p:cNvSpPr/>
          <p:nvPr/>
        </p:nvSpPr>
        <p:spPr>
          <a:xfrm>
            <a:off x="320040" y="2203704"/>
            <a:ext cx="3657600" cy="219456"/>
          </a:xfrm>
          <a:prstGeom prst="rect">
            <a:avLst/>
          </a:prstGeom>
          <a:noFill/>
          <a:ln/>
        </p:spPr>
        <p:txBody>
          <a:bodyPr wrap="square" rtlCol="0" anchor="ctr"/>
          <a:lstStyle/>
          <a:p>
            <a:pPr marL="0" indent="0">
              <a:buNone/>
            </a:pPr>
            <a:r>
              <a:rPr lang="en-US" sz="1050" b="1" dirty="0">
                <a:solidFill>
                  <a:srgbClr val="1B3A6B"/>
                </a:solidFill>
              </a:rPr>
              <a:t>Risk Assessment</a:t>
            </a:r>
            <a:endParaRPr lang="en-US" sz="1050" dirty="0"/>
          </a:p>
        </p:txBody>
      </p:sp>
      <p:sp>
        <p:nvSpPr>
          <p:cNvPr id="19" name="Text 17"/>
          <p:cNvSpPr/>
          <p:nvPr/>
        </p:nvSpPr>
        <p:spPr>
          <a:xfrm>
            <a:off x="365760" y="2423160"/>
            <a:ext cx="3611880" cy="155448"/>
          </a:xfrm>
          <a:prstGeom prst="rect">
            <a:avLst/>
          </a:prstGeom>
          <a:noFill/>
          <a:ln/>
        </p:spPr>
        <p:txBody>
          <a:bodyPr wrap="square" rtlCol="0" anchor="ctr"/>
          <a:lstStyle/>
          <a:p>
            <a:pPr marL="342900" indent="-342900">
              <a:buSzPct val="100000"/>
              <a:buChar char="•"/>
            </a:pPr>
            <a:r>
              <a:rPr lang="en-US" sz="850" dirty="0">
                <a:solidFill>
                  <a:srgbClr val="2D3748"/>
                </a:solidFill>
              </a:rPr>
              <a:t>Impact scoring</a:t>
            </a:r>
            <a:endParaRPr lang="en-US" sz="850" dirty="0"/>
          </a:p>
        </p:txBody>
      </p:sp>
      <p:sp>
        <p:nvSpPr>
          <p:cNvPr id="20" name="Text 18"/>
          <p:cNvSpPr/>
          <p:nvPr/>
        </p:nvSpPr>
        <p:spPr>
          <a:xfrm>
            <a:off x="365760" y="2569464"/>
            <a:ext cx="3611880" cy="155448"/>
          </a:xfrm>
          <a:prstGeom prst="rect">
            <a:avLst/>
          </a:prstGeom>
          <a:noFill/>
          <a:ln/>
        </p:spPr>
        <p:txBody>
          <a:bodyPr wrap="square" rtlCol="0" anchor="ctr"/>
          <a:lstStyle/>
          <a:p>
            <a:pPr marL="342900" indent="-342900">
              <a:buSzPct val="100000"/>
              <a:buChar char="•"/>
            </a:pPr>
            <a:r>
              <a:rPr lang="en-US" sz="850" dirty="0">
                <a:solidFill>
                  <a:srgbClr val="2D3748"/>
                </a:solidFill>
              </a:rPr>
              <a:t>Risk prioritisation</a:t>
            </a:r>
            <a:endParaRPr lang="en-US" sz="850" dirty="0"/>
          </a:p>
        </p:txBody>
      </p:sp>
      <p:sp>
        <p:nvSpPr>
          <p:cNvPr id="21" name="Text 19"/>
          <p:cNvSpPr/>
          <p:nvPr/>
        </p:nvSpPr>
        <p:spPr>
          <a:xfrm>
            <a:off x="365760" y="2715768"/>
            <a:ext cx="3611880" cy="155448"/>
          </a:xfrm>
          <a:prstGeom prst="rect">
            <a:avLst/>
          </a:prstGeom>
          <a:noFill/>
          <a:ln/>
        </p:spPr>
        <p:txBody>
          <a:bodyPr wrap="square" rtlCol="0" anchor="ctr"/>
          <a:lstStyle/>
          <a:p>
            <a:pPr marL="342900" indent="-342900">
              <a:buSzPct val="100000"/>
              <a:buChar char="•"/>
            </a:pPr>
            <a:r>
              <a:rPr lang="en-US" sz="850" dirty="0">
                <a:solidFill>
                  <a:srgbClr val="2D3748"/>
                </a:solidFill>
              </a:rPr>
              <a:t>Probability mapping</a:t>
            </a:r>
            <a:endParaRPr lang="en-US" sz="850" dirty="0"/>
          </a:p>
        </p:txBody>
      </p:sp>
      <p:sp>
        <p:nvSpPr>
          <p:cNvPr id="22" name="Shape 20"/>
          <p:cNvSpPr/>
          <p:nvPr/>
        </p:nvSpPr>
        <p:spPr>
          <a:xfrm>
            <a:off x="4023360" y="2519172"/>
            <a:ext cx="1417320" cy="0"/>
          </a:xfrm>
          <a:prstGeom prst="line">
            <a:avLst/>
          </a:prstGeom>
          <a:noFill/>
          <a:ln w="19050">
            <a:solidFill>
              <a:srgbClr val="D4A017"/>
            </a:solidFill>
            <a:prstDash val="solid"/>
          </a:ln>
        </p:spPr>
      </p:sp>
      <p:sp>
        <p:nvSpPr>
          <p:cNvPr id="23" name="Text 21"/>
          <p:cNvSpPr/>
          <p:nvPr/>
        </p:nvSpPr>
        <p:spPr>
          <a:xfrm>
            <a:off x="5321808" y="2395728"/>
            <a:ext cx="201168" cy="256032"/>
          </a:xfrm>
          <a:prstGeom prst="rect">
            <a:avLst/>
          </a:prstGeom>
          <a:noFill/>
          <a:ln/>
        </p:spPr>
        <p:txBody>
          <a:bodyPr wrap="square" rtlCol="0" anchor="ctr"/>
          <a:lstStyle/>
          <a:p>
            <a:pPr marL="0" indent="0" algn="ctr">
              <a:buNone/>
            </a:pPr>
            <a:r>
              <a:rPr lang="en-US" sz="900" dirty="0">
                <a:solidFill>
                  <a:srgbClr val="D4A017"/>
                </a:solidFill>
              </a:rPr>
              <a:t>▶</a:t>
            </a:r>
            <a:endParaRPr lang="en-US" sz="900" dirty="0"/>
          </a:p>
        </p:txBody>
      </p:sp>
      <p:sp>
        <p:nvSpPr>
          <p:cNvPr id="24" name="Shape 22"/>
          <p:cNvSpPr/>
          <p:nvPr/>
        </p:nvSpPr>
        <p:spPr>
          <a:xfrm>
            <a:off x="274320" y="2980944"/>
            <a:ext cx="3749040" cy="685800"/>
          </a:xfrm>
          <a:prstGeom prst="rect">
            <a:avLst/>
          </a:prstGeom>
          <a:solidFill>
            <a:srgbClr val="F4F7FB"/>
          </a:solidFill>
          <a:ln w="10160">
            <a:solidFill>
              <a:srgbClr val="1B3A6B"/>
            </a:solidFill>
            <a:prstDash val="solid"/>
          </a:ln>
        </p:spPr>
      </p:sp>
      <p:sp>
        <p:nvSpPr>
          <p:cNvPr id="25" name="Text 23"/>
          <p:cNvSpPr/>
          <p:nvPr/>
        </p:nvSpPr>
        <p:spPr>
          <a:xfrm>
            <a:off x="320040" y="3008376"/>
            <a:ext cx="3657600" cy="219456"/>
          </a:xfrm>
          <a:prstGeom prst="rect">
            <a:avLst/>
          </a:prstGeom>
          <a:noFill/>
          <a:ln/>
        </p:spPr>
        <p:txBody>
          <a:bodyPr wrap="square" rtlCol="0" anchor="ctr"/>
          <a:lstStyle/>
          <a:p>
            <a:pPr marL="0" indent="0">
              <a:buNone/>
            </a:pPr>
            <a:r>
              <a:rPr lang="en-US" sz="1050" b="1" dirty="0">
                <a:solidFill>
                  <a:srgbClr val="1B3A6B"/>
                </a:solidFill>
              </a:rPr>
              <a:t>Risk Control</a:t>
            </a:r>
            <a:endParaRPr lang="en-US" sz="1050" dirty="0"/>
          </a:p>
        </p:txBody>
      </p:sp>
      <p:sp>
        <p:nvSpPr>
          <p:cNvPr id="26" name="Text 24"/>
          <p:cNvSpPr/>
          <p:nvPr/>
        </p:nvSpPr>
        <p:spPr>
          <a:xfrm>
            <a:off x="365760" y="3227832"/>
            <a:ext cx="3611880" cy="155448"/>
          </a:xfrm>
          <a:prstGeom prst="rect">
            <a:avLst/>
          </a:prstGeom>
          <a:noFill/>
          <a:ln/>
        </p:spPr>
        <p:txBody>
          <a:bodyPr wrap="square" rtlCol="0" anchor="ctr"/>
          <a:lstStyle/>
          <a:p>
            <a:pPr marL="342900" indent="-342900">
              <a:buSzPct val="100000"/>
              <a:buChar char="•"/>
            </a:pPr>
            <a:r>
              <a:rPr lang="en-US" sz="850" dirty="0">
                <a:solidFill>
                  <a:srgbClr val="2D3748"/>
                </a:solidFill>
              </a:rPr>
              <a:t>Mitigation strategies</a:t>
            </a:r>
            <a:endParaRPr lang="en-US" sz="850" dirty="0"/>
          </a:p>
        </p:txBody>
      </p:sp>
      <p:sp>
        <p:nvSpPr>
          <p:cNvPr id="27" name="Text 25"/>
          <p:cNvSpPr/>
          <p:nvPr/>
        </p:nvSpPr>
        <p:spPr>
          <a:xfrm>
            <a:off x="365760" y="3374136"/>
            <a:ext cx="3611880" cy="155448"/>
          </a:xfrm>
          <a:prstGeom prst="rect">
            <a:avLst/>
          </a:prstGeom>
          <a:noFill/>
          <a:ln/>
        </p:spPr>
        <p:txBody>
          <a:bodyPr wrap="square" rtlCol="0" anchor="ctr"/>
          <a:lstStyle/>
          <a:p>
            <a:pPr marL="342900" indent="-342900">
              <a:buSzPct val="100000"/>
              <a:buChar char="•"/>
            </a:pPr>
            <a:r>
              <a:rPr lang="en-US" sz="850" dirty="0">
                <a:solidFill>
                  <a:srgbClr val="2D3748"/>
                </a:solidFill>
              </a:rPr>
              <a:t>Contingency planning</a:t>
            </a:r>
            <a:endParaRPr lang="en-US" sz="850" dirty="0"/>
          </a:p>
        </p:txBody>
      </p:sp>
      <p:sp>
        <p:nvSpPr>
          <p:cNvPr id="28" name="Text 26"/>
          <p:cNvSpPr/>
          <p:nvPr/>
        </p:nvSpPr>
        <p:spPr>
          <a:xfrm>
            <a:off x="365760" y="3520440"/>
            <a:ext cx="3611880" cy="155448"/>
          </a:xfrm>
          <a:prstGeom prst="rect">
            <a:avLst/>
          </a:prstGeom>
          <a:noFill/>
          <a:ln/>
        </p:spPr>
        <p:txBody>
          <a:bodyPr wrap="square" rtlCol="0" anchor="ctr"/>
          <a:lstStyle/>
          <a:p>
            <a:pPr marL="342900" indent="-342900">
              <a:buSzPct val="100000"/>
              <a:buChar char="•"/>
            </a:pPr>
            <a:r>
              <a:rPr lang="en-US" sz="850" dirty="0">
                <a:solidFill>
                  <a:srgbClr val="2D3748"/>
                </a:solidFill>
              </a:rPr>
              <a:t>Policy enforcement</a:t>
            </a:r>
            <a:endParaRPr lang="en-US" sz="850" dirty="0"/>
          </a:p>
        </p:txBody>
      </p:sp>
      <p:sp>
        <p:nvSpPr>
          <p:cNvPr id="29" name="Shape 27"/>
          <p:cNvSpPr/>
          <p:nvPr/>
        </p:nvSpPr>
        <p:spPr>
          <a:xfrm>
            <a:off x="4023360" y="3323844"/>
            <a:ext cx="1417320" cy="0"/>
          </a:xfrm>
          <a:prstGeom prst="line">
            <a:avLst/>
          </a:prstGeom>
          <a:noFill/>
          <a:ln w="19050">
            <a:solidFill>
              <a:srgbClr val="D4A017"/>
            </a:solidFill>
            <a:prstDash val="solid"/>
          </a:ln>
        </p:spPr>
      </p:sp>
      <p:sp>
        <p:nvSpPr>
          <p:cNvPr id="30" name="Text 28"/>
          <p:cNvSpPr/>
          <p:nvPr/>
        </p:nvSpPr>
        <p:spPr>
          <a:xfrm>
            <a:off x="5321808" y="3200400"/>
            <a:ext cx="201168" cy="256032"/>
          </a:xfrm>
          <a:prstGeom prst="rect">
            <a:avLst/>
          </a:prstGeom>
          <a:noFill/>
          <a:ln/>
        </p:spPr>
        <p:txBody>
          <a:bodyPr wrap="square" rtlCol="0" anchor="ctr"/>
          <a:lstStyle/>
          <a:p>
            <a:pPr marL="0" indent="0" algn="ctr">
              <a:buNone/>
            </a:pPr>
            <a:r>
              <a:rPr lang="en-US" sz="900" dirty="0">
                <a:solidFill>
                  <a:srgbClr val="D4A017"/>
                </a:solidFill>
              </a:rPr>
              <a:t>▶</a:t>
            </a:r>
            <a:endParaRPr lang="en-US" sz="900" dirty="0"/>
          </a:p>
        </p:txBody>
      </p:sp>
      <p:sp>
        <p:nvSpPr>
          <p:cNvPr id="31" name="Shape 29"/>
          <p:cNvSpPr/>
          <p:nvPr/>
        </p:nvSpPr>
        <p:spPr>
          <a:xfrm>
            <a:off x="274320" y="3785616"/>
            <a:ext cx="3749040" cy="685800"/>
          </a:xfrm>
          <a:prstGeom prst="rect">
            <a:avLst/>
          </a:prstGeom>
          <a:solidFill>
            <a:srgbClr val="F4F7FB"/>
          </a:solidFill>
          <a:ln w="10160">
            <a:solidFill>
              <a:srgbClr val="1B3A6B"/>
            </a:solidFill>
            <a:prstDash val="solid"/>
          </a:ln>
        </p:spPr>
      </p:sp>
      <p:sp>
        <p:nvSpPr>
          <p:cNvPr id="32" name="Text 30"/>
          <p:cNvSpPr/>
          <p:nvPr/>
        </p:nvSpPr>
        <p:spPr>
          <a:xfrm>
            <a:off x="320040" y="3813048"/>
            <a:ext cx="3657600" cy="219456"/>
          </a:xfrm>
          <a:prstGeom prst="rect">
            <a:avLst/>
          </a:prstGeom>
          <a:noFill/>
          <a:ln/>
        </p:spPr>
        <p:txBody>
          <a:bodyPr wrap="square" rtlCol="0" anchor="ctr"/>
          <a:lstStyle/>
          <a:p>
            <a:pPr marL="0" indent="0">
              <a:buNone/>
            </a:pPr>
            <a:r>
              <a:rPr lang="en-US" sz="1050" b="1" dirty="0">
                <a:solidFill>
                  <a:srgbClr val="1B3A6B"/>
                </a:solidFill>
              </a:rPr>
              <a:t>Risk Monitoring</a:t>
            </a:r>
            <a:endParaRPr lang="en-US" sz="1050" dirty="0"/>
          </a:p>
        </p:txBody>
      </p:sp>
      <p:sp>
        <p:nvSpPr>
          <p:cNvPr id="33" name="Text 31"/>
          <p:cNvSpPr/>
          <p:nvPr/>
        </p:nvSpPr>
        <p:spPr>
          <a:xfrm>
            <a:off x="365760" y="4032504"/>
            <a:ext cx="3611880" cy="155448"/>
          </a:xfrm>
          <a:prstGeom prst="rect">
            <a:avLst/>
          </a:prstGeom>
          <a:noFill/>
          <a:ln/>
        </p:spPr>
        <p:txBody>
          <a:bodyPr wrap="square" rtlCol="0" anchor="ctr"/>
          <a:lstStyle/>
          <a:p>
            <a:pPr marL="342900" indent="-342900">
              <a:buSzPct val="100000"/>
              <a:buChar char="•"/>
            </a:pPr>
            <a:r>
              <a:rPr lang="en-US" sz="850" dirty="0">
                <a:solidFill>
                  <a:srgbClr val="2D3748"/>
                </a:solidFill>
              </a:rPr>
              <a:t>KPI tracking</a:t>
            </a:r>
            <a:endParaRPr lang="en-US" sz="850" dirty="0"/>
          </a:p>
        </p:txBody>
      </p:sp>
      <p:sp>
        <p:nvSpPr>
          <p:cNvPr id="34" name="Text 32"/>
          <p:cNvSpPr/>
          <p:nvPr/>
        </p:nvSpPr>
        <p:spPr>
          <a:xfrm>
            <a:off x="365760" y="4178808"/>
            <a:ext cx="3611880" cy="155448"/>
          </a:xfrm>
          <a:prstGeom prst="rect">
            <a:avLst/>
          </a:prstGeom>
          <a:noFill/>
          <a:ln/>
        </p:spPr>
        <p:txBody>
          <a:bodyPr wrap="square" rtlCol="0" anchor="ctr"/>
          <a:lstStyle/>
          <a:p>
            <a:pPr marL="342900" indent="-342900">
              <a:buSzPct val="100000"/>
              <a:buChar char="•"/>
            </a:pPr>
            <a:r>
              <a:rPr lang="en-US" sz="850" dirty="0">
                <a:solidFill>
                  <a:srgbClr val="2D3748"/>
                </a:solidFill>
              </a:rPr>
              <a:t>Periodic reviews</a:t>
            </a:r>
            <a:endParaRPr lang="en-US" sz="850" dirty="0"/>
          </a:p>
        </p:txBody>
      </p:sp>
      <p:sp>
        <p:nvSpPr>
          <p:cNvPr id="35" name="Text 33"/>
          <p:cNvSpPr/>
          <p:nvPr/>
        </p:nvSpPr>
        <p:spPr>
          <a:xfrm>
            <a:off x="365760" y="4325112"/>
            <a:ext cx="3611880" cy="155448"/>
          </a:xfrm>
          <a:prstGeom prst="rect">
            <a:avLst/>
          </a:prstGeom>
          <a:noFill/>
          <a:ln/>
        </p:spPr>
        <p:txBody>
          <a:bodyPr wrap="square" rtlCol="0" anchor="ctr"/>
          <a:lstStyle/>
          <a:p>
            <a:pPr marL="342900" indent="-342900">
              <a:buSzPct val="100000"/>
              <a:buChar char="•"/>
            </a:pPr>
            <a:r>
              <a:rPr lang="en-US" sz="850" dirty="0">
                <a:solidFill>
                  <a:srgbClr val="2D3748"/>
                </a:solidFill>
              </a:rPr>
              <a:t>Incident reporting</a:t>
            </a:r>
            <a:endParaRPr lang="en-US" sz="850" dirty="0"/>
          </a:p>
        </p:txBody>
      </p:sp>
      <p:sp>
        <p:nvSpPr>
          <p:cNvPr id="36" name="Shape 34"/>
          <p:cNvSpPr/>
          <p:nvPr/>
        </p:nvSpPr>
        <p:spPr>
          <a:xfrm>
            <a:off x="4023360" y="4128516"/>
            <a:ext cx="1417320" cy="0"/>
          </a:xfrm>
          <a:prstGeom prst="line">
            <a:avLst/>
          </a:prstGeom>
          <a:noFill/>
          <a:ln w="19050">
            <a:solidFill>
              <a:srgbClr val="D4A017"/>
            </a:solidFill>
            <a:prstDash val="solid"/>
          </a:ln>
        </p:spPr>
      </p:sp>
      <p:sp>
        <p:nvSpPr>
          <p:cNvPr id="37" name="Text 35"/>
          <p:cNvSpPr/>
          <p:nvPr/>
        </p:nvSpPr>
        <p:spPr>
          <a:xfrm>
            <a:off x="5321808" y="4005072"/>
            <a:ext cx="201168" cy="256032"/>
          </a:xfrm>
          <a:prstGeom prst="rect">
            <a:avLst/>
          </a:prstGeom>
          <a:noFill/>
          <a:ln/>
        </p:spPr>
        <p:txBody>
          <a:bodyPr wrap="square" rtlCol="0" anchor="ctr"/>
          <a:lstStyle/>
          <a:p>
            <a:pPr marL="0" indent="0" algn="ctr">
              <a:buNone/>
            </a:pPr>
            <a:r>
              <a:rPr lang="en-US" sz="900" dirty="0">
                <a:solidFill>
                  <a:srgbClr val="D4A017"/>
                </a:solidFill>
              </a:rPr>
              <a:t>▶</a:t>
            </a:r>
            <a:endParaRPr lang="en-US" sz="900" dirty="0"/>
          </a:p>
        </p:txBody>
      </p:sp>
      <p:sp>
        <p:nvSpPr>
          <p:cNvPr id="38" name="Shape 36"/>
          <p:cNvSpPr/>
          <p:nvPr/>
        </p:nvSpPr>
        <p:spPr>
          <a:xfrm>
            <a:off x="5486400" y="1316736"/>
            <a:ext cx="2926080" cy="3108960"/>
          </a:xfrm>
          <a:prstGeom prst="rect">
            <a:avLst/>
          </a:prstGeom>
          <a:solidFill>
            <a:srgbClr val="E8F8F5"/>
          </a:solidFill>
          <a:ln w="19050">
            <a:solidFill>
              <a:srgbClr val="0E7C7B"/>
            </a:solidFill>
            <a:prstDash val="solid"/>
          </a:ln>
        </p:spPr>
      </p:sp>
      <p:sp>
        <p:nvSpPr>
          <p:cNvPr id="39" name="Text 37"/>
          <p:cNvSpPr/>
          <p:nvPr/>
        </p:nvSpPr>
        <p:spPr>
          <a:xfrm>
            <a:off x="5989320" y="1417320"/>
            <a:ext cx="2834640" cy="320040"/>
          </a:xfrm>
          <a:prstGeom prst="rect">
            <a:avLst/>
          </a:prstGeom>
          <a:noFill/>
          <a:ln/>
        </p:spPr>
        <p:txBody>
          <a:bodyPr wrap="square" rtlCol="0" anchor="ctr"/>
          <a:lstStyle/>
          <a:p>
            <a:pPr marL="0" indent="0" algn="ctr">
              <a:buNone/>
            </a:pPr>
            <a:r>
              <a:rPr lang="en-US" sz="1150" b="1" dirty="0">
                <a:solidFill>
                  <a:srgbClr val="0E7C7B"/>
                </a:solidFill>
              </a:rPr>
              <a:t>Sustainability of NGOs</a:t>
            </a:r>
            <a:endParaRPr lang="en-US" sz="1150" dirty="0"/>
          </a:p>
        </p:txBody>
      </p:sp>
      <p:sp>
        <p:nvSpPr>
          <p:cNvPr id="40" name="Text 38"/>
          <p:cNvSpPr/>
          <p:nvPr/>
        </p:nvSpPr>
        <p:spPr>
          <a:xfrm>
            <a:off x="6035040" y="1764792"/>
            <a:ext cx="2743200" cy="320040"/>
          </a:xfrm>
          <a:prstGeom prst="rect">
            <a:avLst/>
          </a:prstGeom>
          <a:noFill/>
          <a:ln/>
        </p:spPr>
        <p:txBody>
          <a:bodyPr wrap="square" rtlCol="0" anchor="ctr"/>
          <a:lstStyle/>
          <a:p>
            <a:pPr marL="342900" indent="-342900">
              <a:buSzPct val="100000"/>
              <a:buChar char="•"/>
            </a:pPr>
            <a:r>
              <a:rPr lang="en-US" sz="950" dirty="0">
                <a:solidFill>
                  <a:srgbClr val="2D3748"/>
                </a:solidFill>
              </a:rPr>
              <a:t>Financial sustainability</a:t>
            </a:r>
            <a:endParaRPr lang="en-US" sz="950" dirty="0"/>
          </a:p>
        </p:txBody>
      </p:sp>
      <p:sp>
        <p:nvSpPr>
          <p:cNvPr id="41" name="Text 39"/>
          <p:cNvSpPr/>
          <p:nvPr/>
        </p:nvSpPr>
        <p:spPr>
          <a:xfrm>
            <a:off x="6035040" y="2112264"/>
            <a:ext cx="2743200" cy="320040"/>
          </a:xfrm>
          <a:prstGeom prst="rect">
            <a:avLst/>
          </a:prstGeom>
          <a:noFill/>
          <a:ln/>
        </p:spPr>
        <p:txBody>
          <a:bodyPr wrap="square" rtlCol="0" anchor="ctr"/>
          <a:lstStyle/>
          <a:p>
            <a:pPr marL="342900" indent="-342900">
              <a:buSzPct val="100000"/>
              <a:buChar char="•"/>
            </a:pPr>
            <a:r>
              <a:rPr lang="en-US" sz="950" dirty="0">
                <a:solidFill>
                  <a:srgbClr val="2D3748"/>
                </a:solidFill>
              </a:rPr>
              <a:t>Programmatic sustainability</a:t>
            </a:r>
            <a:endParaRPr lang="en-US" sz="950" dirty="0"/>
          </a:p>
        </p:txBody>
      </p:sp>
      <p:sp>
        <p:nvSpPr>
          <p:cNvPr id="42" name="Text 40"/>
          <p:cNvSpPr/>
          <p:nvPr/>
        </p:nvSpPr>
        <p:spPr>
          <a:xfrm>
            <a:off x="6035040" y="2459736"/>
            <a:ext cx="2743200" cy="320040"/>
          </a:xfrm>
          <a:prstGeom prst="rect">
            <a:avLst/>
          </a:prstGeom>
          <a:noFill/>
          <a:ln/>
        </p:spPr>
        <p:txBody>
          <a:bodyPr wrap="square" rtlCol="0" anchor="ctr"/>
          <a:lstStyle/>
          <a:p>
            <a:pPr marL="342900" indent="-342900">
              <a:buSzPct val="100000"/>
              <a:buChar char="•"/>
            </a:pPr>
            <a:r>
              <a:rPr lang="en-US" sz="950" dirty="0">
                <a:solidFill>
                  <a:srgbClr val="2D3748"/>
                </a:solidFill>
              </a:rPr>
              <a:t>Operational sustainability</a:t>
            </a:r>
            <a:endParaRPr lang="en-US" sz="950" dirty="0"/>
          </a:p>
        </p:txBody>
      </p:sp>
      <p:sp>
        <p:nvSpPr>
          <p:cNvPr id="43" name="Text 41"/>
          <p:cNvSpPr/>
          <p:nvPr/>
        </p:nvSpPr>
        <p:spPr>
          <a:xfrm>
            <a:off x="6035040" y="2807208"/>
            <a:ext cx="2743200" cy="320040"/>
          </a:xfrm>
          <a:prstGeom prst="rect">
            <a:avLst/>
          </a:prstGeom>
          <a:noFill/>
          <a:ln/>
        </p:spPr>
        <p:txBody>
          <a:bodyPr wrap="square" rtlCol="0" anchor="ctr"/>
          <a:lstStyle/>
          <a:p>
            <a:pPr marL="342900" indent="-342900">
              <a:buSzPct val="100000"/>
              <a:buChar char="•"/>
            </a:pPr>
            <a:r>
              <a:rPr lang="en-US" sz="950" dirty="0">
                <a:solidFill>
                  <a:srgbClr val="2D3748"/>
                </a:solidFill>
              </a:rPr>
              <a:t>Stakeholder trust</a:t>
            </a:r>
            <a:endParaRPr lang="en-US" sz="950" dirty="0"/>
          </a:p>
        </p:txBody>
      </p:sp>
      <p:sp>
        <p:nvSpPr>
          <p:cNvPr id="44" name="Text 42"/>
          <p:cNvSpPr/>
          <p:nvPr/>
        </p:nvSpPr>
        <p:spPr>
          <a:xfrm>
            <a:off x="6035040" y="3154680"/>
            <a:ext cx="2743200" cy="320040"/>
          </a:xfrm>
          <a:prstGeom prst="rect">
            <a:avLst/>
          </a:prstGeom>
          <a:noFill/>
          <a:ln/>
        </p:spPr>
        <p:txBody>
          <a:bodyPr wrap="square" rtlCol="0" anchor="ctr"/>
          <a:lstStyle/>
          <a:p>
            <a:pPr marL="342900" indent="-342900">
              <a:buSzPct val="100000"/>
              <a:buChar char="•"/>
            </a:pPr>
            <a:r>
              <a:rPr lang="en-US" sz="950" dirty="0">
                <a:solidFill>
                  <a:srgbClr val="2D3748"/>
                </a:solidFill>
              </a:rPr>
              <a:t>Donor retention rate</a:t>
            </a:r>
            <a:endParaRPr lang="en-US" sz="950" dirty="0"/>
          </a:p>
        </p:txBody>
      </p:sp>
      <p:sp>
        <p:nvSpPr>
          <p:cNvPr id="45" name="Text 43"/>
          <p:cNvSpPr/>
          <p:nvPr/>
        </p:nvSpPr>
        <p:spPr>
          <a:xfrm>
            <a:off x="6035040" y="3502152"/>
            <a:ext cx="2743200" cy="320040"/>
          </a:xfrm>
          <a:prstGeom prst="rect">
            <a:avLst/>
          </a:prstGeom>
          <a:noFill/>
          <a:ln/>
        </p:spPr>
        <p:txBody>
          <a:bodyPr wrap="square" rtlCol="0" anchor="ctr"/>
          <a:lstStyle/>
          <a:p>
            <a:pPr marL="342900" indent="-342900">
              <a:buSzPct val="100000"/>
              <a:buChar char="•"/>
            </a:pPr>
            <a:r>
              <a:rPr lang="en-US" sz="950" dirty="0">
                <a:solidFill>
                  <a:srgbClr val="2D3748"/>
                </a:solidFill>
              </a:rPr>
              <a:t>Programme delivery rate</a:t>
            </a:r>
            <a:endParaRPr lang="en-US" sz="950" dirty="0"/>
          </a:p>
        </p:txBody>
      </p:sp>
      <p:sp>
        <p:nvSpPr>
          <p:cNvPr id="46" name="Text 44"/>
          <p:cNvSpPr/>
          <p:nvPr/>
        </p:nvSpPr>
        <p:spPr>
          <a:xfrm>
            <a:off x="274320" y="4553712"/>
            <a:ext cx="3749040" cy="201168"/>
          </a:xfrm>
          <a:prstGeom prst="rect">
            <a:avLst/>
          </a:prstGeom>
          <a:noFill/>
          <a:ln/>
        </p:spPr>
        <p:txBody>
          <a:bodyPr wrap="square" rtlCol="0" anchor="ctr"/>
          <a:lstStyle/>
          <a:p>
            <a:pPr marL="0" indent="0" algn="ctr">
              <a:buNone/>
            </a:pPr>
            <a:r>
              <a:rPr lang="en-US" sz="850" i="1" dirty="0">
                <a:solidFill>
                  <a:srgbClr val="7A8CA0"/>
                </a:solidFill>
              </a:rPr>
              <a:t>Independent Variables</a:t>
            </a:r>
            <a:endParaRPr lang="en-US" sz="850" dirty="0"/>
          </a:p>
        </p:txBody>
      </p:sp>
      <p:sp>
        <p:nvSpPr>
          <p:cNvPr id="47" name="Text 45"/>
          <p:cNvSpPr/>
          <p:nvPr/>
        </p:nvSpPr>
        <p:spPr>
          <a:xfrm>
            <a:off x="5943600" y="4553712"/>
            <a:ext cx="2926080" cy="201168"/>
          </a:xfrm>
          <a:prstGeom prst="rect">
            <a:avLst/>
          </a:prstGeom>
          <a:noFill/>
          <a:ln/>
        </p:spPr>
        <p:txBody>
          <a:bodyPr wrap="square" rtlCol="0" anchor="ctr"/>
          <a:lstStyle/>
          <a:p>
            <a:pPr marL="0" indent="0" algn="ctr">
              <a:buNone/>
            </a:pPr>
            <a:r>
              <a:rPr lang="en-US" sz="850" i="1" dirty="0">
                <a:solidFill>
                  <a:srgbClr val="7A8CA0"/>
                </a:solidFill>
              </a:rPr>
              <a:t>Dependent Variable</a:t>
            </a:r>
            <a:endParaRPr lang="en-US" sz="850" dirty="0"/>
          </a:p>
        </p:txBody>
      </p:sp>
      <p:sp>
        <p:nvSpPr>
          <p:cNvPr id="48" name="Text 46"/>
          <p:cNvSpPr/>
          <p:nvPr/>
        </p:nvSpPr>
        <p:spPr>
          <a:xfrm>
            <a:off x="274320" y="4828032"/>
            <a:ext cx="8595360" cy="182880"/>
          </a:xfrm>
          <a:prstGeom prst="rect">
            <a:avLst/>
          </a:prstGeom>
          <a:noFill/>
          <a:ln/>
        </p:spPr>
        <p:txBody>
          <a:bodyPr wrap="square" rtlCol="0" anchor="ctr"/>
          <a:lstStyle/>
          <a:p>
            <a:pPr marL="0" indent="0" algn="ctr">
              <a:buNone/>
            </a:pPr>
            <a:r>
              <a:rPr lang="en-US" sz="800" i="1" dirty="0">
                <a:solidFill>
                  <a:srgbClr val="7A8CA0"/>
                </a:solidFill>
              </a:rPr>
              <a:t>Figure 2.1: Conceptual Framework — Adapted from Muriithi (2021); Pfeffer &amp; Salancik (1978); Author (2026)</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3">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0" y="4892040"/>
            <a:ext cx="9144000" cy="182880"/>
          </a:xfrm>
          <a:prstGeom prst="rect">
            <a:avLst/>
          </a:prstGeom>
          <a:noFill/>
          <a:ln/>
        </p:spPr>
        <p:txBody>
          <a:bodyPr wrap="square" rtlCol="0" anchor="ctr"/>
          <a:lstStyle/>
          <a:p>
            <a:pPr marL="0" indent="0" algn="ctr">
              <a:buNone/>
            </a:pPr>
            <a:r>
              <a:rPr lang="en-US" sz="750" i="1" dirty="0">
                <a:solidFill>
                  <a:srgbClr val="7A8CA0"/>
                </a:solidFill>
              </a:rPr>
              <a:t>Tobit Research Consulting  |  Proposal Writing Training  |  Chapter 2</a:t>
            </a:r>
            <a:endParaRPr lang="en-US" sz="750" dirty="0"/>
          </a:p>
        </p:txBody>
      </p:sp>
      <p:sp>
        <p:nvSpPr>
          <p:cNvPr id="3" name="Shape 1"/>
          <p:cNvSpPr/>
          <p:nvPr/>
        </p:nvSpPr>
        <p:spPr>
          <a:xfrm>
            <a:off x="0" y="0"/>
            <a:ext cx="9144000" cy="960120"/>
          </a:xfrm>
          <a:prstGeom prst="rect">
            <a:avLst/>
          </a:prstGeom>
          <a:solidFill>
            <a:srgbClr val="0E7C7B"/>
          </a:solidFill>
          <a:ln w="12700">
            <a:solidFill>
              <a:srgbClr val="0E7C7B"/>
            </a:solidFill>
            <a:prstDash val="solid"/>
          </a:ln>
        </p:spPr>
      </p:sp>
      <p:sp>
        <p:nvSpPr>
          <p:cNvPr id="4" name="Text 2"/>
          <p:cNvSpPr/>
          <p:nvPr/>
        </p:nvSpPr>
        <p:spPr>
          <a:xfrm>
            <a:off x="457200" y="73152"/>
            <a:ext cx="8229600" cy="411480"/>
          </a:xfrm>
          <a:prstGeom prst="rect">
            <a:avLst/>
          </a:prstGeom>
          <a:noFill/>
          <a:ln/>
        </p:spPr>
        <p:txBody>
          <a:bodyPr wrap="square" rtlCol="0" anchor="ctr"/>
          <a:lstStyle/>
          <a:p>
            <a:pPr marL="0" indent="0">
              <a:buNone/>
            </a:pPr>
            <a:r>
              <a:rPr lang="en-US" sz="2200" b="1" dirty="0">
                <a:solidFill>
                  <a:srgbClr val="FFFFFF"/>
                </a:solidFill>
              </a:rPr>
              <a:t>Conceptual Framework: The Discussion Narrative</a:t>
            </a:r>
            <a:endParaRPr lang="en-US" sz="2200" dirty="0"/>
          </a:p>
        </p:txBody>
      </p:sp>
      <p:sp>
        <p:nvSpPr>
          <p:cNvPr id="5" name="Text 3"/>
          <p:cNvSpPr/>
          <p:nvPr/>
        </p:nvSpPr>
        <p:spPr>
          <a:xfrm>
            <a:off x="457200" y="502920"/>
            <a:ext cx="8229600" cy="274320"/>
          </a:xfrm>
          <a:prstGeom prst="rect">
            <a:avLst/>
          </a:prstGeom>
          <a:noFill/>
          <a:ln/>
        </p:spPr>
        <p:txBody>
          <a:bodyPr wrap="square" rtlCol="0" anchor="ctr"/>
          <a:lstStyle/>
          <a:p>
            <a:pPr marL="0" indent="0">
              <a:buNone/>
            </a:pPr>
            <a:r>
              <a:rPr lang="en-US" sz="1100" i="1" dirty="0">
                <a:solidFill>
                  <a:srgbClr val="CCE8E5"/>
                </a:solidFill>
              </a:rPr>
              <a:t>What to write below the diagram — discussing each variable, its indicators, and the hypothesised relationship</a:t>
            </a:r>
            <a:endParaRPr lang="en-US" sz="1100" dirty="0"/>
          </a:p>
        </p:txBody>
      </p:sp>
      <p:sp>
        <p:nvSpPr>
          <p:cNvPr id="6" name="Shape 4"/>
          <p:cNvSpPr/>
          <p:nvPr/>
        </p:nvSpPr>
        <p:spPr>
          <a:xfrm>
            <a:off x="274320" y="1051560"/>
            <a:ext cx="8595360" cy="548640"/>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7" name="Shape 5"/>
          <p:cNvSpPr/>
          <p:nvPr/>
        </p:nvSpPr>
        <p:spPr>
          <a:xfrm>
            <a:off x="274320" y="1051560"/>
            <a:ext cx="64008" cy="548640"/>
          </a:xfrm>
          <a:prstGeom prst="rect">
            <a:avLst/>
          </a:prstGeom>
          <a:solidFill>
            <a:srgbClr val="D4A017"/>
          </a:solidFill>
          <a:ln w="12700">
            <a:solidFill>
              <a:srgbClr val="D4A017"/>
            </a:solidFill>
            <a:prstDash val="solid"/>
          </a:ln>
        </p:spPr>
      </p:sp>
      <p:sp>
        <p:nvSpPr>
          <p:cNvPr id="8" name="Text 6"/>
          <p:cNvSpPr/>
          <p:nvPr/>
        </p:nvSpPr>
        <p:spPr>
          <a:xfrm>
            <a:off x="457200" y="1097280"/>
            <a:ext cx="8321040" cy="228600"/>
          </a:xfrm>
          <a:prstGeom prst="rect">
            <a:avLst/>
          </a:prstGeom>
          <a:noFill/>
          <a:ln/>
        </p:spPr>
        <p:txBody>
          <a:bodyPr wrap="square" rtlCol="0" anchor="ctr"/>
          <a:lstStyle/>
          <a:p>
            <a:pPr marL="0" indent="0">
              <a:buNone/>
            </a:pPr>
            <a:r>
              <a:rPr lang="en-US" sz="1100" b="1" dirty="0">
                <a:solidFill>
                  <a:srgbClr val="1B3A6B"/>
                </a:solidFill>
              </a:rPr>
              <a:t>PURPOSE OF THE NARRATIVE DISCUSSION</a:t>
            </a:r>
            <a:endParaRPr lang="en-US" sz="1100" dirty="0"/>
          </a:p>
        </p:txBody>
      </p:sp>
      <p:sp>
        <p:nvSpPr>
          <p:cNvPr id="9" name="Text 7"/>
          <p:cNvSpPr/>
          <p:nvPr/>
        </p:nvSpPr>
        <p:spPr>
          <a:xfrm>
            <a:off x="457200" y="1307592"/>
            <a:ext cx="8321040" cy="274320"/>
          </a:xfrm>
          <a:prstGeom prst="rect">
            <a:avLst/>
          </a:prstGeom>
          <a:noFill/>
          <a:ln/>
        </p:spPr>
        <p:txBody>
          <a:bodyPr wrap="square" rtlCol="0" anchor="ctr"/>
          <a:lstStyle/>
          <a:p>
            <a:pPr marL="0" indent="0">
              <a:buNone/>
            </a:pPr>
            <a:r>
              <a:rPr lang="en-US" sz="900" dirty="0">
                <a:solidFill>
                  <a:srgbClr val="2D3748"/>
                </a:solidFill>
              </a:rPr>
              <a:t>After presenting the conceptual framework diagram, you must write a narrative explanation of what the diagram shows — describing each variable, its indicators, and how it is hypothesised to relate to the dependent variable. This transforms the diagram into scholarly prose and demonstrates your understanding of the relationships.</a:t>
            </a:r>
            <a:endParaRPr lang="en-US" sz="900" dirty="0"/>
          </a:p>
        </p:txBody>
      </p:sp>
      <p:sp>
        <p:nvSpPr>
          <p:cNvPr id="10" name="Text 8"/>
          <p:cNvSpPr/>
          <p:nvPr/>
        </p:nvSpPr>
        <p:spPr>
          <a:xfrm>
            <a:off x="457200" y="1719072"/>
            <a:ext cx="8321040" cy="256032"/>
          </a:xfrm>
          <a:prstGeom prst="rect">
            <a:avLst/>
          </a:prstGeom>
          <a:noFill/>
          <a:ln/>
        </p:spPr>
        <p:txBody>
          <a:bodyPr wrap="square" rtlCol="0" anchor="ctr"/>
          <a:lstStyle/>
          <a:p>
            <a:pPr marL="0" indent="0">
              <a:buNone/>
            </a:pPr>
            <a:r>
              <a:rPr lang="en-US" sz="1200" b="1" dirty="0">
                <a:solidFill>
                  <a:srgbClr val="1B3A6B"/>
                </a:solidFill>
              </a:rPr>
              <a:t>PARAGRAPH-BY-PARAGRAPH STRUCTURE OF THE DISCUSSION</a:t>
            </a:r>
            <a:endParaRPr lang="en-US" sz="1200" dirty="0"/>
          </a:p>
        </p:txBody>
      </p:sp>
      <p:sp>
        <p:nvSpPr>
          <p:cNvPr id="11" name="Shape 9"/>
          <p:cNvSpPr/>
          <p:nvPr/>
        </p:nvSpPr>
        <p:spPr>
          <a:xfrm>
            <a:off x="274320" y="2029968"/>
            <a:ext cx="8595360" cy="640080"/>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12" name="Text 10"/>
          <p:cNvSpPr/>
          <p:nvPr/>
        </p:nvSpPr>
        <p:spPr>
          <a:xfrm>
            <a:off x="411480" y="2066544"/>
            <a:ext cx="1920240" cy="219456"/>
          </a:xfrm>
          <a:prstGeom prst="rect">
            <a:avLst/>
          </a:prstGeom>
          <a:noFill/>
          <a:ln/>
        </p:spPr>
        <p:txBody>
          <a:bodyPr wrap="square" rtlCol="0" anchor="ctr"/>
          <a:lstStyle/>
          <a:p>
            <a:pPr marL="0" indent="0">
              <a:buNone/>
            </a:pPr>
            <a:r>
              <a:rPr lang="en-US" sz="1000" b="1" dirty="0">
                <a:solidFill>
                  <a:srgbClr val="0E7C7B"/>
                </a:solidFill>
              </a:rPr>
              <a:t>Opening Paragraph</a:t>
            </a:r>
            <a:endParaRPr lang="en-US" sz="1000" dirty="0"/>
          </a:p>
        </p:txBody>
      </p:sp>
      <p:sp>
        <p:nvSpPr>
          <p:cNvPr id="13" name="Text 11"/>
          <p:cNvSpPr/>
          <p:nvPr/>
        </p:nvSpPr>
        <p:spPr>
          <a:xfrm>
            <a:off x="411480" y="2286000"/>
            <a:ext cx="3794760" cy="347472"/>
          </a:xfrm>
          <a:prstGeom prst="rect">
            <a:avLst/>
          </a:prstGeom>
          <a:noFill/>
          <a:ln/>
        </p:spPr>
        <p:txBody>
          <a:bodyPr wrap="square" rtlCol="0" anchor="ctr"/>
          <a:lstStyle/>
          <a:p>
            <a:pPr marL="0" indent="0">
              <a:buNone/>
            </a:pPr>
            <a:r>
              <a:rPr lang="en-US" sz="950" dirty="0">
                <a:solidFill>
                  <a:srgbClr val="2D3748"/>
                </a:solidFill>
              </a:rPr>
              <a:t>Introduce the framework: state what it depicts, which variables are included (IVs and DV), and the hypothesised direction of influence (IVs → DV).</a:t>
            </a:r>
            <a:endParaRPr lang="en-US" sz="950" dirty="0"/>
          </a:p>
        </p:txBody>
      </p:sp>
      <p:sp>
        <p:nvSpPr>
          <p:cNvPr id="14" name="Shape 12"/>
          <p:cNvSpPr/>
          <p:nvPr/>
        </p:nvSpPr>
        <p:spPr>
          <a:xfrm>
            <a:off x="4370832" y="2066544"/>
            <a:ext cx="4434840" cy="566928"/>
          </a:xfrm>
          <a:prstGeom prst="rect">
            <a:avLst/>
          </a:prstGeom>
          <a:solidFill>
            <a:srgbClr val="EBF5FB"/>
          </a:solidFill>
          <a:ln w="6350">
            <a:solidFill>
              <a:srgbClr val="BDD7EE"/>
            </a:solidFill>
            <a:prstDash val="solid"/>
          </a:ln>
        </p:spPr>
      </p:sp>
      <p:sp>
        <p:nvSpPr>
          <p:cNvPr id="15" name="Text 13"/>
          <p:cNvSpPr/>
          <p:nvPr/>
        </p:nvSpPr>
        <p:spPr>
          <a:xfrm>
            <a:off x="4453128" y="2093976"/>
            <a:ext cx="4251960" cy="512064"/>
          </a:xfrm>
          <a:prstGeom prst="rect">
            <a:avLst/>
          </a:prstGeom>
          <a:noFill/>
          <a:ln/>
        </p:spPr>
        <p:txBody>
          <a:bodyPr wrap="square" rtlCol="0" anchor="ctr"/>
          <a:lstStyle/>
          <a:p>
            <a:pPr marL="0" indent="0">
              <a:buNone/>
            </a:pPr>
            <a:r>
              <a:rPr lang="en-US" sz="850" i="1" dirty="0">
                <a:solidFill>
                  <a:srgbClr val="1A4A6B"/>
                </a:solidFill>
              </a:rPr>
              <a:t>"Figure 2.1 presents the conceptual framework for this study. The framework shows the hypothesised influence of risk management practices (IVs) on the sustainability of NGOs (DV). The IVs comprise risk identification, risk assessment, risk control, and risk monitoring."</a:t>
            </a:r>
            <a:endParaRPr lang="en-US" sz="850" dirty="0"/>
          </a:p>
        </p:txBody>
      </p:sp>
      <p:sp>
        <p:nvSpPr>
          <p:cNvPr id="16" name="Shape 14"/>
          <p:cNvSpPr/>
          <p:nvPr/>
        </p:nvSpPr>
        <p:spPr>
          <a:xfrm>
            <a:off x="274320" y="2743200"/>
            <a:ext cx="8595360" cy="640080"/>
          </a:xfrm>
          <a:prstGeom prst="rect">
            <a:avLst/>
          </a:prstGeom>
          <a:solidFill>
            <a:srgbClr val="E8F8F5"/>
          </a:solidFill>
          <a:ln w="6350">
            <a:solidFill>
              <a:srgbClr val="D8E4F0"/>
            </a:solidFill>
            <a:prstDash val="solid"/>
          </a:ln>
          <a:effectLst>
            <a:outerShdw blurRad="101600" dist="38100" dir="8100000" algn="bl" rotWithShape="0">
              <a:srgbClr val="000000">
                <a:alpha val="12000"/>
              </a:srgbClr>
            </a:outerShdw>
          </a:effectLst>
        </p:spPr>
      </p:sp>
      <p:sp>
        <p:nvSpPr>
          <p:cNvPr id="17" name="Text 15"/>
          <p:cNvSpPr/>
          <p:nvPr/>
        </p:nvSpPr>
        <p:spPr>
          <a:xfrm>
            <a:off x="411480" y="2779776"/>
            <a:ext cx="1920240" cy="219456"/>
          </a:xfrm>
          <a:prstGeom prst="rect">
            <a:avLst/>
          </a:prstGeom>
          <a:noFill/>
          <a:ln/>
        </p:spPr>
        <p:txBody>
          <a:bodyPr wrap="square" rtlCol="0" anchor="ctr"/>
          <a:lstStyle/>
          <a:p>
            <a:pPr marL="0" indent="0">
              <a:buNone/>
            </a:pPr>
            <a:r>
              <a:rPr lang="en-US" sz="1000" b="1" dirty="0">
                <a:solidFill>
                  <a:srgbClr val="0E7C7B"/>
                </a:solidFill>
              </a:rPr>
              <a:t>One Paragraph per IV (×4)</a:t>
            </a:r>
            <a:endParaRPr lang="en-US" sz="1000" dirty="0"/>
          </a:p>
        </p:txBody>
      </p:sp>
      <p:sp>
        <p:nvSpPr>
          <p:cNvPr id="18" name="Text 16"/>
          <p:cNvSpPr/>
          <p:nvPr/>
        </p:nvSpPr>
        <p:spPr>
          <a:xfrm>
            <a:off x="411480" y="2999232"/>
            <a:ext cx="3794760" cy="347472"/>
          </a:xfrm>
          <a:prstGeom prst="rect">
            <a:avLst/>
          </a:prstGeom>
          <a:noFill/>
          <a:ln/>
        </p:spPr>
        <p:txBody>
          <a:bodyPr wrap="square" rtlCol="0" anchor="ctr"/>
          <a:lstStyle/>
          <a:p>
            <a:pPr marL="0" indent="0">
              <a:buNone/>
            </a:pPr>
            <a:r>
              <a:rPr lang="en-US" sz="950" dirty="0">
                <a:solidFill>
                  <a:srgbClr val="2D3748"/>
                </a:solidFill>
              </a:rPr>
              <a:t>For each IV: define it briefly, list its indicators, and state how it is expected to influence the DV. Repeat for all four IVs.</a:t>
            </a:r>
            <a:endParaRPr lang="en-US" sz="950" dirty="0"/>
          </a:p>
        </p:txBody>
      </p:sp>
      <p:sp>
        <p:nvSpPr>
          <p:cNvPr id="19" name="Shape 17"/>
          <p:cNvSpPr/>
          <p:nvPr/>
        </p:nvSpPr>
        <p:spPr>
          <a:xfrm>
            <a:off x="4370832" y="2779776"/>
            <a:ext cx="4434840" cy="566928"/>
          </a:xfrm>
          <a:prstGeom prst="rect">
            <a:avLst/>
          </a:prstGeom>
          <a:solidFill>
            <a:srgbClr val="EBF5FB"/>
          </a:solidFill>
          <a:ln w="6350">
            <a:solidFill>
              <a:srgbClr val="BDD7EE"/>
            </a:solidFill>
            <a:prstDash val="solid"/>
          </a:ln>
        </p:spPr>
      </p:sp>
      <p:sp>
        <p:nvSpPr>
          <p:cNvPr id="20" name="Text 18"/>
          <p:cNvSpPr/>
          <p:nvPr/>
        </p:nvSpPr>
        <p:spPr>
          <a:xfrm>
            <a:off x="4453128" y="2807208"/>
            <a:ext cx="4251960" cy="512064"/>
          </a:xfrm>
          <a:prstGeom prst="rect">
            <a:avLst/>
          </a:prstGeom>
          <a:noFill/>
          <a:ln/>
        </p:spPr>
        <p:txBody>
          <a:bodyPr wrap="square" rtlCol="0" anchor="ctr"/>
          <a:lstStyle/>
          <a:p>
            <a:pPr marL="0" indent="0">
              <a:buNone/>
            </a:pPr>
            <a:r>
              <a:rPr lang="en-US" sz="850" i="1" dirty="0">
                <a:solidFill>
                  <a:srgbClr val="1A4A6B"/>
                </a:solidFill>
              </a:rPr>
              <a:t>"Risk identification refers to the systematic process of recognising potential threats to operations. In this study, it is measured by likelihood assessment, maintenance of a risk register, and stakeholder consultation. The study hypothesises that effective risk identification positively influences NGO sustainability."</a:t>
            </a:r>
            <a:endParaRPr lang="en-US" sz="850" dirty="0"/>
          </a:p>
        </p:txBody>
      </p:sp>
      <p:sp>
        <p:nvSpPr>
          <p:cNvPr id="21" name="Shape 19"/>
          <p:cNvSpPr/>
          <p:nvPr/>
        </p:nvSpPr>
        <p:spPr>
          <a:xfrm>
            <a:off x="274320" y="3456432"/>
            <a:ext cx="8595360" cy="640080"/>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22" name="Text 20"/>
          <p:cNvSpPr/>
          <p:nvPr/>
        </p:nvSpPr>
        <p:spPr>
          <a:xfrm>
            <a:off x="411480" y="3493008"/>
            <a:ext cx="1920240" cy="219456"/>
          </a:xfrm>
          <a:prstGeom prst="rect">
            <a:avLst/>
          </a:prstGeom>
          <a:noFill/>
          <a:ln/>
        </p:spPr>
        <p:txBody>
          <a:bodyPr wrap="square" rtlCol="0" anchor="ctr"/>
          <a:lstStyle/>
          <a:p>
            <a:pPr marL="0" indent="0">
              <a:buNone/>
            </a:pPr>
            <a:r>
              <a:rPr lang="en-US" sz="1000" b="1" dirty="0">
                <a:solidFill>
                  <a:srgbClr val="0E7C7B"/>
                </a:solidFill>
              </a:rPr>
              <a:t>DV Paragraph</a:t>
            </a:r>
            <a:endParaRPr lang="en-US" sz="1000" dirty="0"/>
          </a:p>
        </p:txBody>
      </p:sp>
      <p:sp>
        <p:nvSpPr>
          <p:cNvPr id="23" name="Text 21"/>
          <p:cNvSpPr/>
          <p:nvPr/>
        </p:nvSpPr>
        <p:spPr>
          <a:xfrm>
            <a:off x="411480" y="3712464"/>
            <a:ext cx="3794760" cy="347472"/>
          </a:xfrm>
          <a:prstGeom prst="rect">
            <a:avLst/>
          </a:prstGeom>
          <a:noFill/>
          <a:ln/>
        </p:spPr>
        <p:txBody>
          <a:bodyPr wrap="square" rtlCol="0" anchor="ctr"/>
          <a:lstStyle/>
          <a:p>
            <a:pPr marL="0" indent="0">
              <a:buNone/>
            </a:pPr>
            <a:r>
              <a:rPr lang="en-US" sz="950" dirty="0">
                <a:solidFill>
                  <a:srgbClr val="2D3748"/>
                </a:solidFill>
              </a:rPr>
              <a:t>Describe the dependent variable: its definition, its indicators/dimensions, and what it represents in the study context.</a:t>
            </a:r>
            <a:endParaRPr lang="en-US" sz="950" dirty="0"/>
          </a:p>
        </p:txBody>
      </p:sp>
      <p:sp>
        <p:nvSpPr>
          <p:cNvPr id="24" name="Shape 22"/>
          <p:cNvSpPr/>
          <p:nvPr/>
        </p:nvSpPr>
        <p:spPr>
          <a:xfrm>
            <a:off x="4370832" y="3493008"/>
            <a:ext cx="4434840" cy="566928"/>
          </a:xfrm>
          <a:prstGeom prst="rect">
            <a:avLst/>
          </a:prstGeom>
          <a:solidFill>
            <a:srgbClr val="EBF5FB"/>
          </a:solidFill>
          <a:ln w="6350">
            <a:solidFill>
              <a:srgbClr val="BDD7EE"/>
            </a:solidFill>
            <a:prstDash val="solid"/>
          </a:ln>
        </p:spPr>
      </p:sp>
      <p:sp>
        <p:nvSpPr>
          <p:cNvPr id="25" name="Text 23"/>
          <p:cNvSpPr/>
          <p:nvPr/>
        </p:nvSpPr>
        <p:spPr>
          <a:xfrm>
            <a:off x="4453128" y="3520440"/>
            <a:ext cx="4251960" cy="512064"/>
          </a:xfrm>
          <a:prstGeom prst="rect">
            <a:avLst/>
          </a:prstGeom>
          <a:noFill/>
          <a:ln/>
        </p:spPr>
        <p:txBody>
          <a:bodyPr wrap="square" rtlCol="0" anchor="ctr"/>
          <a:lstStyle/>
          <a:p>
            <a:pPr marL="0" indent="0">
              <a:buNone/>
            </a:pPr>
            <a:r>
              <a:rPr lang="en-US" sz="850" i="1" dirty="0">
                <a:solidFill>
                  <a:srgbClr val="1A4A6B"/>
                </a:solidFill>
              </a:rPr>
              <a:t>"NGO sustainability — the dependent variable — is conceptualised as the capacity of an NGO to maintain financial viability, consistent programme delivery, and strong stakeholder relationships over time. It is measured by financial sustainability, programmatic sustainability, operational sustainability, donor retention rate, and programme delivery rate."</a:t>
            </a:r>
            <a:endParaRPr lang="en-US" sz="850" dirty="0"/>
          </a:p>
        </p:txBody>
      </p:sp>
      <p:sp>
        <p:nvSpPr>
          <p:cNvPr id="26" name="Shape 24"/>
          <p:cNvSpPr/>
          <p:nvPr/>
        </p:nvSpPr>
        <p:spPr>
          <a:xfrm>
            <a:off x="274320" y="4169664"/>
            <a:ext cx="8595360" cy="640080"/>
          </a:xfrm>
          <a:prstGeom prst="rect">
            <a:avLst/>
          </a:prstGeom>
          <a:solidFill>
            <a:srgbClr val="E8F8F5"/>
          </a:solidFill>
          <a:ln w="6350">
            <a:solidFill>
              <a:srgbClr val="D8E4F0"/>
            </a:solidFill>
            <a:prstDash val="solid"/>
          </a:ln>
          <a:effectLst>
            <a:outerShdw blurRad="101600" dist="38100" dir="8100000" algn="bl" rotWithShape="0">
              <a:srgbClr val="000000">
                <a:alpha val="12000"/>
              </a:srgbClr>
            </a:outerShdw>
          </a:effectLst>
        </p:spPr>
      </p:sp>
      <p:sp>
        <p:nvSpPr>
          <p:cNvPr id="27" name="Text 25"/>
          <p:cNvSpPr/>
          <p:nvPr/>
        </p:nvSpPr>
        <p:spPr>
          <a:xfrm>
            <a:off x="411480" y="4206240"/>
            <a:ext cx="1920240" cy="219456"/>
          </a:xfrm>
          <a:prstGeom prst="rect">
            <a:avLst/>
          </a:prstGeom>
          <a:noFill/>
          <a:ln/>
        </p:spPr>
        <p:txBody>
          <a:bodyPr wrap="square" rtlCol="0" anchor="ctr"/>
          <a:lstStyle/>
          <a:p>
            <a:pPr marL="0" indent="0">
              <a:buNone/>
            </a:pPr>
            <a:r>
              <a:rPr lang="en-US" sz="1000" b="1" dirty="0">
                <a:solidFill>
                  <a:srgbClr val="0E7C7B"/>
                </a:solidFill>
              </a:rPr>
              <a:t>Closing / Transition</a:t>
            </a:r>
            <a:endParaRPr lang="en-US" sz="1000" dirty="0"/>
          </a:p>
        </p:txBody>
      </p:sp>
      <p:sp>
        <p:nvSpPr>
          <p:cNvPr id="28" name="Text 26"/>
          <p:cNvSpPr/>
          <p:nvPr/>
        </p:nvSpPr>
        <p:spPr>
          <a:xfrm>
            <a:off x="411480" y="4425696"/>
            <a:ext cx="3794760" cy="347472"/>
          </a:xfrm>
          <a:prstGeom prst="rect">
            <a:avLst/>
          </a:prstGeom>
          <a:noFill/>
          <a:ln/>
        </p:spPr>
        <p:txBody>
          <a:bodyPr wrap="square" rtlCol="0" anchor="ctr"/>
          <a:lstStyle/>
          <a:p>
            <a:pPr marL="0" indent="0">
              <a:buNone/>
            </a:pPr>
            <a:r>
              <a:rPr lang="en-US" sz="950" dirty="0">
                <a:solidFill>
                  <a:srgbClr val="2D3748"/>
                </a:solidFill>
              </a:rPr>
              <a:t>State that the hypothesised relationships will be empirically tested using data collected through the methodology described in Chapter 3.</a:t>
            </a:r>
            <a:endParaRPr lang="en-US" sz="950" dirty="0"/>
          </a:p>
        </p:txBody>
      </p:sp>
      <p:sp>
        <p:nvSpPr>
          <p:cNvPr id="29" name="Shape 27"/>
          <p:cNvSpPr/>
          <p:nvPr/>
        </p:nvSpPr>
        <p:spPr>
          <a:xfrm>
            <a:off x="4370832" y="4206240"/>
            <a:ext cx="4434840" cy="566928"/>
          </a:xfrm>
          <a:prstGeom prst="rect">
            <a:avLst/>
          </a:prstGeom>
          <a:solidFill>
            <a:srgbClr val="EBF5FB"/>
          </a:solidFill>
          <a:ln w="6350">
            <a:solidFill>
              <a:srgbClr val="BDD7EE"/>
            </a:solidFill>
            <a:prstDash val="solid"/>
          </a:ln>
        </p:spPr>
      </p:sp>
      <p:sp>
        <p:nvSpPr>
          <p:cNvPr id="30" name="Text 28"/>
          <p:cNvSpPr/>
          <p:nvPr/>
        </p:nvSpPr>
        <p:spPr>
          <a:xfrm>
            <a:off x="4453128" y="4233672"/>
            <a:ext cx="4251960" cy="512064"/>
          </a:xfrm>
          <a:prstGeom prst="rect">
            <a:avLst/>
          </a:prstGeom>
          <a:noFill/>
          <a:ln/>
        </p:spPr>
        <p:txBody>
          <a:bodyPr wrap="square" rtlCol="0" anchor="ctr"/>
          <a:lstStyle/>
          <a:p>
            <a:pPr marL="0" indent="0">
              <a:buNone/>
            </a:pPr>
            <a:r>
              <a:rPr lang="en-US" sz="850" i="1" dirty="0">
                <a:solidFill>
                  <a:srgbClr val="1A4A6B"/>
                </a:solidFill>
              </a:rPr>
              <a:t>"The relationships depicted in the conceptual framework will be empirically tested using primary data collected from NGO managers in Kenya. Chapter Three presents the research methodology adopted to guide this process."</a:t>
            </a:r>
            <a:endParaRPr lang="en-US" sz="8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4892040"/>
            <a:ext cx="9144000" cy="182880"/>
          </a:xfrm>
          <a:prstGeom prst="rect">
            <a:avLst/>
          </a:prstGeom>
          <a:noFill/>
          <a:ln/>
        </p:spPr>
        <p:txBody>
          <a:bodyPr wrap="square" rtlCol="0" anchor="ctr"/>
          <a:lstStyle/>
          <a:p>
            <a:pPr marL="0" indent="0" algn="ctr">
              <a:buNone/>
            </a:pPr>
            <a:r>
              <a:rPr lang="en-US" sz="750" i="1" dirty="0">
                <a:solidFill>
                  <a:srgbClr val="7A8CA0"/>
                </a:solidFill>
              </a:rPr>
              <a:t>Tobit Research Consulting  |  Proposal Writing Training  |  Chapter 2</a:t>
            </a:r>
            <a:endParaRPr lang="en-US" sz="750" dirty="0"/>
          </a:p>
        </p:txBody>
      </p:sp>
      <p:sp>
        <p:nvSpPr>
          <p:cNvPr id="3" name="Shape 1"/>
          <p:cNvSpPr/>
          <p:nvPr/>
        </p:nvSpPr>
        <p:spPr>
          <a:xfrm>
            <a:off x="0" y="0"/>
            <a:ext cx="9144000" cy="960120"/>
          </a:xfrm>
          <a:prstGeom prst="rect">
            <a:avLst/>
          </a:prstGeom>
          <a:solidFill>
            <a:srgbClr val="1B3A6B"/>
          </a:solidFill>
          <a:ln w="12700">
            <a:solidFill>
              <a:srgbClr val="1B3A6B"/>
            </a:solidFill>
            <a:prstDash val="solid"/>
          </a:ln>
        </p:spPr>
      </p:sp>
      <p:sp>
        <p:nvSpPr>
          <p:cNvPr id="4" name="Text 2"/>
          <p:cNvSpPr/>
          <p:nvPr/>
        </p:nvSpPr>
        <p:spPr>
          <a:xfrm>
            <a:off x="457200" y="73152"/>
            <a:ext cx="8229600" cy="411480"/>
          </a:xfrm>
          <a:prstGeom prst="rect">
            <a:avLst/>
          </a:prstGeom>
          <a:noFill/>
          <a:ln/>
        </p:spPr>
        <p:txBody>
          <a:bodyPr wrap="square" rtlCol="0" anchor="ctr"/>
          <a:lstStyle/>
          <a:p>
            <a:pPr marL="0" indent="0">
              <a:buNone/>
            </a:pPr>
            <a:r>
              <a:rPr lang="en-US" sz="2200" b="1" dirty="0">
                <a:solidFill>
                  <a:srgbClr val="FFFFFF"/>
                </a:solidFill>
              </a:rPr>
              <a:t>Section 2.7: Chapter Summary</a:t>
            </a:r>
            <a:endParaRPr lang="en-US" sz="2200" dirty="0"/>
          </a:p>
        </p:txBody>
      </p:sp>
      <p:sp>
        <p:nvSpPr>
          <p:cNvPr id="5" name="Text 3"/>
          <p:cNvSpPr/>
          <p:nvPr/>
        </p:nvSpPr>
        <p:spPr>
          <a:xfrm>
            <a:off x="457200" y="502920"/>
            <a:ext cx="8229600" cy="274320"/>
          </a:xfrm>
          <a:prstGeom prst="rect">
            <a:avLst/>
          </a:prstGeom>
          <a:noFill/>
          <a:ln/>
        </p:spPr>
        <p:txBody>
          <a:bodyPr wrap="square" rtlCol="0" anchor="ctr"/>
          <a:lstStyle/>
          <a:p>
            <a:pPr marL="0" indent="0">
              <a:buNone/>
            </a:pPr>
            <a:r>
              <a:rPr lang="en-US" sz="1100" i="1" dirty="0">
                <a:solidFill>
                  <a:srgbClr val="AABDD5"/>
                </a:solidFill>
              </a:rPr>
              <a:t>What to include in the chapter summary — and why it is different from the introduction</a:t>
            </a:r>
            <a:endParaRPr lang="en-US" sz="1100" dirty="0"/>
          </a:p>
        </p:txBody>
      </p:sp>
      <p:sp>
        <p:nvSpPr>
          <p:cNvPr id="6" name="Shape 4"/>
          <p:cNvSpPr/>
          <p:nvPr/>
        </p:nvSpPr>
        <p:spPr>
          <a:xfrm>
            <a:off x="274320" y="1051560"/>
            <a:ext cx="8595360" cy="566928"/>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7" name="Shape 5"/>
          <p:cNvSpPr/>
          <p:nvPr/>
        </p:nvSpPr>
        <p:spPr>
          <a:xfrm>
            <a:off x="274320" y="1051560"/>
            <a:ext cx="64008" cy="566928"/>
          </a:xfrm>
          <a:prstGeom prst="rect">
            <a:avLst/>
          </a:prstGeom>
          <a:solidFill>
            <a:srgbClr val="D4A017"/>
          </a:solidFill>
          <a:ln w="12700">
            <a:solidFill>
              <a:srgbClr val="D4A017"/>
            </a:solidFill>
            <a:prstDash val="solid"/>
          </a:ln>
        </p:spPr>
      </p:sp>
      <p:sp>
        <p:nvSpPr>
          <p:cNvPr id="8" name="Text 6"/>
          <p:cNvSpPr/>
          <p:nvPr/>
        </p:nvSpPr>
        <p:spPr>
          <a:xfrm>
            <a:off x="457200" y="1097280"/>
            <a:ext cx="8321040" cy="228600"/>
          </a:xfrm>
          <a:prstGeom prst="rect">
            <a:avLst/>
          </a:prstGeom>
          <a:noFill/>
          <a:ln/>
        </p:spPr>
        <p:txBody>
          <a:bodyPr wrap="square" rtlCol="0" anchor="ctr"/>
          <a:lstStyle/>
          <a:p>
            <a:pPr marL="0" indent="0">
              <a:buNone/>
            </a:pPr>
            <a:r>
              <a:rPr lang="en-US" sz="1100" b="1" dirty="0">
                <a:solidFill>
                  <a:srgbClr val="1B3A6B"/>
                </a:solidFill>
              </a:rPr>
              <a:t>WHAT IS THE CHAPTER SUMMARY?</a:t>
            </a:r>
            <a:endParaRPr lang="en-US" sz="1100" dirty="0"/>
          </a:p>
        </p:txBody>
      </p:sp>
      <p:sp>
        <p:nvSpPr>
          <p:cNvPr id="9" name="Text 7"/>
          <p:cNvSpPr/>
          <p:nvPr/>
        </p:nvSpPr>
        <p:spPr>
          <a:xfrm>
            <a:off x="457200" y="1307592"/>
            <a:ext cx="8321040" cy="292608"/>
          </a:xfrm>
          <a:prstGeom prst="rect">
            <a:avLst/>
          </a:prstGeom>
          <a:noFill/>
          <a:ln/>
        </p:spPr>
        <p:txBody>
          <a:bodyPr wrap="square" rtlCol="0" anchor="ctr"/>
          <a:lstStyle/>
          <a:p>
            <a:pPr marL="0" indent="0">
              <a:buNone/>
            </a:pPr>
            <a:r>
              <a:rPr lang="en-US" sz="1050" dirty="0">
                <a:solidFill>
                  <a:srgbClr val="2D3748"/>
                </a:solidFill>
              </a:rPr>
              <a:t>The Chapter Summary is the closing section of Chapter 2. It reflects backward — recapping what was covered and connecting the reviewed literature to your study. Unlike the introduction (which looks forward), the summary looks back. It is typically 2–3 well-developed paragraphs.</a:t>
            </a:r>
            <a:endParaRPr lang="en-US" sz="1050" dirty="0"/>
          </a:p>
        </p:txBody>
      </p:sp>
      <p:sp>
        <p:nvSpPr>
          <p:cNvPr id="10" name="Text 8"/>
          <p:cNvSpPr/>
          <p:nvPr/>
        </p:nvSpPr>
        <p:spPr>
          <a:xfrm>
            <a:off x="457200" y="1719072"/>
            <a:ext cx="8321040" cy="256032"/>
          </a:xfrm>
          <a:prstGeom prst="rect">
            <a:avLst/>
          </a:prstGeom>
          <a:noFill/>
          <a:ln/>
        </p:spPr>
        <p:txBody>
          <a:bodyPr wrap="square" rtlCol="0" anchor="ctr"/>
          <a:lstStyle/>
          <a:p>
            <a:pPr marL="0" indent="0">
              <a:buNone/>
            </a:pPr>
            <a:r>
              <a:rPr lang="en-US" sz="1200" b="1" dirty="0">
                <a:solidFill>
                  <a:srgbClr val="1B3A6B"/>
                </a:solidFill>
              </a:rPr>
              <a:t>WHAT TO INCLUDE IN THE CHAPTER SUMMARY</a:t>
            </a:r>
            <a:endParaRPr lang="en-US" sz="1200" dirty="0"/>
          </a:p>
        </p:txBody>
      </p:sp>
      <p:sp>
        <p:nvSpPr>
          <p:cNvPr id="11" name="Shape 9"/>
          <p:cNvSpPr/>
          <p:nvPr/>
        </p:nvSpPr>
        <p:spPr>
          <a:xfrm>
            <a:off x="274320" y="2057400"/>
            <a:ext cx="4206240" cy="82296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12" name="Text 10"/>
          <p:cNvSpPr/>
          <p:nvPr/>
        </p:nvSpPr>
        <p:spPr>
          <a:xfrm>
            <a:off x="347472" y="2103120"/>
            <a:ext cx="365760" cy="365760"/>
          </a:xfrm>
          <a:prstGeom prst="rect">
            <a:avLst/>
          </a:prstGeom>
          <a:noFill/>
          <a:ln/>
        </p:spPr>
        <p:txBody>
          <a:bodyPr wrap="square" rtlCol="0" anchor="ctr"/>
          <a:lstStyle/>
          <a:p>
            <a:pPr marL="0" indent="0" algn="ctr">
              <a:buNone/>
            </a:pPr>
            <a:r>
              <a:rPr lang="en-US" sz="1800" dirty="0">
                <a:solidFill>
                  <a:srgbClr val="0E7C7B"/>
                </a:solidFill>
              </a:rPr>
              <a:t>①</a:t>
            </a:r>
            <a:endParaRPr lang="en-US" sz="1800" dirty="0"/>
          </a:p>
        </p:txBody>
      </p:sp>
      <p:sp>
        <p:nvSpPr>
          <p:cNvPr id="13" name="Text 11"/>
          <p:cNvSpPr/>
          <p:nvPr/>
        </p:nvSpPr>
        <p:spPr>
          <a:xfrm>
            <a:off x="777240" y="2112264"/>
            <a:ext cx="3639312" cy="219456"/>
          </a:xfrm>
          <a:prstGeom prst="rect">
            <a:avLst/>
          </a:prstGeom>
          <a:noFill/>
          <a:ln/>
        </p:spPr>
        <p:txBody>
          <a:bodyPr wrap="square" rtlCol="0" anchor="ctr"/>
          <a:lstStyle/>
          <a:p>
            <a:pPr marL="0" indent="0">
              <a:buNone/>
            </a:pPr>
            <a:r>
              <a:rPr lang="en-US" sz="1050" b="1" dirty="0">
                <a:solidFill>
                  <a:srgbClr val="1B3A6B"/>
                </a:solidFill>
              </a:rPr>
              <a:t>Theories reviewed</a:t>
            </a:r>
            <a:endParaRPr lang="en-US" sz="1050" dirty="0"/>
          </a:p>
        </p:txBody>
      </p:sp>
      <p:sp>
        <p:nvSpPr>
          <p:cNvPr id="14" name="Text 12"/>
          <p:cNvSpPr/>
          <p:nvPr/>
        </p:nvSpPr>
        <p:spPr>
          <a:xfrm>
            <a:off x="777240" y="2331720"/>
            <a:ext cx="3639312" cy="502920"/>
          </a:xfrm>
          <a:prstGeom prst="rect">
            <a:avLst/>
          </a:prstGeom>
          <a:noFill/>
          <a:ln/>
        </p:spPr>
        <p:txBody>
          <a:bodyPr wrap="square" rtlCol="0" anchor="ctr"/>
          <a:lstStyle/>
          <a:p>
            <a:pPr marL="0" indent="0">
              <a:buNone/>
            </a:pPr>
            <a:r>
              <a:rPr lang="en-US" sz="950" dirty="0">
                <a:solidFill>
                  <a:srgbClr val="2D3748"/>
                </a:solidFill>
              </a:rPr>
              <a:t>Briefly name the theories discussed and the one adopted as the anchor of the study, and why.</a:t>
            </a:r>
            <a:endParaRPr lang="en-US" sz="950" dirty="0"/>
          </a:p>
        </p:txBody>
      </p:sp>
      <p:sp>
        <p:nvSpPr>
          <p:cNvPr id="15" name="Shape 13"/>
          <p:cNvSpPr/>
          <p:nvPr/>
        </p:nvSpPr>
        <p:spPr>
          <a:xfrm>
            <a:off x="4617720" y="2057400"/>
            <a:ext cx="4206240" cy="82296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16" name="Text 14"/>
          <p:cNvSpPr/>
          <p:nvPr/>
        </p:nvSpPr>
        <p:spPr>
          <a:xfrm>
            <a:off x="4690872" y="2103120"/>
            <a:ext cx="365760" cy="365760"/>
          </a:xfrm>
          <a:prstGeom prst="rect">
            <a:avLst/>
          </a:prstGeom>
          <a:noFill/>
          <a:ln/>
        </p:spPr>
        <p:txBody>
          <a:bodyPr wrap="square" rtlCol="0" anchor="ctr"/>
          <a:lstStyle/>
          <a:p>
            <a:pPr marL="0" indent="0" algn="ctr">
              <a:buNone/>
            </a:pPr>
            <a:r>
              <a:rPr lang="en-US" sz="1800" dirty="0">
                <a:solidFill>
                  <a:srgbClr val="0E7C7B"/>
                </a:solidFill>
              </a:rPr>
              <a:t>②</a:t>
            </a:r>
            <a:endParaRPr lang="en-US" sz="1800" dirty="0"/>
          </a:p>
        </p:txBody>
      </p:sp>
      <p:sp>
        <p:nvSpPr>
          <p:cNvPr id="17" name="Text 15"/>
          <p:cNvSpPr/>
          <p:nvPr/>
        </p:nvSpPr>
        <p:spPr>
          <a:xfrm>
            <a:off x="5120640" y="2112264"/>
            <a:ext cx="3639312" cy="219456"/>
          </a:xfrm>
          <a:prstGeom prst="rect">
            <a:avLst/>
          </a:prstGeom>
          <a:noFill/>
          <a:ln/>
        </p:spPr>
        <p:txBody>
          <a:bodyPr wrap="square" rtlCol="0" anchor="ctr"/>
          <a:lstStyle/>
          <a:p>
            <a:pPr marL="0" indent="0">
              <a:buNone/>
            </a:pPr>
            <a:r>
              <a:rPr lang="en-US" sz="1050" b="1" dirty="0">
                <a:solidFill>
                  <a:srgbClr val="1B3A6B"/>
                </a:solidFill>
              </a:rPr>
              <a:t>General literature highlights</a:t>
            </a:r>
            <a:endParaRPr lang="en-US" sz="1050" dirty="0"/>
          </a:p>
        </p:txBody>
      </p:sp>
      <p:sp>
        <p:nvSpPr>
          <p:cNvPr id="18" name="Text 16"/>
          <p:cNvSpPr/>
          <p:nvPr/>
        </p:nvSpPr>
        <p:spPr>
          <a:xfrm>
            <a:off x="5120640" y="2331720"/>
            <a:ext cx="3639312" cy="502920"/>
          </a:xfrm>
          <a:prstGeom prst="rect">
            <a:avLst/>
          </a:prstGeom>
          <a:noFill/>
          <a:ln/>
        </p:spPr>
        <p:txBody>
          <a:bodyPr wrap="square" rtlCol="0" anchor="ctr"/>
          <a:lstStyle/>
          <a:p>
            <a:pPr marL="0" indent="0">
              <a:buNone/>
            </a:pPr>
            <a:r>
              <a:rPr lang="en-US" sz="950" dirty="0">
                <a:solidFill>
                  <a:srgbClr val="2D3748"/>
                </a:solidFill>
              </a:rPr>
              <a:t>Mention key conceptual themes covered — how key variables were defined and the major scholarly perspectives.</a:t>
            </a:r>
            <a:endParaRPr lang="en-US" sz="950" dirty="0"/>
          </a:p>
        </p:txBody>
      </p:sp>
      <p:sp>
        <p:nvSpPr>
          <p:cNvPr id="19" name="Shape 17"/>
          <p:cNvSpPr/>
          <p:nvPr/>
        </p:nvSpPr>
        <p:spPr>
          <a:xfrm>
            <a:off x="274320" y="2990088"/>
            <a:ext cx="4206240" cy="82296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20" name="Text 18"/>
          <p:cNvSpPr/>
          <p:nvPr/>
        </p:nvSpPr>
        <p:spPr>
          <a:xfrm>
            <a:off x="347472" y="3035808"/>
            <a:ext cx="365760" cy="365760"/>
          </a:xfrm>
          <a:prstGeom prst="rect">
            <a:avLst/>
          </a:prstGeom>
          <a:noFill/>
          <a:ln/>
        </p:spPr>
        <p:txBody>
          <a:bodyPr wrap="square" rtlCol="0" anchor="ctr"/>
          <a:lstStyle/>
          <a:p>
            <a:pPr marL="0" indent="0" algn="ctr">
              <a:buNone/>
            </a:pPr>
            <a:r>
              <a:rPr lang="en-US" sz="1800" dirty="0">
                <a:solidFill>
                  <a:srgbClr val="0E7C7B"/>
                </a:solidFill>
              </a:rPr>
              <a:t>③</a:t>
            </a:r>
            <a:endParaRPr lang="en-US" sz="1800" dirty="0"/>
          </a:p>
        </p:txBody>
      </p:sp>
      <p:sp>
        <p:nvSpPr>
          <p:cNvPr id="21" name="Text 19"/>
          <p:cNvSpPr/>
          <p:nvPr/>
        </p:nvSpPr>
        <p:spPr>
          <a:xfrm>
            <a:off x="777240" y="3044952"/>
            <a:ext cx="3639312" cy="219456"/>
          </a:xfrm>
          <a:prstGeom prst="rect">
            <a:avLst/>
          </a:prstGeom>
          <a:noFill/>
          <a:ln/>
        </p:spPr>
        <p:txBody>
          <a:bodyPr wrap="square" rtlCol="0" anchor="ctr"/>
          <a:lstStyle/>
          <a:p>
            <a:pPr marL="0" indent="0">
              <a:buNone/>
            </a:pPr>
            <a:r>
              <a:rPr lang="en-US" sz="1050" b="1" dirty="0">
                <a:solidFill>
                  <a:srgbClr val="1B3A6B"/>
                </a:solidFill>
              </a:rPr>
              <a:t>Empirical review summary</a:t>
            </a:r>
            <a:endParaRPr lang="en-US" sz="1050" dirty="0"/>
          </a:p>
        </p:txBody>
      </p:sp>
      <p:sp>
        <p:nvSpPr>
          <p:cNvPr id="22" name="Text 20"/>
          <p:cNvSpPr/>
          <p:nvPr/>
        </p:nvSpPr>
        <p:spPr>
          <a:xfrm>
            <a:off x="777240" y="3264408"/>
            <a:ext cx="3639312" cy="502920"/>
          </a:xfrm>
          <a:prstGeom prst="rect">
            <a:avLst/>
          </a:prstGeom>
          <a:noFill/>
          <a:ln/>
        </p:spPr>
        <p:txBody>
          <a:bodyPr wrap="square" rtlCol="0" anchor="ctr"/>
          <a:lstStyle/>
          <a:p>
            <a:pPr marL="0" indent="0">
              <a:buNone/>
            </a:pPr>
            <a:r>
              <a:rPr lang="en-US" sz="950" dirty="0">
                <a:solidFill>
                  <a:srgbClr val="2D3748"/>
                </a:solidFill>
              </a:rPr>
              <a:t>Note the empirical terrain — what prior studies found and the consistency or variation in findings across contexts.</a:t>
            </a:r>
            <a:endParaRPr lang="en-US" sz="950" dirty="0"/>
          </a:p>
        </p:txBody>
      </p:sp>
      <p:sp>
        <p:nvSpPr>
          <p:cNvPr id="23" name="Shape 21"/>
          <p:cNvSpPr/>
          <p:nvPr/>
        </p:nvSpPr>
        <p:spPr>
          <a:xfrm>
            <a:off x="4617720" y="2990088"/>
            <a:ext cx="4206240" cy="82296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24" name="Text 22"/>
          <p:cNvSpPr/>
          <p:nvPr/>
        </p:nvSpPr>
        <p:spPr>
          <a:xfrm>
            <a:off x="4690872" y="3035808"/>
            <a:ext cx="365760" cy="365760"/>
          </a:xfrm>
          <a:prstGeom prst="rect">
            <a:avLst/>
          </a:prstGeom>
          <a:noFill/>
          <a:ln/>
        </p:spPr>
        <p:txBody>
          <a:bodyPr wrap="square" rtlCol="0" anchor="ctr"/>
          <a:lstStyle/>
          <a:p>
            <a:pPr marL="0" indent="0" algn="ctr">
              <a:buNone/>
            </a:pPr>
            <a:r>
              <a:rPr lang="en-US" sz="1800" dirty="0">
                <a:solidFill>
                  <a:srgbClr val="0E7C7B"/>
                </a:solidFill>
              </a:rPr>
              <a:t>④</a:t>
            </a:r>
            <a:endParaRPr lang="en-US" sz="1800" dirty="0"/>
          </a:p>
        </p:txBody>
      </p:sp>
      <p:sp>
        <p:nvSpPr>
          <p:cNvPr id="25" name="Text 23"/>
          <p:cNvSpPr/>
          <p:nvPr/>
        </p:nvSpPr>
        <p:spPr>
          <a:xfrm>
            <a:off x="5120640" y="3044952"/>
            <a:ext cx="3639312" cy="219456"/>
          </a:xfrm>
          <a:prstGeom prst="rect">
            <a:avLst/>
          </a:prstGeom>
          <a:noFill/>
          <a:ln/>
        </p:spPr>
        <p:txBody>
          <a:bodyPr wrap="square" rtlCol="0" anchor="ctr"/>
          <a:lstStyle/>
          <a:p>
            <a:pPr marL="0" indent="0">
              <a:buNone/>
            </a:pPr>
            <a:r>
              <a:rPr lang="en-US" sz="1050" b="1" dirty="0">
                <a:solidFill>
                  <a:srgbClr val="1B3A6B"/>
                </a:solidFill>
              </a:rPr>
              <a:t>Research gap identified</a:t>
            </a:r>
            <a:endParaRPr lang="en-US" sz="1050" dirty="0"/>
          </a:p>
        </p:txBody>
      </p:sp>
      <p:sp>
        <p:nvSpPr>
          <p:cNvPr id="26" name="Text 24"/>
          <p:cNvSpPr/>
          <p:nvPr/>
        </p:nvSpPr>
        <p:spPr>
          <a:xfrm>
            <a:off x="5120640" y="3264408"/>
            <a:ext cx="3639312" cy="502920"/>
          </a:xfrm>
          <a:prstGeom prst="rect">
            <a:avLst/>
          </a:prstGeom>
          <a:noFill/>
          <a:ln/>
        </p:spPr>
        <p:txBody>
          <a:bodyPr wrap="square" rtlCol="0" anchor="ctr"/>
          <a:lstStyle/>
          <a:p>
            <a:pPr marL="0" indent="0">
              <a:buNone/>
            </a:pPr>
            <a:r>
              <a:rPr lang="en-US" sz="950" dirty="0">
                <a:solidFill>
                  <a:srgbClr val="2D3748"/>
                </a:solidFill>
              </a:rPr>
              <a:t>Briefly state the consolidated gap the review revealed (conceptual, contextual, and/or methodological).</a:t>
            </a:r>
            <a:endParaRPr lang="en-US" sz="950" dirty="0"/>
          </a:p>
        </p:txBody>
      </p:sp>
      <p:sp>
        <p:nvSpPr>
          <p:cNvPr id="27" name="Shape 25"/>
          <p:cNvSpPr/>
          <p:nvPr/>
        </p:nvSpPr>
        <p:spPr>
          <a:xfrm>
            <a:off x="274320" y="3922776"/>
            <a:ext cx="4206240" cy="82296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28" name="Text 26"/>
          <p:cNvSpPr/>
          <p:nvPr/>
        </p:nvSpPr>
        <p:spPr>
          <a:xfrm>
            <a:off x="347472" y="3968496"/>
            <a:ext cx="365760" cy="365760"/>
          </a:xfrm>
          <a:prstGeom prst="rect">
            <a:avLst/>
          </a:prstGeom>
          <a:noFill/>
          <a:ln/>
        </p:spPr>
        <p:txBody>
          <a:bodyPr wrap="square" rtlCol="0" anchor="ctr"/>
          <a:lstStyle/>
          <a:p>
            <a:pPr marL="0" indent="0" algn="ctr">
              <a:buNone/>
            </a:pPr>
            <a:r>
              <a:rPr lang="en-US" sz="1800" dirty="0">
                <a:solidFill>
                  <a:srgbClr val="0E7C7B"/>
                </a:solidFill>
              </a:rPr>
              <a:t>⑤</a:t>
            </a:r>
            <a:endParaRPr lang="en-US" sz="1800" dirty="0"/>
          </a:p>
        </p:txBody>
      </p:sp>
      <p:sp>
        <p:nvSpPr>
          <p:cNvPr id="29" name="Text 27"/>
          <p:cNvSpPr/>
          <p:nvPr/>
        </p:nvSpPr>
        <p:spPr>
          <a:xfrm>
            <a:off x="777240" y="3977640"/>
            <a:ext cx="3639312" cy="219456"/>
          </a:xfrm>
          <a:prstGeom prst="rect">
            <a:avLst/>
          </a:prstGeom>
          <a:noFill/>
          <a:ln/>
        </p:spPr>
        <p:txBody>
          <a:bodyPr wrap="square" rtlCol="0" anchor="ctr"/>
          <a:lstStyle/>
          <a:p>
            <a:pPr marL="0" indent="0">
              <a:buNone/>
            </a:pPr>
            <a:r>
              <a:rPr lang="en-US" sz="1050" b="1" dirty="0">
                <a:solidFill>
                  <a:srgbClr val="1B3A6B"/>
                </a:solidFill>
              </a:rPr>
              <a:t>Conceptual framework recap</a:t>
            </a:r>
            <a:endParaRPr lang="en-US" sz="1050" dirty="0"/>
          </a:p>
        </p:txBody>
      </p:sp>
      <p:sp>
        <p:nvSpPr>
          <p:cNvPr id="30" name="Text 28"/>
          <p:cNvSpPr/>
          <p:nvPr/>
        </p:nvSpPr>
        <p:spPr>
          <a:xfrm>
            <a:off x="777240" y="4197096"/>
            <a:ext cx="3639312" cy="502920"/>
          </a:xfrm>
          <a:prstGeom prst="rect">
            <a:avLst/>
          </a:prstGeom>
          <a:noFill/>
          <a:ln/>
        </p:spPr>
        <p:txBody>
          <a:bodyPr wrap="square" rtlCol="0" anchor="ctr"/>
          <a:lstStyle/>
          <a:p>
            <a:pPr marL="0" indent="0">
              <a:buNone/>
            </a:pPr>
            <a:r>
              <a:rPr lang="en-US" sz="950" dirty="0">
                <a:solidFill>
                  <a:srgbClr val="2D3748"/>
                </a:solidFill>
              </a:rPr>
              <a:t>Mention the framework developed, the variables and indicators it includes, and the hypothesised relationship.</a:t>
            </a:r>
            <a:endParaRPr lang="en-US" sz="950" dirty="0"/>
          </a:p>
        </p:txBody>
      </p:sp>
      <p:sp>
        <p:nvSpPr>
          <p:cNvPr id="31" name="Shape 29"/>
          <p:cNvSpPr/>
          <p:nvPr/>
        </p:nvSpPr>
        <p:spPr>
          <a:xfrm>
            <a:off x="4617720" y="3922776"/>
            <a:ext cx="4206240" cy="82296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32" name="Text 30"/>
          <p:cNvSpPr/>
          <p:nvPr/>
        </p:nvSpPr>
        <p:spPr>
          <a:xfrm>
            <a:off x="4690872" y="3968496"/>
            <a:ext cx="365760" cy="365760"/>
          </a:xfrm>
          <a:prstGeom prst="rect">
            <a:avLst/>
          </a:prstGeom>
          <a:noFill/>
          <a:ln/>
        </p:spPr>
        <p:txBody>
          <a:bodyPr wrap="square" rtlCol="0" anchor="ctr"/>
          <a:lstStyle/>
          <a:p>
            <a:pPr marL="0" indent="0" algn="ctr">
              <a:buNone/>
            </a:pPr>
            <a:r>
              <a:rPr lang="en-US" sz="1800" dirty="0">
                <a:solidFill>
                  <a:srgbClr val="0E7C7B"/>
                </a:solidFill>
              </a:rPr>
              <a:t>⑥</a:t>
            </a:r>
            <a:endParaRPr lang="en-US" sz="1800" dirty="0"/>
          </a:p>
        </p:txBody>
      </p:sp>
      <p:sp>
        <p:nvSpPr>
          <p:cNvPr id="33" name="Text 31"/>
          <p:cNvSpPr/>
          <p:nvPr/>
        </p:nvSpPr>
        <p:spPr>
          <a:xfrm>
            <a:off x="5120640" y="3977640"/>
            <a:ext cx="3639312" cy="219456"/>
          </a:xfrm>
          <a:prstGeom prst="rect">
            <a:avLst/>
          </a:prstGeom>
          <a:noFill/>
          <a:ln/>
        </p:spPr>
        <p:txBody>
          <a:bodyPr wrap="square" rtlCol="0" anchor="ctr"/>
          <a:lstStyle/>
          <a:p>
            <a:pPr marL="0" indent="0">
              <a:buNone/>
            </a:pPr>
            <a:r>
              <a:rPr lang="en-US" sz="1050" b="1" dirty="0">
                <a:solidFill>
                  <a:srgbClr val="1B3A6B"/>
                </a:solidFill>
              </a:rPr>
              <a:t>Transition to Chapter 3</a:t>
            </a:r>
            <a:endParaRPr lang="en-US" sz="1050" dirty="0"/>
          </a:p>
        </p:txBody>
      </p:sp>
      <p:sp>
        <p:nvSpPr>
          <p:cNvPr id="34" name="Text 32"/>
          <p:cNvSpPr/>
          <p:nvPr/>
        </p:nvSpPr>
        <p:spPr>
          <a:xfrm>
            <a:off x="5120640" y="4197096"/>
            <a:ext cx="3639312" cy="502920"/>
          </a:xfrm>
          <a:prstGeom prst="rect">
            <a:avLst/>
          </a:prstGeom>
          <a:noFill/>
          <a:ln/>
        </p:spPr>
        <p:txBody>
          <a:bodyPr wrap="square" rtlCol="0" anchor="ctr"/>
          <a:lstStyle/>
          <a:p>
            <a:pPr marL="0" indent="0">
              <a:buNone/>
            </a:pPr>
            <a:r>
              <a:rPr lang="en-US" sz="950" dirty="0">
                <a:solidFill>
                  <a:srgbClr val="2D3748"/>
                </a:solidFill>
              </a:rPr>
              <a:t>"Chapter Three presents the research methodology adopted to test the hypothesised relationships depicted in the conceptual framework."</a:t>
            </a:r>
            <a:endParaRPr lang="en-US" sz="950" dirty="0"/>
          </a:p>
        </p:txBody>
      </p:sp>
      <p:sp>
        <p:nvSpPr>
          <p:cNvPr id="35" name="Shape 33"/>
          <p:cNvSpPr/>
          <p:nvPr/>
        </p:nvSpPr>
        <p:spPr>
          <a:xfrm>
            <a:off x="274320" y="4873752"/>
            <a:ext cx="8595360" cy="246888"/>
          </a:xfrm>
          <a:prstGeom prst="rect">
            <a:avLst/>
          </a:prstGeom>
          <a:solidFill>
            <a:srgbClr val="EBF5FB"/>
          </a:solidFill>
          <a:ln w="6350">
            <a:solidFill>
              <a:srgbClr val="BDD7EE"/>
            </a:solidFill>
            <a:prstDash val="solid"/>
          </a:ln>
        </p:spPr>
      </p:sp>
      <p:sp>
        <p:nvSpPr>
          <p:cNvPr id="36" name="Text 34"/>
          <p:cNvSpPr/>
          <p:nvPr/>
        </p:nvSpPr>
        <p:spPr>
          <a:xfrm>
            <a:off x="411480" y="4892040"/>
            <a:ext cx="8321040" cy="201168"/>
          </a:xfrm>
          <a:prstGeom prst="rect">
            <a:avLst/>
          </a:prstGeom>
          <a:noFill/>
          <a:ln/>
        </p:spPr>
        <p:txBody>
          <a:bodyPr wrap="square" rtlCol="0" anchor="ctr"/>
          <a:lstStyle/>
          <a:p>
            <a:pPr marL="0" indent="0">
              <a:buNone/>
            </a:pPr>
            <a:r>
              <a:rPr lang="en-US" sz="900" i="1" dirty="0">
                <a:solidFill>
                  <a:srgbClr val="1A4A6B"/>
                </a:solidFill>
              </a:rPr>
              <a:t>SAMPLE OPENING LINE: "This chapter reviewed literature relevant to risk management practices and NGO sustainability. Resource Dependence Theory was adopted as the theoretical anchor to guide the study…"</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3">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0" y="4892040"/>
            <a:ext cx="9144000" cy="182880"/>
          </a:xfrm>
          <a:prstGeom prst="rect">
            <a:avLst/>
          </a:prstGeom>
          <a:noFill/>
          <a:ln/>
        </p:spPr>
        <p:txBody>
          <a:bodyPr wrap="square" rtlCol="0" anchor="ctr"/>
          <a:lstStyle/>
          <a:p>
            <a:pPr marL="0" indent="0" algn="ctr">
              <a:buNone/>
            </a:pPr>
            <a:r>
              <a:rPr lang="en-US" sz="750" i="1" dirty="0">
                <a:solidFill>
                  <a:srgbClr val="7A8CA0"/>
                </a:solidFill>
              </a:rPr>
              <a:t>Tobit Research Consulting  |  Proposal Writing Training  |  Chapter 2</a:t>
            </a:r>
            <a:endParaRPr lang="en-US" sz="750" dirty="0"/>
          </a:p>
        </p:txBody>
      </p:sp>
      <p:sp>
        <p:nvSpPr>
          <p:cNvPr id="3" name="Shape 1"/>
          <p:cNvSpPr/>
          <p:nvPr/>
        </p:nvSpPr>
        <p:spPr>
          <a:xfrm>
            <a:off x="0" y="0"/>
            <a:ext cx="9144000" cy="960120"/>
          </a:xfrm>
          <a:prstGeom prst="rect">
            <a:avLst/>
          </a:prstGeom>
          <a:solidFill>
            <a:srgbClr val="0E7C7B"/>
          </a:solidFill>
          <a:ln w="12700">
            <a:solidFill>
              <a:srgbClr val="0E7C7B"/>
            </a:solidFill>
            <a:prstDash val="solid"/>
          </a:ln>
        </p:spPr>
      </p:sp>
      <p:sp>
        <p:nvSpPr>
          <p:cNvPr id="4" name="Text 2"/>
          <p:cNvSpPr/>
          <p:nvPr/>
        </p:nvSpPr>
        <p:spPr>
          <a:xfrm>
            <a:off x="457200" y="73152"/>
            <a:ext cx="8229600" cy="411480"/>
          </a:xfrm>
          <a:prstGeom prst="rect">
            <a:avLst/>
          </a:prstGeom>
          <a:noFill/>
          <a:ln/>
        </p:spPr>
        <p:txBody>
          <a:bodyPr wrap="square" rtlCol="0" anchor="ctr"/>
          <a:lstStyle/>
          <a:p>
            <a:pPr marL="0" indent="0">
              <a:buNone/>
            </a:pPr>
            <a:r>
              <a:rPr lang="en-US" sz="2200" b="1" dirty="0">
                <a:solidFill>
                  <a:srgbClr val="FFFFFF"/>
                </a:solidFill>
              </a:rPr>
              <a:t>Introduction vs Chapter Summary</a:t>
            </a:r>
            <a:endParaRPr lang="en-US" sz="2200" dirty="0"/>
          </a:p>
        </p:txBody>
      </p:sp>
      <p:sp>
        <p:nvSpPr>
          <p:cNvPr id="5" name="Text 3"/>
          <p:cNvSpPr/>
          <p:nvPr/>
        </p:nvSpPr>
        <p:spPr>
          <a:xfrm>
            <a:off x="457200" y="502920"/>
            <a:ext cx="8229600" cy="274320"/>
          </a:xfrm>
          <a:prstGeom prst="rect">
            <a:avLst/>
          </a:prstGeom>
          <a:noFill/>
          <a:ln/>
        </p:spPr>
        <p:txBody>
          <a:bodyPr wrap="square" rtlCol="0" anchor="ctr"/>
          <a:lstStyle/>
          <a:p>
            <a:pPr marL="0" indent="0">
              <a:buNone/>
            </a:pPr>
            <a:r>
              <a:rPr lang="en-US" sz="1100" i="1" dirty="0">
                <a:solidFill>
                  <a:srgbClr val="CCE8E5"/>
                </a:solidFill>
              </a:rPr>
              <a:t>Understanding the difference between the opening paragraph and the closing summary of Chapter 2</a:t>
            </a:r>
            <a:endParaRPr lang="en-US" sz="1100" dirty="0"/>
          </a:p>
        </p:txBody>
      </p:sp>
      <p:sp>
        <p:nvSpPr>
          <p:cNvPr id="6" name="Shape 4"/>
          <p:cNvSpPr/>
          <p:nvPr/>
        </p:nvSpPr>
        <p:spPr>
          <a:xfrm>
            <a:off x="274320" y="1078992"/>
            <a:ext cx="4206240" cy="347472"/>
          </a:xfrm>
          <a:prstGeom prst="rect">
            <a:avLst/>
          </a:prstGeom>
          <a:solidFill>
            <a:srgbClr val="1B3A6B"/>
          </a:solidFill>
          <a:ln w="12700">
            <a:solidFill>
              <a:srgbClr val="1B3A6B"/>
            </a:solidFill>
            <a:prstDash val="solid"/>
          </a:ln>
        </p:spPr>
      </p:sp>
      <p:sp>
        <p:nvSpPr>
          <p:cNvPr id="7" name="Text 5"/>
          <p:cNvSpPr/>
          <p:nvPr/>
        </p:nvSpPr>
        <p:spPr>
          <a:xfrm>
            <a:off x="274320" y="1078992"/>
            <a:ext cx="4206240" cy="347472"/>
          </a:xfrm>
          <a:prstGeom prst="rect">
            <a:avLst/>
          </a:prstGeom>
          <a:noFill/>
          <a:ln/>
        </p:spPr>
        <p:txBody>
          <a:bodyPr wrap="square" rtlCol="0" anchor="ctr"/>
          <a:lstStyle/>
          <a:p>
            <a:pPr marL="0" indent="0" algn="ctr">
              <a:buNone/>
            </a:pPr>
            <a:r>
              <a:rPr lang="en-US" sz="1100" b="1" dirty="0">
                <a:solidFill>
                  <a:srgbClr val="FFFFFF"/>
                </a:solidFill>
              </a:rPr>
              <a:t>INTRODUCTION (Section 2.1)</a:t>
            </a:r>
            <a:endParaRPr lang="en-US" sz="1100" dirty="0"/>
          </a:p>
        </p:txBody>
      </p:sp>
      <p:sp>
        <p:nvSpPr>
          <p:cNvPr id="8" name="Shape 6"/>
          <p:cNvSpPr/>
          <p:nvPr/>
        </p:nvSpPr>
        <p:spPr>
          <a:xfrm>
            <a:off x="274320" y="1426464"/>
            <a:ext cx="4206240" cy="3310128"/>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9" name="Text 7"/>
          <p:cNvSpPr/>
          <p:nvPr/>
        </p:nvSpPr>
        <p:spPr>
          <a:xfrm>
            <a:off x="384048" y="1481328"/>
            <a:ext cx="4005072" cy="576072"/>
          </a:xfrm>
          <a:prstGeom prst="rect">
            <a:avLst/>
          </a:prstGeom>
          <a:noFill/>
          <a:ln/>
        </p:spPr>
        <p:txBody>
          <a:bodyPr wrap="square" rtlCol="0" anchor="t"/>
          <a:lstStyle/>
          <a:p>
            <a:pPr marL="342900" indent="-342900">
              <a:buSzPct val="100000"/>
              <a:buChar char="•"/>
            </a:pPr>
            <a:r>
              <a:rPr lang="en-US" sz="950" dirty="0">
                <a:solidFill>
                  <a:srgbClr val="2D3748"/>
                </a:solidFill>
              </a:rPr>
              <a:t>Written at the START of the chapter — a road map for what comes next</a:t>
            </a:r>
            <a:endParaRPr lang="en-US" sz="950" dirty="0"/>
          </a:p>
        </p:txBody>
      </p:sp>
      <p:sp>
        <p:nvSpPr>
          <p:cNvPr id="10" name="Text 8"/>
          <p:cNvSpPr/>
          <p:nvPr/>
        </p:nvSpPr>
        <p:spPr>
          <a:xfrm>
            <a:off x="384048" y="2103120"/>
            <a:ext cx="4005072" cy="576072"/>
          </a:xfrm>
          <a:prstGeom prst="rect">
            <a:avLst/>
          </a:prstGeom>
          <a:noFill/>
          <a:ln/>
        </p:spPr>
        <p:txBody>
          <a:bodyPr wrap="square" rtlCol="0" anchor="t"/>
          <a:lstStyle/>
          <a:p>
            <a:pPr marL="342900" indent="-342900">
              <a:buSzPct val="100000"/>
              <a:buChar char="•"/>
            </a:pPr>
            <a:r>
              <a:rPr lang="en-US" sz="950" dirty="0">
                <a:solidFill>
                  <a:srgbClr val="2D3748"/>
                </a:solidFill>
              </a:rPr>
              <a:t>States the sections covered in Chapter 2 and their logical order</a:t>
            </a:r>
            <a:endParaRPr lang="en-US" sz="950" dirty="0"/>
          </a:p>
        </p:txBody>
      </p:sp>
      <p:sp>
        <p:nvSpPr>
          <p:cNvPr id="11" name="Text 9"/>
          <p:cNvSpPr/>
          <p:nvPr/>
        </p:nvSpPr>
        <p:spPr>
          <a:xfrm>
            <a:off x="384048" y="2724912"/>
            <a:ext cx="4005072" cy="576072"/>
          </a:xfrm>
          <a:prstGeom prst="rect">
            <a:avLst/>
          </a:prstGeom>
          <a:noFill/>
          <a:ln/>
        </p:spPr>
        <p:txBody>
          <a:bodyPr wrap="square" rtlCol="0" anchor="t"/>
          <a:lstStyle/>
          <a:p>
            <a:pPr marL="342900" indent="-342900">
              <a:buSzPct val="100000"/>
              <a:buChar char="•"/>
            </a:pPr>
            <a:r>
              <a:rPr lang="en-US" sz="950" dirty="0">
                <a:solidFill>
                  <a:srgbClr val="2D3748"/>
                </a:solidFill>
              </a:rPr>
              <a:t>Does NOT review any literature — only introduces what will be reviewed</a:t>
            </a:r>
            <a:endParaRPr lang="en-US" sz="950" dirty="0"/>
          </a:p>
        </p:txBody>
      </p:sp>
      <p:sp>
        <p:nvSpPr>
          <p:cNvPr id="12" name="Text 10"/>
          <p:cNvSpPr/>
          <p:nvPr/>
        </p:nvSpPr>
        <p:spPr>
          <a:xfrm>
            <a:off x="384048" y="3346704"/>
            <a:ext cx="4005072" cy="576072"/>
          </a:xfrm>
          <a:prstGeom prst="rect">
            <a:avLst/>
          </a:prstGeom>
          <a:noFill/>
          <a:ln/>
        </p:spPr>
        <p:txBody>
          <a:bodyPr wrap="square" rtlCol="0" anchor="t"/>
          <a:lstStyle/>
          <a:p>
            <a:pPr marL="342900" indent="-342900">
              <a:buSzPct val="100000"/>
              <a:buChar char="•"/>
            </a:pPr>
            <a:r>
              <a:rPr lang="en-US" sz="950" dirty="0">
                <a:solidFill>
                  <a:srgbClr val="2D3748"/>
                </a:solidFill>
              </a:rPr>
              <a:t>Typically 1–2 short paragraphs, written last (after the whole chapter is done)</a:t>
            </a:r>
            <a:endParaRPr lang="en-US" sz="950" dirty="0"/>
          </a:p>
        </p:txBody>
      </p:sp>
      <p:sp>
        <p:nvSpPr>
          <p:cNvPr id="13" name="Text 11"/>
          <p:cNvSpPr/>
          <p:nvPr/>
        </p:nvSpPr>
        <p:spPr>
          <a:xfrm>
            <a:off x="384048" y="3968496"/>
            <a:ext cx="4005072" cy="576072"/>
          </a:xfrm>
          <a:prstGeom prst="rect">
            <a:avLst/>
          </a:prstGeom>
          <a:noFill/>
          <a:ln/>
        </p:spPr>
        <p:txBody>
          <a:bodyPr wrap="square" rtlCol="0" anchor="t"/>
          <a:lstStyle/>
          <a:p>
            <a:pPr marL="342900" indent="-342900">
              <a:buSzPct val="100000"/>
              <a:buChar char="•"/>
            </a:pPr>
            <a:r>
              <a:rPr lang="en-US" sz="950" dirty="0">
                <a:solidFill>
                  <a:srgbClr val="2D3748"/>
                </a:solidFill>
              </a:rPr>
              <a:t>Example: "This chapter presents a review of literature related to the study. It begins with a theoretical framework, followed by a general literature review, empirical review, research gap, and conceptual framework."</a:t>
            </a:r>
            <a:endParaRPr lang="en-US" sz="950" dirty="0"/>
          </a:p>
        </p:txBody>
      </p:sp>
      <p:sp>
        <p:nvSpPr>
          <p:cNvPr id="14" name="Shape 12"/>
          <p:cNvSpPr/>
          <p:nvPr/>
        </p:nvSpPr>
        <p:spPr>
          <a:xfrm>
            <a:off x="4754880" y="1078992"/>
            <a:ext cx="4206240" cy="347472"/>
          </a:xfrm>
          <a:prstGeom prst="rect">
            <a:avLst/>
          </a:prstGeom>
          <a:solidFill>
            <a:srgbClr val="D4A017"/>
          </a:solidFill>
          <a:ln w="12700">
            <a:solidFill>
              <a:srgbClr val="D4A017"/>
            </a:solidFill>
            <a:prstDash val="solid"/>
          </a:ln>
        </p:spPr>
      </p:sp>
      <p:sp>
        <p:nvSpPr>
          <p:cNvPr id="15" name="Text 13"/>
          <p:cNvSpPr/>
          <p:nvPr/>
        </p:nvSpPr>
        <p:spPr>
          <a:xfrm>
            <a:off x="4754880" y="1078992"/>
            <a:ext cx="4206240" cy="347472"/>
          </a:xfrm>
          <a:prstGeom prst="rect">
            <a:avLst/>
          </a:prstGeom>
          <a:noFill/>
          <a:ln/>
        </p:spPr>
        <p:txBody>
          <a:bodyPr wrap="square" rtlCol="0" anchor="ctr"/>
          <a:lstStyle/>
          <a:p>
            <a:pPr marL="0" indent="0" algn="ctr">
              <a:buNone/>
            </a:pPr>
            <a:r>
              <a:rPr lang="en-US" sz="1100" b="1" dirty="0">
                <a:solidFill>
                  <a:srgbClr val="FFFFFF"/>
                </a:solidFill>
              </a:rPr>
              <a:t>CHAPTER SUMMARY (Section 2.7)</a:t>
            </a:r>
            <a:endParaRPr lang="en-US" sz="1100" dirty="0"/>
          </a:p>
        </p:txBody>
      </p:sp>
      <p:sp>
        <p:nvSpPr>
          <p:cNvPr id="16" name="Shape 14"/>
          <p:cNvSpPr/>
          <p:nvPr/>
        </p:nvSpPr>
        <p:spPr>
          <a:xfrm>
            <a:off x="4754880" y="1426464"/>
            <a:ext cx="4206240" cy="3310128"/>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17" name="Text 15"/>
          <p:cNvSpPr/>
          <p:nvPr/>
        </p:nvSpPr>
        <p:spPr>
          <a:xfrm>
            <a:off x="4864608" y="1481328"/>
            <a:ext cx="4005072" cy="576072"/>
          </a:xfrm>
          <a:prstGeom prst="rect">
            <a:avLst/>
          </a:prstGeom>
          <a:noFill/>
          <a:ln/>
        </p:spPr>
        <p:txBody>
          <a:bodyPr wrap="square" rtlCol="0" anchor="t"/>
          <a:lstStyle/>
          <a:p>
            <a:pPr marL="342900" indent="-342900">
              <a:buSzPct val="100000"/>
              <a:buChar char="•"/>
            </a:pPr>
            <a:r>
              <a:rPr lang="en-US" sz="950" dirty="0">
                <a:solidFill>
                  <a:srgbClr val="2D3748"/>
                </a:solidFill>
              </a:rPr>
              <a:t>Written at the END of the chapter — reflects backward on what was covered</a:t>
            </a:r>
            <a:endParaRPr lang="en-US" sz="950" dirty="0"/>
          </a:p>
        </p:txBody>
      </p:sp>
      <p:sp>
        <p:nvSpPr>
          <p:cNvPr id="18" name="Text 16"/>
          <p:cNvSpPr/>
          <p:nvPr/>
        </p:nvSpPr>
        <p:spPr>
          <a:xfrm>
            <a:off x="4864608" y="2103120"/>
            <a:ext cx="4005072" cy="576072"/>
          </a:xfrm>
          <a:prstGeom prst="rect">
            <a:avLst/>
          </a:prstGeom>
          <a:noFill/>
          <a:ln/>
        </p:spPr>
        <p:txBody>
          <a:bodyPr wrap="square" rtlCol="0" anchor="t"/>
          <a:lstStyle/>
          <a:p>
            <a:pPr marL="342900" indent="-342900">
              <a:buSzPct val="100000"/>
              <a:buChar char="•"/>
            </a:pPr>
            <a:r>
              <a:rPr lang="en-US" sz="950" dirty="0">
                <a:solidFill>
                  <a:srgbClr val="2D3748"/>
                </a:solidFill>
              </a:rPr>
              <a:t>Briefly recaps the theories reviewed and the one adopted</a:t>
            </a:r>
            <a:endParaRPr lang="en-US" sz="950" dirty="0"/>
          </a:p>
        </p:txBody>
      </p:sp>
      <p:sp>
        <p:nvSpPr>
          <p:cNvPr id="19" name="Text 17"/>
          <p:cNvSpPr/>
          <p:nvPr/>
        </p:nvSpPr>
        <p:spPr>
          <a:xfrm>
            <a:off x="4864608" y="2724912"/>
            <a:ext cx="4005072" cy="576072"/>
          </a:xfrm>
          <a:prstGeom prst="rect">
            <a:avLst/>
          </a:prstGeom>
          <a:noFill/>
          <a:ln/>
        </p:spPr>
        <p:txBody>
          <a:bodyPr wrap="square" rtlCol="0" anchor="t"/>
          <a:lstStyle/>
          <a:p>
            <a:pPr marL="342900" indent="-342900">
              <a:buSzPct val="100000"/>
              <a:buChar char="•"/>
            </a:pPr>
            <a:r>
              <a:rPr lang="en-US" sz="950" dirty="0">
                <a:solidFill>
                  <a:srgbClr val="2D3748"/>
                </a:solidFill>
              </a:rPr>
              <a:t>Summarises key themes from the general literature and empirical review</a:t>
            </a:r>
            <a:endParaRPr lang="en-US" sz="950" dirty="0"/>
          </a:p>
        </p:txBody>
      </p:sp>
      <p:sp>
        <p:nvSpPr>
          <p:cNvPr id="20" name="Text 18"/>
          <p:cNvSpPr/>
          <p:nvPr/>
        </p:nvSpPr>
        <p:spPr>
          <a:xfrm>
            <a:off x="4864608" y="3346704"/>
            <a:ext cx="4005072" cy="576072"/>
          </a:xfrm>
          <a:prstGeom prst="rect">
            <a:avLst/>
          </a:prstGeom>
          <a:noFill/>
          <a:ln/>
        </p:spPr>
        <p:txBody>
          <a:bodyPr wrap="square" rtlCol="0" anchor="t"/>
          <a:lstStyle/>
          <a:p>
            <a:pPr marL="342900" indent="-342900">
              <a:buSzPct val="100000"/>
              <a:buChar char="•"/>
            </a:pPr>
            <a:r>
              <a:rPr lang="en-US" sz="950" dirty="0">
                <a:solidFill>
                  <a:srgbClr val="2D3748"/>
                </a:solidFill>
              </a:rPr>
              <a:t>States the consolidated research gap and describes the conceptual framework</a:t>
            </a:r>
            <a:endParaRPr lang="en-US" sz="950" dirty="0"/>
          </a:p>
        </p:txBody>
      </p:sp>
      <p:sp>
        <p:nvSpPr>
          <p:cNvPr id="21" name="Text 19"/>
          <p:cNvSpPr/>
          <p:nvPr/>
        </p:nvSpPr>
        <p:spPr>
          <a:xfrm>
            <a:off x="4864608" y="3968496"/>
            <a:ext cx="4005072" cy="576072"/>
          </a:xfrm>
          <a:prstGeom prst="rect">
            <a:avLst/>
          </a:prstGeom>
          <a:noFill/>
          <a:ln/>
        </p:spPr>
        <p:txBody>
          <a:bodyPr wrap="square" rtlCol="0" anchor="t"/>
          <a:lstStyle/>
          <a:p>
            <a:pPr marL="342900" indent="-342900">
              <a:buSzPct val="100000"/>
              <a:buChar char="•"/>
            </a:pPr>
            <a:r>
              <a:rPr lang="en-US" sz="950" dirty="0">
                <a:solidFill>
                  <a:srgbClr val="2D3748"/>
                </a:solidFill>
              </a:rPr>
              <a:t>Example: "This chapter reviewed the Resource Dependence Theory as the theoretical anchor. Empirical studies were reviewed by objective and a research gap identified. A conceptual framework was developed…"</a:t>
            </a:r>
            <a:endParaRPr lang="en-US" sz="950" dirty="0"/>
          </a:p>
        </p:txBody>
      </p:sp>
      <p:sp>
        <p:nvSpPr>
          <p:cNvPr id="22" name="Shape 20"/>
          <p:cNvSpPr/>
          <p:nvPr/>
        </p:nvSpPr>
        <p:spPr>
          <a:xfrm>
            <a:off x="274320" y="4800600"/>
            <a:ext cx="8595360" cy="274320"/>
          </a:xfrm>
          <a:prstGeom prst="rect">
            <a:avLst/>
          </a:prstGeom>
          <a:solidFill>
            <a:srgbClr val="1B3A6B"/>
          </a:solidFill>
          <a:ln w="12700">
            <a:solidFill>
              <a:srgbClr val="1B3A6B"/>
            </a:solidFill>
            <a:prstDash val="solid"/>
          </a:ln>
        </p:spPr>
      </p:sp>
      <p:sp>
        <p:nvSpPr>
          <p:cNvPr id="23" name="Text 21"/>
          <p:cNvSpPr/>
          <p:nvPr/>
        </p:nvSpPr>
        <p:spPr>
          <a:xfrm>
            <a:off x="320040" y="4818888"/>
            <a:ext cx="8503920" cy="237744"/>
          </a:xfrm>
          <a:prstGeom prst="rect">
            <a:avLst/>
          </a:prstGeom>
          <a:noFill/>
          <a:ln/>
        </p:spPr>
        <p:txBody>
          <a:bodyPr wrap="square" rtlCol="0" anchor="ctr"/>
          <a:lstStyle/>
          <a:p>
            <a:pPr marL="0" indent="0" algn="ctr">
              <a:buNone/>
            </a:pPr>
            <a:r>
              <a:rPr lang="en-US" sz="950" b="1" dirty="0">
                <a:solidFill>
                  <a:srgbClr val="D4A017"/>
                </a:solidFill>
              </a:rPr>
              <a:t>KEY RULE: The introduction announces what is coming. The summary reflects on what was covered. They are NOT the same content reworded.</a:t>
            </a:r>
            <a:endParaRPr lang="en-US" sz="9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5">
    <p:bg>
      <p:bgPr>
        <a:solidFill>
          <a:srgbClr val="1B3A6B"/>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D4A017"/>
          </a:solidFill>
          <a:ln w="12700">
            <a:solidFill>
              <a:srgbClr val="D4A017"/>
            </a:solidFill>
            <a:prstDash val="solid"/>
          </a:ln>
        </p:spPr>
      </p:sp>
      <p:sp>
        <p:nvSpPr>
          <p:cNvPr id="3" name="Text 1"/>
          <p:cNvSpPr/>
          <p:nvPr/>
        </p:nvSpPr>
        <p:spPr>
          <a:xfrm>
            <a:off x="457200" y="118872"/>
            <a:ext cx="8229600" cy="256032"/>
          </a:xfrm>
          <a:prstGeom prst="rect">
            <a:avLst/>
          </a:prstGeom>
          <a:noFill/>
          <a:ln/>
        </p:spPr>
        <p:txBody>
          <a:bodyPr wrap="square" rtlCol="0" anchor="ctr"/>
          <a:lstStyle/>
          <a:p>
            <a:pPr marL="0" indent="0" algn="ctr">
              <a:buNone/>
            </a:pPr>
            <a:r>
              <a:rPr lang="en-US" sz="1000" b="1" kern="0" spc="200" dirty="0">
                <a:solidFill>
                  <a:srgbClr val="D4A017"/>
                </a:solidFill>
              </a:rPr>
              <a:t>TOBIT RESEARCH CONSULTING  ·  Chapter 2 Training</a:t>
            </a:r>
            <a:endParaRPr lang="en-US" sz="1000" dirty="0"/>
          </a:p>
        </p:txBody>
      </p:sp>
      <p:sp>
        <p:nvSpPr>
          <p:cNvPr id="4" name="Text 2"/>
          <p:cNvSpPr/>
          <p:nvPr/>
        </p:nvSpPr>
        <p:spPr>
          <a:xfrm>
            <a:off x="457200" y="438912"/>
            <a:ext cx="8229600" cy="457200"/>
          </a:xfrm>
          <a:prstGeom prst="rect">
            <a:avLst/>
          </a:prstGeom>
          <a:noFill/>
          <a:ln/>
        </p:spPr>
        <p:txBody>
          <a:bodyPr wrap="square" rtlCol="0" anchor="ctr"/>
          <a:lstStyle/>
          <a:p>
            <a:pPr marL="0" indent="0" algn="ctr">
              <a:buNone/>
            </a:pPr>
            <a:r>
              <a:rPr lang="en-US" sz="2400" b="1" dirty="0">
                <a:solidFill>
                  <a:srgbClr val="FFFFFF"/>
                </a:solidFill>
              </a:rPr>
              <a:t>CHAPTER 2  QUICK AUDIT CHECKLIST</a:t>
            </a:r>
            <a:endParaRPr lang="en-US" sz="2400" dirty="0"/>
          </a:p>
        </p:txBody>
      </p:sp>
      <p:sp>
        <p:nvSpPr>
          <p:cNvPr id="5" name="Shape 3"/>
          <p:cNvSpPr/>
          <p:nvPr/>
        </p:nvSpPr>
        <p:spPr>
          <a:xfrm>
            <a:off x="274320" y="1024128"/>
            <a:ext cx="4251960" cy="914400"/>
          </a:xfrm>
          <a:prstGeom prst="rect">
            <a:avLst/>
          </a:prstGeom>
          <a:solidFill>
            <a:srgbClr val="0D2A52"/>
          </a:solidFill>
          <a:ln w="7620">
            <a:solidFill>
              <a:srgbClr val="0E7C7B"/>
            </a:solidFill>
            <a:prstDash val="solid"/>
          </a:ln>
        </p:spPr>
      </p:sp>
      <p:sp>
        <p:nvSpPr>
          <p:cNvPr id="6" name="Shape 4"/>
          <p:cNvSpPr/>
          <p:nvPr/>
        </p:nvSpPr>
        <p:spPr>
          <a:xfrm>
            <a:off x="274320" y="1024128"/>
            <a:ext cx="4251960" cy="274320"/>
          </a:xfrm>
          <a:prstGeom prst="rect">
            <a:avLst/>
          </a:prstGeom>
          <a:solidFill>
            <a:srgbClr val="0E7C7B"/>
          </a:solidFill>
          <a:ln w="12700">
            <a:solidFill>
              <a:srgbClr val="0E7C7B"/>
            </a:solidFill>
            <a:prstDash val="solid"/>
          </a:ln>
        </p:spPr>
      </p:sp>
      <p:sp>
        <p:nvSpPr>
          <p:cNvPr id="7" name="Text 5"/>
          <p:cNvSpPr/>
          <p:nvPr/>
        </p:nvSpPr>
        <p:spPr>
          <a:xfrm>
            <a:off x="347472" y="1024128"/>
            <a:ext cx="4114800" cy="274320"/>
          </a:xfrm>
          <a:prstGeom prst="rect">
            <a:avLst/>
          </a:prstGeom>
          <a:noFill/>
          <a:ln/>
        </p:spPr>
        <p:txBody>
          <a:bodyPr wrap="square" rtlCol="0" anchor="ctr"/>
          <a:lstStyle/>
          <a:p>
            <a:pPr marL="0" indent="0">
              <a:buNone/>
            </a:pPr>
            <a:r>
              <a:rPr lang="en-US" sz="950" b="1" dirty="0">
                <a:solidFill>
                  <a:srgbClr val="FFFFFF"/>
                </a:solidFill>
              </a:rPr>
              <a:t>Introduction (2.1)</a:t>
            </a:r>
            <a:endParaRPr lang="en-US" sz="950" dirty="0"/>
          </a:p>
        </p:txBody>
      </p:sp>
      <p:sp>
        <p:nvSpPr>
          <p:cNvPr id="8" name="Text 6"/>
          <p:cNvSpPr/>
          <p:nvPr/>
        </p:nvSpPr>
        <p:spPr>
          <a:xfrm>
            <a:off x="365760" y="1325880"/>
            <a:ext cx="4069080" cy="566928"/>
          </a:xfrm>
          <a:prstGeom prst="rect">
            <a:avLst/>
          </a:prstGeom>
          <a:noFill/>
          <a:ln/>
        </p:spPr>
        <p:txBody>
          <a:bodyPr wrap="square" rtlCol="0" anchor="ctr"/>
          <a:lstStyle/>
          <a:p>
            <a:pPr marL="0" indent="0">
              <a:buNone/>
            </a:pPr>
            <a:r>
              <a:rPr lang="en-US" sz="850" dirty="0">
                <a:solidFill>
                  <a:srgbClr val="B8D4EE"/>
                </a:solidFill>
              </a:rPr>
              <a:t>Does it state the sections covered in Chapter 2 without reviewing any literature? Is it 1–2 short paragraphs?</a:t>
            </a:r>
            <a:endParaRPr lang="en-US" sz="850" dirty="0"/>
          </a:p>
        </p:txBody>
      </p:sp>
      <p:sp>
        <p:nvSpPr>
          <p:cNvPr id="9" name="Shape 7"/>
          <p:cNvSpPr/>
          <p:nvPr/>
        </p:nvSpPr>
        <p:spPr>
          <a:xfrm>
            <a:off x="4663440" y="1024128"/>
            <a:ext cx="4251960" cy="914400"/>
          </a:xfrm>
          <a:prstGeom prst="rect">
            <a:avLst/>
          </a:prstGeom>
          <a:solidFill>
            <a:srgbClr val="0D2A52"/>
          </a:solidFill>
          <a:ln w="7620">
            <a:solidFill>
              <a:srgbClr val="0E7C7B"/>
            </a:solidFill>
            <a:prstDash val="solid"/>
          </a:ln>
        </p:spPr>
      </p:sp>
      <p:sp>
        <p:nvSpPr>
          <p:cNvPr id="10" name="Shape 8"/>
          <p:cNvSpPr/>
          <p:nvPr/>
        </p:nvSpPr>
        <p:spPr>
          <a:xfrm>
            <a:off x="4663440" y="1024128"/>
            <a:ext cx="4251960" cy="274320"/>
          </a:xfrm>
          <a:prstGeom prst="rect">
            <a:avLst/>
          </a:prstGeom>
          <a:solidFill>
            <a:srgbClr val="0E7C7B"/>
          </a:solidFill>
          <a:ln w="12700">
            <a:solidFill>
              <a:srgbClr val="0E7C7B"/>
            </a:solidFill>
            <a:prstDash val="solid"/>
          </a:ln>
        </p:spPr>
      </p:sp>
      <p:sp>
        <p:nvSpPr>
          <p:cNvPr id="11" name="Text 9"/>
          <p:cNvSpPr/>
          <p:nvPr/>
        </p:nvSpPr>
        <p:spPr>
          <a:xfrm>
            <a:off x="4736592" y="1024128"/>
            <a:ext cx="4114800" cy="274320"/>
          </a:xfrm>
          <a:prstGeom prst="rect">
            <a:avLst/>
          </a:prstGeom>
          <a:noFill/>
          <a:ln/>
        </p:spPr>
        <p:txBody>
          <a:bodyPr wrap="square" rtlCol="0" anchor="ctr"/>
          <a:lstStyle/>
          <a:p>
            <a:pPr marL="0" indent="0">
              <a:buNone/>
            </a:pPr>
            <a:r>
              <a:rPr lang="en-US" sz="950" b="1" dirty="0">
                <a:solidFill>
                  <a:srgbClr val="FFFFFF"/>
                </a:solidFill>
              </a:rPr>
              <a:t>Theoretical Review (2.2)</a:t>
            </a:r>
            <a:endParaRPr lang="en-US" sz="950" dirty="0"/>
          </a:p>
        </p:txBody>
      </p:sp>
      <p:sp>
        <p:nvSpPr>
          <p:cNvPr id="12" name="Text 10"/>
          <p:cNvSpPr/>
          <p:nvPr/>
        </p:nvSpPr>
        <p:spPr>
          <a:xfrm>
            <a:off x="4754880" y="1325880"/>
            <a:ext cx="4069080" cy="566928"/>
          </a:xfrm>
          <a:prstGeom prst="rect">
            <a:avLst/>
          </a:prstGeom>
          <a:noFill/>
          <a:ln/>
        </p:spPr>
        <p:txBody>
          <a:bodyPr wrap="square" rtlCol="0" anchor="ctr"/>
          <a:lstStyle/>
          <a:p>
            <a:pPr marL="0" indent="0">
              <a:buNone/>
            </a:pPr>
            <a:r>
              <a:rPr lang="en-US" sz="850" dirty="0">
                <a:solidFill>
                  <a:srgbClr val="B8D4EE"/>
                </a:solidFill>
              </a:rPr>
              <a:t>Are 2–3 relevant theories reviewed? Does each theory include: prospect, assumptions, strengths/weaknesses, and relevancy to the study?</a:t>
            </a:r>
            <a:endParaRPr lang="en-US" sz="850" dirty="0"/>
          </a:p>
        </p:txBody>
      </p:sp>
      <p:sp>
        <p:nvSpPr>
          <p:cNvPr id="13" name="Shape 11"/>
          <p:cNvSpPr/>
          <p:nvPr/>
        </p:nvSpPr>
        <p:spPr>
          <a:xfrm>
            <a:off x="274320" y="2011680"/>
            <a:ext cx="4251960" cy="914400"/>
          </a:xfrm>
          <a:prstGeom prst="rect">
            <a:avLst/>
          </a:prstGeom>
          <a:solidFill>
            <a:srgbClr val="0D2A52"/>
          </a:solidFill>
          <a:ln w="7620">
            <a:solidFill>
              <a:srgbClr val="0E7C7B"/>
            </a:solidFill>
            <a:prstDash val="solid"/>
          </a:ln>
        </p:spPr>
      </p:sp>
      <p:sp>
        <p:nvSpPr>
          <p:cNvPr id="14" name="Shape 12"/>
          <p:cNvSpPr/>
          <p:nvPr/>
        </p:nvSpPr>
        <p:spPr>
          <a:xfrm>
            <a:off x="274320" y="2011680"/>
            <a:ext cx="4251960" cy="274320"/>
          </a:xfrm>
          <a:prstGeom prst="rect">
            <a:avLst/>
          </a:prstGeom>
          <a:solidFill>
            <a:srgbClr val="0E7C7B"/>
          </a:solidFill>
          <a:ln w="12700">
            <a:solidFill>
              <a:srgbClr val="0E7C7B"/>
            </a:solidFill>
            <a:prstDash val="solid"/>
          </a:ln>
        </p:spPr>
      </p:sp>
      <p:sp>
        <p:nvSpPr>
          <p:cNvPr id="15" name="Text 13"/>
          <p:cNvSpPr/>
          <p:nvPr/>
        </p:nvSpPr>
        <p:spPr>
          <a:xfrm>
            <a:off x="347472" y="2011680"/>
            <a:ext cx="4114800" cy="274320"/>
          </a:xfrm>
          <a:prstGeom prst="rect">
            <a:avLst/>
          </a:prstGeom>
          <a:noFill/>
          <a:ln/>
        </p:spPr>
        <p:txBody>
          <a:bodyPr wrap="square" rtlCol="0" anchor="ctr"/>
          <a:lstStyle/>
          <a:p>
            <a:pPr marL="0" indent="0">
              <a:buNone/>
            </a:pPr>
            <a:r>
              <a:rPr lang="en-US" sz="950" b="1" dirty="0">
                <a:solidFill>
                  <a:srgbClr val="FFFFFF"/>
                </a:solidFill>
              </a:rPr>
              <a:t>General Literature (2.3)</a:t>
            </a:r>
            <a:endParaRPr lang="en-US" sz="950" dirty="0"/>
          </a:p>
        </p:txBody>
      </p:sp>
      <p:sp>
        <p:nvSpPr>
          <p:cNvPr id="16" name="Text 14"/>
          <p:cNvSpPr/>
          <p:nvPr/>
        </p:nvSpPr>
        <p:spPr>
          <a:xfrm>
            <a:off x="365760" y="2313432"/>
            <a:ext cx="4069080" cy="566928"/>
          </a:xfrm>
          <a:prstGeom prst="rect">
            <a:avLst/>
          </a:prstGeom>
          <a:noFill/>
          <a:ln/>
        </p:spPr>
        <p:txBody>
          <a:bodyPr wrap="square" rtlCol="0" anchor="ctr"/>
          <a:lstStyle/>
          <a:p>
            <a:pPr marL="0" indent="0">
              <a:buNone/>
            </a:pPr>
            <a:r>
              <a:rPr lang="en-US" sz="850" dirty="0">
                <a:solidFill>
                  <a:srgbClr val="B8D4EE"/>
                </a:solidFill>
              </a:rPr>
              <a:t>Is each variable defined using multiple peer-reviewed sources? Are sub-sections organised by variable, not by author?</a:t>
            </a:r>
            <a:endParaRPr lang="en-US" sz="850" dirty="0"/>
          </a:p>
        </p:txBody>
      </p:sp>
      <p:sp>
        <p:nvSpPr>
          <p:cNvPr id="17" name="Shape 15"/>
          <p:cNvSpPr/>
          <p:nvPr/>
        </p:nvSpPr>
        <p:spPr>
          <a:xfrm>
            <a:off x="4663440" y="2011680"/>
            <a:ext cx="4251960" cy="914400"/>
          </a:xfrm>
          <a:prstGeom prst="rect">
            <a:avLst/>
          </a:prstGeom>
          <a:solidFill>
            <a:srgbClr val="0D2A52"/>
          </a:solidFill>
          <a:ln w="7620">
            <a:solidFill>
              <a:srgbClr val="0E7C7B"/>
            </a:solidFill>
            <a:prstDash val="solid"/>
          </a:ln>
        </p:spPr>
      </p:sp>
      <p:sp>
        <p:nvSpPr>
          <p:cNvPr id="18" name="Shape 16"/>
          <p:cNvSpPr/>
          <p:nvPr/>
        </p:nvSpPr>
        <p:spPr>
          <a:xfrm>
            <a:off x="4663440" y="2011680"/>
            <a:ext cx="4251960" cy="274320"/>
          </a:xfrm>
          <a:prstGeom prst="rect">
            <a:avLst/>
          </a:prstGeom>
          <a:solidFill>
            <a:srgbClr val="0E7C7B"/>
          </a:solidFill>
          <a:ln w="12700">
            <a:solidFill>
              <a:srgbClr val="0E7C7B"/>
            </a:solidFill>
            <a:prstDash val="solid"/>
          </a:ln>
        </p:spPr>
      </p:sp>
      <p:sp>
        <p:nvSpPr>
          <p:cNvPr id="19" name="Text 17"/>
          <p:cNvSpPr/>
          <p:nvPr/>
        </p:nvSpPr>
        <p:spPr>
          <a:xfrm>
            <a:off x="4736592" y="2011680"/>
            <a:ext cx="4114800" cy="274320"/>
          </a:xfrm>
          <a:prstGeom prst="rect">
            <a:avLst/>
          </a:prstGeom>
          <a:noFill/>
          <a:ln/>
        </p:spPr>
        <p:txBody>
          <a:bodyPr wrap="square" rtlCol="0" anchor="ctr"/>
          <a:lstStyle/>
          <a:p>
            <a:pPr marL="0" indent="0">
              <a:buNone/>
            </a:pPr>
            <a:r>
              <a:rPr lang="en-US" sz="950" b="1" dirty="0">
                <a:solidFill>
                  <a:srgbClr val="FFFFFF"/>
                </a:solidFill>
              </a:rPr>
              <a:t>Empirical Review (2.4)</a:t>
            </a:r>
            <a:endParaRPr lang="en-US" sz="950" dirty="0"/>
          </a:p>
        </p:txBody>
      </p:sp>
      <p:sp>
        <p:nvSpPr>
          <p:cNvPr id="20" name="Text 18"/>
          <p:cNvSpPr/>
          <p:nvPr/>
        </p:nvSpPr>
        <p:spPr>
          <a:xfrm>
            <a:off x="4754880" y="2313432"/>
            <a:ext cx="4069080" cy="566928"/>
          </a:xfrm>
          <a:prstGeom prst="rect">
            <a:avLst/>
          </a:prstGeom>
          <a:noFill/>
          <a:ln/>
        </p:spPr>
        <p:txBody>
          <a:bodyPr wrap="square" rtlCol="0" anchor="ctr"/>
          <a:lstStyle/>
          <a:p>
            <a:pPr marL="0" indent="0">
              <a:buNone/>
            </a:pPr>
            <a:r>
              <a:rPr lang="en-US" sz="850" dirty="0">
                <a:solidFill>
                  <a:srgbClr val="B8D4EE"/>
                </a:solidFill>
              </a:rPr>
              <a:t>Organised by specific objective? Does each reviewed study include: title, methodology, theory, findings, conclusion, and gap identified?</a:t>
            </a:r>
            <a:endParaRPr lang="en-US" sz="850" dirty="0"/>
          </a:p>
        </p:txBody>
      </p:sp>
      <p:sp>
        <p:nvSpPr>
          <p:cNvPr id="21" name="Shape 19"/>
          <p:cNvSpPr/>
          <p:nvPr/>
        </p:nvSpPr>
        <p:spPr>
          <a:xfrm>
            <a:off x="274320" y="2999232"/>
            <a:ext cx="4251960" cy="914400"/>
          </a:xfrm>
          <a:prstGeom prst="rect">
            <a:avLst/>
          </a:prstGeom>
          <a:solidFill>
            <a:srgbClr val="0D2A52"/>
          </a:solidFill>
          <a:ln w="7620">
            <a:solidFill>
              <a:srgbClr val="0E7C7B"/>
            </a:solidFill>
            <a:prstDash val="solid"/>
          </a:ln>
        </p:spPr>
      </p:sp>
      <p:sp>
        <p:nvSpPr>
          <p:cNvPr id="22" name="Shape 20"/>
          <p:cNvSpPr/>
          <p:nvPr/>
        </p:nvSpPr>
        <p:spPr>
          <a:xfrm>
            <a:off x="274320" y="2999232"/>
            <a:ext cx="4251960" cy="274320"/>
          </a:xfrm>
          <a:prstGeom prst="rect">
            <a:avLst/>
          </a:prstGeom>
          <a:solidFill>
            <a:srgbClr val="0E7C7B"/>
          </a:solidFill>
          <a:ln w="12700">
            <a:solidFill>
              <a:srgbClr val="0E7C7B"/>
            </a:solidFill>
            <a:prstDash val="solid"/>
          </a:ln>
        </p:spPr>
      </p:sp>
      <p:sp>
        <p:nvSpPr>
          <p:cNvPr id="23" name="Text 21"/>
          <p:cNvSpPr/>
          <p:nvPr/>
        </p:nvSpPr>
        <p:spPr>
          <a:xfrm>
            <a:off x="347472" y="2999232"/>
            <a:ext cx="4114800" cy="274320"/>
          </a:xfrm>
          <a:prstGeom prst="rect">
            <a:avLst/>
          </a:prstGeom>
          <a:noFill/>
          <a:ln/>
        </p:spPr>
        <p:txBody>
          <a:bodyPr wrap="square" rtlCol="0" anchor="ctr"/>
          <a:lstStyle/>
          <a:p>
            <a:pPr marL="0" indent="0">
              <a:buNone/>
            </a:pPr>
            <a:r>
              <a:rPr lang="en-US" sz="950" b="1" dirty="0">
                <a:solidFill>
                  <a:srgbClr val="FFFFFF"/>
                </a:solidFill>
              </a:rPr>
              <a:t>Gap Types (2.4)</a:t>
            </a:r>
            <a:endParaRPr lang="en-US" sz="950" dirty="0"/>
          </a:p>
        </p:txBody>
      </p:sp>
      <p:sp>
        <p:nvSpPr>
          <p:cNvPr id="24" name="Text 22"/>
          <p:cNvSpPr/>
          <p:nvPr/>
        </p:nvSpPr>
        <p:spPr>
          <a:xfrm>
            <a:off x="365760" y="3300984"/>
            <a:ext cx="4069080" cy="566928"/>
          </a:xfrm>
          <a:prstGeom prst="rect">
            <a:avLst/>
          </a:prstGeom>
          <a:noFill/>
          <a:ln/>
        </p:spPr>
        <p:txBody>
          <a:bodyPr wrap="square" rtlCol="0" anchor="ctr"/>
          <a:lstStyle/>
          <a:p>
            <a:pPr marL="0" indent="0">
              <a:buNone/>
            </a:pPr>
            <a:r>
              <a:rPr lang="en-US" sz="850" dirty="0">
                <a:solidFill>
                  <a:srgbClr val="B8D4EE"/>
                </a:solidFill>
              </a:rPr>
              <a:t>Are all three gap types identified — conceptual, contextual, and methodological — across the empirical review?</a:t>
            </a:r>
            <a:endParaRPr lang="en-US" sz="850" dirty="0"/>
          </a:p>
        </p:txBody>
      </p:sp>
      <p:sp>
        <p:nvSpPr>
          <p:cNvPr id="25" name="Shape 23"/>
          <p:cNvSpPr/>
          <p:nvPr/>
        </p:nvSpPr>
        <p:spPr>
          <a:xfrm>
            <a:off x="4663440" y="2999232"/>
            <a:ext cx="4251960" cy="914400"/>
          </a:xfrm>
          <a:prstGeom prst="rect">
            <a:avLst/>
          </a:prstGeom>
          <a:solidFill>
            <a:srgbClr val="0D2A52"/>
          </a:solidFill>
          <a:ln w="7620">
            <a:solidFill>
              <a:srgbClr val="0E7C7B"/>
            </a:solidFill>
            <a:prstDash val="solid"/>
          </a:ln>
        </p:spPr>
      </p:sp>
      <p:sp>
        <p:nvSpPr>
          <p:cNvPr id="26" name="Shape 24"/>
          <p:cNvSpPr/>
          <p:nvPr/>
        </p:nvSpPr>
        <p:spPr>
          <a:xfrm>
            <a:off x="4663440" y="2999232"/>
            <a:ext cx="4251960" cy="274320"/>
          </a:xfrm>
          <a:prstGeom prst="rect">
            <a:avLst/>
          </a:prstGeom>
          <a:solidFill>
            <a:srgbClr val="0E7C7B"/>
          </a:solidFill>
          <a:ln w="12700">
            <a:solidFill>
              <a:srgbClr val="0E7C7B"/>
            </a:solidFill>
            <a:prstDash val="solid"/>
          </a:ln>
        </p:spPr>
      </p:sp>
      <p:sp>
        <p:nvSpPr>
          <p:cNvPr id="27" name="Text 25"/>
          <p:cNvSpPr/>
          <p:nvPr/>
        </p:nvSpPr>
        <p:spPr>
          <a:xfrm>
            <a:off x="4736592" y="2999232"/>
            <a:ext cx="4114800" cy="274320"/>
          </a:xfrm>
          <a:prstGeom prst="rect">
            <a:avLst/>
          </a:prstGeom>
          <a:noFill/>
          <a:ln/>
        </p:spPr>
        <p:txBody>
          <a:bodyPr wrap="square" rtlCol="0" anchor="ctr"/>
          <a:lstStyle/>
          <a:p>
            <a:pPr marL="0" indent="0">
              <a:buNone/>
            </a:pPr>
            <a:r>
              <a:rPr lang="en-US" sz="950" b="1" dirty="0">
                <a:solidFill>
                  <a:srgbClr val="FFFFFF"/>
                </a:solidFill>
              </a:rPr>
              <a:t>Research Gap (2.5)</a:t>
            </a:r>
            <a:endParaRPr lang="en-US" sz="950" dirty="0"/>
          </a:p>
        </p:txBody>
      </p:sp>
      <p:sp>
        <p:nvSpPr>
          <p:cNvPr id="28" name="Text 26"/>
          <p:cNvSpPr/>
          <p:nvPr/>
        </p:nvSpPr>
        <p:spPr>
          <a:xfrm>
            <a:off x="4754880" y="3300984"/>
            <a:ext cx="4069080" cy="566928"/>
          </a:xfrm>
          <a:prstGeom prst="rect">
            <a:avLst/>
          </a:prstGeom>
          <a:noFill/>
          <a:ln/>
        </p:spPr>
        <p:txBody>
          <a:bodyPr wrap="square" rtlCol="0" anchor="ctr"/>
          <a:lstStyle/>
          <a:p>
            <a:pPr marL="0" indent="0">
              <a:buNone/>
            </a:pPr>
            <a:r>
              <a:rPr lang="en-US" sz="850" dirty="0">
                <a:solidFill>
                  <a:srgbClr val="B8D4EE"/>
                </a:solidFill>
              </a:rPr>
              <a:t>Is the gap a synthesis (not a list)? Does it clearly state what is missing and why THIS study is needed?</a:t>
            </a:r>
            <a:endParaRPr lang="en-US" sz="850" dirty="0"/>
          </a:p>
        </p:txBody>
      </p:sp>
      <p:sp>
        <p:nvSpPr>
          <p:cNvPr id="29" name="Shape 27"/>
          <p:cNvSpPr/>
          <p:nvPr/>
        </p:nvSpPr>
        <p:spPr>
          <a:xfrm>
            <a:off x="274320" y="3986784"/>
            <a:ext cx="4251960" cy="914400"/>
          </a:xfrm>
          <a:prstGeom prst="rect">
            <a:avLst/>
          </a:prstGeom>
          <a:solidFill>
            <a:srgbClr val="0D2A52"/>
          </a:solidFill>
          <a:ln w="7620">
            <a:solidFill>
              <a:srgbClr val="0E7C7B"/>
            </a:solidFill>
            <a:prstDash val="solid"/>
          </a:ln>
        </p:spPr>
      </p:sp>
      <p:sp>
        <p:nvSpPr>
          <p:cNvPr id="30" name="Shape 28"/>
          <p:cNvSpPr/>
          <p:nvPr/>
        </p:nvSpPr>
        <p:spPr>
          <a:xfrm>
            <a:off x="274320" y="3986784"/>
            <a:ext cx="4251960" cy="274320"/>
          </a:xfrm>
          <a:prstGeom prst="rect">
            <a:avLst/>
          </a:prstGeom>
          <a:solidFill>
            <a:srgbClr val="0E7C7B"/>
          </a:solidFill>
          <a:ln w="12700">
            <a:solidFill>
              <a:srgbClr val="0E7C7B"/>
            </a:solidFill>
            <a:prstDash val="solid"/>
          </a:ln>
        </p:spPr>
      </p:sp>
      <p:sp>
        <p:nvSpPr>
          <p:cNvPr id="31" name="Text 29"/>
          <p:cNvSpPr/>
          <p:nvPr/>
        </p:nvSpPr>
        <p:spPr>
          <a:xfrm>
            <a:off x="347472" y="3986784"/>
            <a:ext cx="4114800" cy="274320"/>
          </a:xfrm>
          <a:prstGeom prst="rect">
            <a:avLst/>
          </a:prstGeom>
          <a:noFill/>
          <a:ln/>
        </p:spPr>
        <p:txBody>
          <a:bodyPr wrap="square" rtlCol="0" anchor="ctr"/>
          <a:lstStyle/>
          <a:p>
            <a:pPr marL="0" indent="0">
              <a:buNone/>
            </a:pPr>
            <a:r>
              <a:rPr lang="en-US" sz="950" b="1" dirty="0">
                <a:solidFill>
                  <a:srgbClr val="FFFFFF"/>
                </a:solidFill>
              </a:rPr>
              <a:t>Conceptual Framework (2.6)</a:t>
            </a:r>
            <a:endParaRPr lang="en-US" sz="950" dirty="0"/>
          </a:p>
        </p:txBody>
      </p:sp>
      <p:sp>
        <p:nvSpPr>
          <p:cNvPr id="32" name="Text 30"/>
          <p:cNvSpPr/>
          <p:nvPr/>
        </p:nvSpPr>
        <p:spPr>
          <a:xfrm>
            <a:off x="365760" y="4288536"/>
            <a:ext cx="4069080" cy="566928"/>
          </a:xfrm>
          <a:prstGeom prst="rect">
            <a:avLst/>
          </a:prstGeom>
          <a:noFill/>
          <a:ln/>
        </p:spPr>
        <p:txBody>
          <a:bodyPr wrap="square" rtlCol="0" anchor="ctr"/>
          <a:lstStyle/>
          <a:p>
            <a:pPr marL="0" indent="0">
              <a:buNone/>
            </a:pPr>
            <a:r>
              <a:rPr lang="en-US" sz="850" dirty="0">
                <a:solidFill>
                  <a:srgbClr val="B8D4EE"/>
                </a:solidFill>
              </a:rPr>
              <a:t>Does the diagram show IVs → DV with indicators? Is a narrative discussion provided for each variable and its indicators?</a:t>
            </a:r>
            <a:endParaRPr lang="en-US" sz="850" dirty="0"/>
          </a:p>
        </p:txBody>
      </p:sp>
      <p:sp>
        <p:nvSpPr>
          <p:cNvPr id="33" name="Shape 31"/>
          <p:cNvSpPr/>
          <p:nvPr/>
        </p:nvSpPr>
        <p:spPr>
          <a:xfrm>
            <a:off x="4663440" y="3986784"/>
            <a:ext cx="4251960" cy="914400"/>
          </a:xfrm>
          <a:prstGeom prst="rect">
            <a:avLst/>
          </a:prstGeom>
          <a:solidFill>
            <a:srgbClr val="0D2A52"/>
          </a:solidFill>
          <a:ln w="7620">
            <a:solidFill>
              <a:srgbClr val="0E7C7B"/>
            </a:solidFill>
            <a:prstDash val="solid"/>
          </a:ln>
        </p:spPr>
      </p:sp>
      <p:sp>
        <p:nvSpPr>
          <p:cNvPr id="34" name="Shape 32"/>
          <p:cNvSpPr/>
          <p:nvPr/>
        </p:nvSpPr>
        <p:spPr>
          <a:xfrm>
            <a:off x="4663440" y="3986784"/>
            <a:ext cx="4251960" cy="274320"/>
          </a:xfrm>
          <a:prstGeom prst="rect">
            <a:avLst/>
          </a:prstGeom>
          <a:solidFill>
            <a:srgbClr val="0E7C7B"/>
          </a:solidFill>
          <a:ln w="12700">
            <a:solidFill>
              <a:srgbClr val="0E7C7B"/>
            </a:solidFill>
            <a:prstDash val="solid"/>
          </a:ln>
        </p:spPr>
      </p:sp>
      <p:sp>
        <p:nvSpPr>
          <p:cNvPr id="35" name="Text 33"/>
          <p:cNvSpPr/>
          <p:nvPr/>
        </p:nvSpPr>
        <p:spPr>
          <a:xfrm>
            <a:off x="4736592" y="3986784"/>
            <a:ext cx="4114800" cy="274320"/>
          </a:xfrm>
          <a:prstGeom prst="rect">
            <a:avLst/>
          </a:prstGeom>
          <a:noFill/>
          <a:ln/>
        </p:spPr>
        <p:txBody>
          <a:bodyPr wrap="square" rtlCol="0" anchor="ctr"/>
          <a:lstStyle/>
          <a:p>
            <a:pPr marL="0" indent="0">
              <a:buNone/>
            </a:pPr>
            <a:r>
              <a:rPr lang="en-US" sz="950" b="1" dirty="0">
                <a:solidFill>
                  <a:srgbClr val="FFFFFF"/>
                </a:solidFill>
              </a:rPr>
              <a:t>Chapter Summary (2.7)</a:t>
            </a:r>
            <a:endParaRPr lang="en-US" sz="950" dirty="0"/>
          </a:p>
        </p:txBody>
      </p:sp>
      <p:sp>
        <p:nvSpPr>
          <p:cNvPr id="36" name="Text 34"/>
          <p:cNvSpPr/>
          <p:nvPr/>
        </p:nvSpPr>
        <p:spPr>
          <a:xfrm>
            <a:off x="4754880" y="4288536"/>
            <a:ext cx="4069080" cy="566928"/>
          </a:xfrm>
          <a:prstGeom prst="rect">
            <a:avLst/>
          </a:prstGeom>
          <a:noFill/>
          <a:ln/>
        </p:spPr>
        <p:txBody>
          <a:bodyPr wrap="square" rtlCol="0" anchor="ctr"/>
          <a:lstStyle/>
          <a:p>
            <a:pPr marL="0" indent="0">
              <a:buNone/>
            </a:pPr>
            <a:r>
              <a:rPr lang="en-US" sz="850" dirty="0">
                <a:solidFill>
                  <a:srgbClr val="B8D4EE"/>
                </a:solidFill>
              </a:rPr>
              <a:t>Does it reflect backward? Does it cover: theories, GLR, empirical review, research gap, conceptual framework, and a transition sentence?</a:t>
            </a:r>
            <a:endParaRPr lang="en-US" sz="850" dirty="0"/>
          </a:p>
        </p:txBody>
      </p:sp>
      <p:sp>
        <p:nvSpPr>
          <p:cNvPr id="37" name="Text 35"/>
          <p:cNvSpPr/>
          <p:nvPr/>
        </p:nvSpPr>
        <p:spPr>
          <a:xfrm>
            <a:off x="457200" y="4983480"/>
            <a:ext cx="8229600" cy="182880"/>
          </a:xfrm>
          <a:prstGeom prst="rect">
            <a:avLst/>
          </a:prstGeom>
          <a:noFill/>
          <a:ln/>
        </p:spPr>
        <p:txBody>
          <a:bodyPr wrap="square" rtlCol="0" anchor="ctr"/>
          <a:lstStyle/>
          <a:p>
            <a:pPr marL="0" indent="0" algn="ctr">
              <a:buNone/>
            </a:pPr>
            <a:r>
              <a:rPr lang="en-US" sz="850" i="1" dirty="0">
                <a:solidFill>
                  <a:srgbClr val="7A9ABB"/>
                </a:solidFill>
              </a:rPr>
              <a:t>Use this checklist before submitting your Chapter 2 draft for review or supervision.</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4892040"/>
            <a:ext cx="9144000" cy="182880"/>
          </a:xfrm>
          <a:prstGeom prst="rect">
            <a:avLst/>
          </a:prstGeom>
          <a:noFill/>
          <a:ln/>
        </p:spPr>
        <p:txBody>
          <a:bodyPr wrap="square" rtlCol="0" anchor="ctr"/>
          <a:lstStyle/>
          <a:p>
            <a:pPr marL="0" indent="0" algn="ctr">
              <a:buNone/>
            </a:pPr>
            <a:r>
              <a:rPr lang="en-US" sz="750" i="1" dirty="0">
                <a:solidFill>
                  <a:srgbClr val="7A8CA0"/>
                </a:solidFill>
              </a:rPr>
              <a:t>Tobit Research Consulting  |  Proposal Writing Training  |  Chapter 2</a:t>
            </a:r>
            <a:endParaRPr lang="en-US" sz="750" dirty="0"/>
          </a:p>
        </p:txBody>
      </p:sp>
      <p:sp>
        <p:nvSpPr>
          <p:cNvPr id="3" name="Shape 1"/>
          <p:cNvSpPr/>
          <p:nvPr/>
        </p:nvSpPr>
        <p:spPr>
          <a:xfrm>
            <a:off x="0" y="0"/>
            <a:ext cx="9144000" cy="960120"/>
          </a:xfrm>
          <a:prstGeom prst="rect">
            <a:avLst/>
          </a:prstGeom>
          <a:solidFill>
            <a:srgbClr val="1B3A6B"/>
          </a:solidFill>
          <a:ln w="12700">
            <a:solidFill>
              <a:srgbClr val="1B3A6B"/>
            </a:solidFill>
            <a:prstDash val="solid"/>
          </a:ln>
        </p:spPr>
      </p:sp>
      <p:sp>
        <p:nvSpPr>
          <p:cNvPr id="4" name="Text 2"/>
          <p:cNvSpPr/>
          <p:nvPr/>
        </p:nvSpPr>
        <p:spPr>
          <a:xfrm>
            <a:off x="457200" y="73152"/>
            <a:ext cx="8229600" cy="411480"/>
          </a:xfrm>
          <a:prstGeom prst="rect">
            <a:avLst/>
          </a:prstGeom>
          <a:noFill/>
          <a:ln/>
        </p:spPr>
        <p:txBody>
          <a:bodyPr wrap="square" rtlCol="0" anchor="ctr"/>
          <a:lstStyle/>
          <a:p>
            <a:pPr marL="0" indent="0">
              <a:buNone/>
            </a:pPr>
            <a:r>
              <a:rPr lang="en-US" sz="2000" b="1" dirty="0">
                <a:solidFill>
                  <a:srgbClr val="FFFFFF"/>
                </a:solidFill>
              </a:rPr>
              <a:t>Section 2.2: Theoretical Review vs Theoretical Framework</a:t>
            </a:r>
            <a:endParaRPr lang="en-US" sz="2000" dirty="0"/>
          </a:p>
        </p:txBody>
      </p:sp>
      <p:sp>
        <p:nvSpPr>
          <p:cNvPr id="5" name="Text 3"/>
          <p:cNvSpPr/>
          <p:nvPr/>
        </p:nvSpPr>
        <p:spPr>
          <a:xfrm>
            <a:off x="457200" y="502920"/>
            <a:ext cx="8229600" cy="274320"/>
          </a:xfrm>
          <a:prstGeom prst="rect">
            <a:avLst/>
          </a:prstGeom>
          <a:noFill/>
          <a:ln/>
        </p:spPr>
        <p:txBody>
          <a:bodyPr wrap="square" rtlCol="0" anchor="ctr"/>
          <a:lstStyle/>
          <a:p>
            <a:pPr marL="0" indent="0">
              <a:buNone/>
            </a:pPr>
            <a:r>
              <a:rPr lang="en-US" sz="1100" i="1" dirty="0">
                <a:solidFill>
                  <a:srgbClr val="AABDD5"/>
                </a:solidFill>
              </a:rPr>
              <a:t>Understanding the critical distinction — and how to source and use theories correctly</a:t>
            </a:r>
            <a:endParaRPr lang="en-US" sz="1100" dirty="0"/>
          </a:p>
        </p:txBody>
      </p:sp>
      <p:sp>
        <p:nvSpPr>
          <p:cNvPr id="6" name="Shape 4"/>
          <p:cNvSpPr/>
          <p:nvPr/>
        </p:nvSpPr>
        <p:spPr>
          <a:xfrm>
            <a:off x="274320" y="1051560"/>
            <a:ext cx="4206240" cy="347472"/>
          </a:xfrm>
          <a:prstGeom prst="rect">
            <a:avLst/>
          </a:prstGeom>
          <a:solidFill>
            <a:srgbClr val="0E7C7B"/>
          </a:solidFill>
          <a:ln w="12700">
            <a:solidFill>
              <a:srgbClr val="0E7C7B"/>
            </a:solidFill>
            <a:prstDash val="solid"/>
          </a:ln>
        </p:spPr>
      </p:sp>
      <p:sp>
        <p:nvSpPr>
          <p:cNvPr id="7" name="Text 5"/>
          <p:cNvSpPr/>
          <p:nvPr/>
        </p:nvSpPr>
        <p:spPr>
          <a:xfrm>
            <a:off x="274320" y="1051560"/>
            <a:ext cx="4206240" cy="347472"/>
          </a:xfrm>
          <a:prstGeom prst="rect">
            <a:avLst/>
          </a:prstGeom>
          <a:noFill/>
          <a:ln/>
        </p:spPr>
        <p:txBody>
          <a:bodyPr wrap="square" rtlCol="0" anchor="ctr"/>
          <a:lstStyle/>
          <a:p>
            <a:pPr marL="0" indent="0" algn="ctr">
              <a:buNone/>
            </a:pPr>
            <a:r>
              <a:rPr lang="en-US" sz="1100" b="1" dirty="0">
                <a:solidFill>
                  <a:srgbClr val="FFFFFF"/>
                </a:solidFill>
              </a:rPr>
              <a:t>THEORETICAL REVIEW</a:t>
            </a:r>
            <a:endParaRPr lang="en-US" sz="1100" dirty="0"/>
          </a:p>
        </p:txBody>
      </p:sp>
      <p:sp>
        <p:nvSpPr>
          <p:cNvPr id="8" name="Shape 6"/>
          <p:cNvSpPr/>
          <p:nvPr/>
        </p:nvSpPr>
        <p:spPr>
          <a:xfrm>
            <a:off x="274320" y="1399032"/>
            <a:ext cx="4206240" cy="109728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9" name="Text 7"/>
          <p:cNvSpPr/>
          <p:nvPr/>
        </p:nvSpPr>
        <p:spPr>
          <a:xfrm>
            <a:off x="384048" y="1444752"/>
            <a:ext cx="4005072" cy="1005840"/>
          </a:xfrm>
          <a:prstGeom prst="rect">
            <a:avLst/>
          </a:prstGeom>
          <a:noFill/>
          <a:ln/>
        </p:spPr>
        <p:txBody>
          <a:bodyPr wrap="square" rtlCol="0" anchor="ctr"/>
          <a:lstStyle/>
          <a:p>
            <a:pPr marL="0" indent="0">
              <a:buNone/>
            </a:pPr>
            <a:r>
              <a:rPr lang="en-US" sz="1000" dirty="0">
                <a:solidFill>
                  <a:srgbClr val="2D3748"/>
                </a:solidFill>
              </a:rPr>
              <a:t>A Theoretical Review is a critical discussion of multiple relevant theories used to explain the phenomena under study. It surveys, compares, and evaluates theories — then selects the most appropriate one as the anchor of the study.</a:t>
            </a:r>
            <a:endParaRPr lang="en-US" sz="1000" dirty="0"/>
          </a:p>
        </p:txBody>
      </p:sp>
      <p:sp>
        <p:nvSpPr>
          <p:cNvPr id="10" name="Shape 8"/>
          <p:cNvSpPr/>
          <p:nvPr/>
        </p:nvSpPr>
        <p:spPr>
          <a:xfrm>
            <a:off x="274320" y="2542032"/>
            <a:ext cx="4206240" cy="411480"/>
          </a:xfrm>
          <a:prstGeom prst="rect">
            <a:avLst/>
          </a:prstGeom>
          <a:solidFill>
            <a:srgbClr val="E8F4F8"/>
          </a:solidFill>
          <a:ln w="6350">
            <a:solidFill>
              <a:srgbClr val="D8E4F0"/>
            </a:solidFill>
            <a:prstDash val="solid"/>
          </a:ln>
          <a:effectLst>
            <a:outerShdw blurRad="101600" dist="38100" dir="8100000" algn="bl" rotWithShape="0">
              <a:srgbClr val="000000">
                <a:alpha val="12000"/>
              </a:srgbClr>
            </a:outerShdw>
          </a:effectLst>
        </p:spPr>
      </p:sp>
      <p:sp>
        <p:nvSpPr>
          <p:cNvPr id="11" name="Text 9"/>
          <p:cNvSpPr/>
          <p:nvPr/>
        </p:nvSpPr>
        <p:spPr>
          <a:xfrm>
            <a:off x="384048" y="2587752"/>
            <a:ext cx="4005072" cy="347472"/>
          </a:xfrm>
          <a:prstGeom prst="rect">
            <a:avLst/>
          </a:prstGeom>
          <a:noFill/>
          <a:ln/>
        </p:spPr>
        <p:txBody>
          <a:bodyPr wrap="square" rtlCol="0" anchor="ctr"/>
          <a:lstStyle/>
          <a:p>
            <a:pPr marL="0" indent="0">
              <a:buNone/>
            </a:pPr>
            <a:r>
              <a:rPr lang="en-US" sz="950" i="1" dirty="0">
                <a:solidFill>
                  <a:srgbClr val="1B3A6B"/>
                </a:solidFill>
              </a:rPr>
              <a:t>Use when: You want to show awareness of multiple theoretical positions before anchoring your study in the most appropriate one.</a:t>
            </a:r>
            <a:endParaRPr lang="en-US" sz="950" dirty="0"/>
          </a:p>
        </p:txBody>
      </p:sp>
      <p:sp>
        <p:nvSpPr>
          <p:cNvPr id="12" name="Shape 10"/>
          <p:cNvSpPr/>
          <p:nvPr/>
        </p:nvSpPr>
        <p:spPr>
          <a:xfrm>
            <a:off x="4754880" y="1051560"/>
            <a:ext cx="4206240" cy="347472"/>
          </a:xfrm>
          <a:prstGeom prst="rect">
            <a:avLst/>
          </a:prstGeom>
          <a:solidFill>
            <a:srgbClr val="1B3A6B"/>
          </a:solidFill>
          <a:ln w="12700">
            <a:solidFill>
              <a:srgbClr val="1B3A6B"/>
            </a:solidFill>
            <a:prstDash val="solid"/>
          </a:ln>
        </p:spPr>
      </p:sp>
      <p:sp>
        <p:nvSpPr>
          <p:cNvPr id="13" name="Text 11"/>
          <p:cNvSpPr/>
          <p:nvPr/>
        </p:nvSpPr>
        <p:spPr>
          <a:xfrm>
            <a:off x="4754880" y="1051560"/>
            <a:ext cx="4206240" cy="347472"/>
          </a:xfrm>
          <a:prstGeom prst="rect">
            <a:avLst/>
          </a:prstGeom>
          <a:noFill/>
          <a:ln/>
        </p:spPr>
        <p:txBody>
          <a:bodyPr wrap="square" rtlCol="0" anchor="ctr"/>
          <a:lstStyle/>
          <a:p>
            <a:pPr marL="0" indent="0" algn="ctr">
              <a:buNone/>
            </a:pPr>
            <a:r>
              <a:rPr lang="en-US" sz="1100" b="1" dirty="0">
                <a:solidFill>
                  <a:srgbClr val="FFFFFF"/>
                </a:solidFill>
              </a:rPr>
              <a:t>THEORETICAL FRAMEWORK</a:t>
            </a:r>
            <a:endParaRPr lang="en-US" sz="1100" dirty="0"/>
          </a:p>
        </p:txBody>
      </p:sp>
      <p:sp>
        <p:nvSpPr>
          <p:cNvPr id="14" name="Shape 12"/>
          <p:cNvSpPr/>
          <p:nvPr/>
        </p:nvSpPr>
        <p:spPr>
          <a:xfrm>
            <a:off x="4754880" y="1399032"/>
            <a:ext cx="4206240" cy="109728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15" name="Text 13"/>
          <p:cNvSpPr/>
          <p:nvPr/>
        </p:nvSpPr>
        <p:spPr>
          <a:xfrm>
            <a:off x="4864608" y="1444752"/>
            <a:ext cx="4005072" cy="1005840"/>
          </a:xfrm>
          <a:prstGeom prst="rect">
            <a:avLst/>
          </a:prstGeom>
          <a:noFill/>
          <a:ln/>
        </p:spPr>
        <p:txBody>
          <a:bodyPr wrap="square" rtlCol="0" anchor="ctr"/>
          <a:lstStyle/>
          <a:p>
            <a:pPr marL="0" indent="0">
              <a:buNone/>
            </a:pPr>
            <a:r>
              <a:rPr lang="en-US" sz="1000" dirty="0">
                <a:solidFill>
                  <a:srgbClr val="2D3748"/>
                </a:solidFill>
              </a:rPr>
              <a:t>A Theoretical Framework is the specific theory (or combination of theories) adopted as the lens for the study. It guides research design, hypotheses, and interpretation of findings — it is the theory in action.</a:t>
            </a:r>
            <a:endParaRPr lang="en-US" sz="1000" dirty="0"/>
          </a:p>
        </p:txBody>
      </p:sp>
      <p:sp>
        <p:nvSpPr>
          <p:cNvPr id="16" name="Shape 14"/>
          <p:cNvSpPr/>
          <p:nvPr/>
        </p:nvSpPr>
        <p:spPr>
          <a:xfrm>
            <a:off x="4754880" y="2542032"/>
            <a:ext cx="4206240" cy="411480"/>
          </a:xfrm>
          <a:prstGeom prst="rect">
            <a:avLst/>
          </a:prstGeom>
          <a:solidFill>
            <a:srgbClr val="E8F4F8"/>
          </a:solidFill>
          <a:ln w="6350">
            <a:solidFill>
              <a:srgbClr val="D8E4F0"/>
            </a:solidFill>
            <a:prstDash val="solid"/>
          </a:ln>
          <a:effectLst>
            <a:outerShdw blurRad="101600" dist="38100" dir="8100000" algn="bl" rotWithShape="0">
              <a:srgbClr val="000000">
                <a:alpha val="12000"/>
              </a:srgbClr>
            </a:outerShdw>
          </a:effectLst>
        </p:spPr>
      </p:sp>
      <p:sp>
        <p:nvSpPr>
          <p:cNvPr id="17" name="Text 15"/>
          <p:cNvSpPr/>
          <p:nvPr/>
        </p:nvSpPr>
        <p:spPr>
          <a:xfrm>
            <a:off x="4864608" y="2587752"/>
            <a:ext cx="4005072" cy="347472"/>
          </a:xfrm>
          <a:prstGeom prst="rect">
            <a:avLst/>
          </a:prstGeom>
          <a:noFill/>
          <a:ln/>
        </p:spPr>
        <p:txBody>
          <a:bodyPr wrap="square" rtlCol="0" anchor="ctr"/>
          <a:lstStyle/>
          <a:p>
            <a:pPr marL="0" indent="0">
              <a:buNone/>
            </a:pPr>
            <a:r>
              <a:rPr lang="en-US" sz="950" i="1" dirty="0">
                <a:solidFill>
                  <a:srgbClr val="1B3A6B"/>
                </a:solidFill>
              </a:rPr>
              <a:t>Use when: Your institution requires you to state clearly which theory guides the study, its assumptions, and why it is relevant.</a:t>
            </a:r>
            <a:endParaRPr lang="en-US" sz="950" dirty="0"/>
          </a:p>
        </p:txBody>
      </p:sp>
      <p:sp>
        <p:nvSpPr>
          <p:cNvPr id="18" name="Shape 16"/>
          <p:cNvSpPr/>
          <p:nvPr/>
        </p:nvSpPr>
        <p:spPr>
          <a:xfrm>
            <a:off x="274320" y="3044952"/>
            <a:ext cx="8595360" cy="658368"/>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19" name="Shape 17"/>
          <p:cNvSpPr/>
          <p:nvPr/>
        </p:nvSpPr>
        <p:spPr>
          <a:xfrm>
            <a:off x="274320" y="3063240"/>
            <a:ext cx="64008" cy="658368"/>
          </a:xfrm>
          <a:prstGeom prst="rect">
            <a:avLst/>
          </a:prstGeom>
          <a:solidFill>
            <a:srgbClr val="D4A017"/>
          </a:solidFill>
          <a:ln w="12700">
            <a:solidFill>
              <a:srgbClr val="D4A017"/>
            </a:solidFill>
            <a:prstDash val="solid"/>
          </a:ln>
        </p:spPr>
      </p:sp>
      <p:sp>
        <p:nvSpPr>
          <p:cNvPr id="20" name="Text 18"/>
          <p:cNvSpPr/>
          <p:nvPr/>
        </p:nvSpPr>
        <p:spPr>
          <a:xfrm>
            <a:off x="457200" y="3108960"/>
            <a:ext cx="8321040" cy="228600"/>
          </a:xfrm>
          <a:prstGeom prst="rect">
            <a:avLst/>
          </a:prstGeom>
          <a:noFill/>
          <a:ln/>
        </p:spPr>
        <p:txBody>
          <a:bodyPr wrap="square" rtlCol="0" anchor="ctr"/>
          <a:lstStyle/>
          <a:p>
            <a:pPr marL="0" indent="0">
              <a:buNone/>
            </a:pPr>
            <a:r>
              <a:rPr lang="en-US" sz="1100" b="1" dirty="0">
                <a:solidFill>
                  <a:srgbClr val="1B3A6B"/>
                </a:solidFill>
              </a:rPr>
              <a:t>HOW TO FIND THEORIES FOR YOUR STUDY</a:t>
            </a:r>
            <a:endParaRPr lang="en-US" sz="1100" dirty="0"/>
          </a:p>
        </p:txBody>
      </p:sp>
      <p:sp>
        <p:nvSpPr>
          <p:cNvPr id="21" name="Text 19"/>
          <p:cNvSpPr/>
          <p:nvPr/>
        </p:nvSpPr>
        <p:spPr>
          <a:xfrm>
            <a:off x="457200" y="3339737"/>
            <a:ext cx="8321040" cy="365760"/>
          </a:xfrm>
          <a:prstGeom prst="rect">
            <a:avLst/>
          </a:prstGeom>
          <a:noFill/>
          <a:ln/>
        </p:spPr>
        <p:txBody>
          <a:bodyPr wrap="square" rtlCol="0" anchor="ctr"/>
          <a:lstStyle/>
          <a:p>
            <a:pPr marL="0" indent="0">
              <a:buNone/>
            </a:pPr>
            <a:r>
              <a:rPr lang="en-US" sz="1000" dirty="0">
                <a:solidFill>
                  <a:srgbClr val="2D3748"/>
                </a:solidFill>
              </a:rPr>
              <a:t>Search Google Scholar using: "[Your variable] theory" OR "[Your topic] theoretical framework". Check what theory past researchers used in similar studies. Look at the theoretical framework sections of published PhD dissertations in your area. Common theories for NGO studies: Resource Dependence Theory, Stakeholder Theory, Agency Theory, Institutional Theory, Systems Theory.</a:t>
            </a:r>
            <a:endParaRPr lang="en-US" sz="1000" dirty="0"/>
          </a:p>
        </p:txBody>
      </p:sp>
      <p:sp>
        <p:nvSpPr>
          <p:cNvPr id="22" name="Shape 20"/>
          <p:cNvSpPr/>
          <p:nvPr/>
        </p:nvSpPr>
        <p:spPr>
          <a:xfrm>
            <a:off x="274320" y="3822192"/>
            <a:ext cx="8595360" cy="868680"/>
          </a:xfrm>
          <a:prstGeom prst="rect">
            <a:avLst/>
          </a:prstGeom>
          <a:solidFill>
            <a:srgbClr val="F4F7FB"/>
          </a:solidFill>
          <a:ln w="6350">
            <a:solidFill>
              <a:srgbClr val="D8E4F0"/>
            </a:solidFill>
            <a:prstDash val="solid"/>
          </a:ln>
        </p:spPr>
      </p:sp>
      <p:sp>
        <p:nvSpPr>
          <p:cNvPr id="23" name="Text 21"/>
          <p:cNvSpPr/>
          <p:nvPr/>
        </p:nvSpPr>
        <p:spPr>
          <a:xfrm>
            <a:off x="411480" y="3858768"/>
            <a:ext cx="8321040" cy="228600"/>
          </a:xfrm>
          <a:prstGeom prst="rect">
            <a:avLst/>
          </a:prstGeom>
          <a:noFill/>
          <a:ln/>
        </p:spPr>
        <p:txBody>
          <a:bodyPr wrap="square" rtlCol="0" anchor="ctr"/>
          <a:lstStyle/>
          <a:p>
            <a:pPr marL="0" indent="0">
              <a:buNone/>
            </a:pPr>
            <a:r>
              <a:rPr lang="en-US" sz="1000" b="1" dirty="0">
                <a:solidFill>
                  <a:srgbClr val="1B3A6B"/>
                </a:solidFill>
              </a:rPr>
              <a:t>MOST COMMONLY USED THEORIES IN NGO / NONPROFIT MANAGEMENT RESEARCH</a:t>
            </a:r>
            <a:endParaRPr lang="en-US" sz="1000" dirty="0"/>
          </a:p>
        </p:txBody>
      </p:sp>
      <p:sp>
        <p:nvSpPr>
          <p:cNvPr id="24" name="Text 22"/>
          <p:cNvSpPr/>
          <p:nvPr/>
        </p:nvSpPr>
        <p:spPr>
          <a:xfrm>
            <a:off x="438912" y="4114800"/>
            <a:ext cx="8321040" cy="228600"/>
          </a:xfrm>
          <a:prstGeom prst="rect">
            <a:avLst/>
          </a:prstGeom>
          <a:noFill/>
          <a:ln/>
        </p:spPr>
        <p:txBody>
          <a:bodyPr wrap="square" rtlCol="0" anchor="ctr"/>
          <a:lstStyle/>
          <a:p>
            <a:pPr marL="0" indent="0">
              <a:buNone/>
            </a:pPr>
            <a:r>
              <a:rPr lang="en-US" sz="900" b="1" dirty="0">
                <a:solidFill>
                  <a:srgbClr val="0E7C7B"/>
                </a:solidFill>
              </a:rPr>
              <a:t>Resource Dependence Theory: </a:t>
            </a:r>
            <a:r>
              <a:rPr lang="en-US" sz="900" dirty="0">
                <a:solidFill>
                  <a:srgbClr val="2D3748"/>
                </a:solidFill>
              </a:rPr>
              <a:t>Organisations depend on external resources — explains why NGOs rely on donors and how they manage that dependency.</a:t>
            </a:r>
            <a:endParaRPr lang="en-US" sz="900" dirty="0"/>
          </a:p>
        </p:txBody>
      </p:sp>
      <p:sp>
        <p:nvSpPr>
          <p:cNvPr id="25" name="Text 23"/>
          <p:cNvSpPr/>
          <p:nvPr/>
        </p:nvSpPr>
        <p:spPr>
          <a:xfrm>
            <a:off x="438912" y="4370832"/>
            <a:ext cx="8321040" cy="228600"/>
          </a:xfrm>
          <a:prstGeom prst="rect">
            <a:avLst/>
          </a:prstGeom>
          <a:noFill/>
          <a:ln/>
        </p:spPr>
        <p:txBody>
          <a:bodyPr wrap="square" rtlCol="0" anchor="ctr"/>
          <a:lstStyle/>
          <a:p>
            <a:pPr marL="0" indent="0">
              <a:buNone/>
            </a:pPr>
            <a:r>
              <a:rPr lang="en-US" sz="900" b="1" dirty="0">
                <a:solidFill>
                  <a:srgbClr val="0E7C7B"/>
                </a:solidFill>
              </a:rPr>
              <a:t>Stakeholder Theory: </a:t>
            </a:r>
            <a:r>
              <a:rPr lang="en-US" sz="900" dirty="0">
                <a:solidFill>
                  <a:srgbClr val="2D3748"/>
                </a:solidFill>
              </a:rPr>
              <a:t>Organisations must satisfy multiple stakeholders — relevant for how NGOs balance donor, community, and government interests.</a:t>
            </a:r>
            <a:endParaRPr lang="en-US" sz="900" dirty="0"/>
          </a:p>
        </p:txBody>
      </p:sp>
      <p:sp>
        <p:nvSpPr>
          <p:cNvPr id="26" name="Text 24"/>
          <p:cNvSpPr/>
          <p:nvPr/>
        </p:nvSpPr>
        <p:spPr>
          <a:xfrm>
            <a:off x="438912" y="4626864"/>
            <a:ext cx="8321040" cy="228600"/>
          </a:xfrm>
          <a:prstGeom prst="rect">
            <a:avLst/>
          </a:prstGeom>
          <a:noFill/>
          <a:ln/>
        </p:spPr>
        <p:txBody>
          <a:bodyPr wrap="square" rtlCol="0" anchor="ctr"/>
          <a:lstStyle/>
          <a:p>
            <a:pPr marL="0" indent="0">
              <a:buNone/>
            </a:pPr>
            <a:r>
              <a:rPr lang="en-US" sz="900" b="1" dirty="0">
                <a:solidFill>
                  <a:srgbClr val="0E7C7B"/>
                </a:solidFill>
              </a:rPr>
              <a:t>Institutional Theory: </a:t>
            </a:r>
            <a:r>
              <a:rPr lang="en-US" sz="900" dirty="0">
                <a:solidFill>
                  <a:srgbClr val="2D3748"/>
                </a:solidFill>
              </a:rPr>
              <a:t>Organisations conform to social norms and regulations — explains NGO compliance and legitimacy-seeking behaviour.</a:t>
            </a:r>
            <a:endParaRPr lang="en-US" sz="900" dirty="0"/>
          </a:p>
        </p:txBody>
      </p:sp>
      <p:sp>
        <p:nvSpPr>
          <p:cNvPr id="27" name="Text 25"/>
          <p:cNvSpPr/>
          <p:nvPr/>
        </p:nvSpPr>
        <p:spPr>
          <a:xfrm>
            <a:off x="438912" y="4882896"/>
            <a:ext cx="8321040" cy="228600"/>
          </a:xfrm>
          <a:prstGeom prst="rect">
            <a:avLst/>
          </a:prstGeom>
          <a:noFill/>
          <a:ln/>
        </p:spPr>
        <p:txBody>
          <a:bodyPr wrap="square" rtlCol="0" anchor="ctr"/>
          <a:lstStyle/>
          <a:p>
            <a:pPr marL="0" indent="0">
              <a:buNone/>
            </a:pPr>
            <a:r>
              <a:rPr lang="en-US" sz="900" b="1" dirty="0">
                <a:solidFill>
                  <a:srgbClr val="0E7C7B"/>
                </a:solidFill>
              </a:rPr>
              <a:t>Agency Theory: </a:t>
            </a:r>
            <a:r>
              <a:rPr lang="en-US" sz="900" dirty="0">
                <a:solidFill>
                  <a:srgbClr val="2D3748"/>
                </a:solidFill>
              </a:rPr>
              <a:t>Relationship between principals (donors) and agents (NGO management) — relevant for governance and accountability.</a:t>
            </a:r>
            <a:endParaRPr lang="en-US" sz="900" dirty="0"/>
          </a:p>
        </p:txBody>
      </p:sp>
      <p:sp>
        <p:nvSpPr>
          <p:cNvPr id="29" name="Text 27"/>
          <p:cNvSpPr/>
          <p:nvPr/>
        </p:nvSpPr>
        <p:spPr>
          <a:xfrm>
            <a:off x="384048" y="4709160"/>
            <a:ext cx="8321040" cy="201168"/>
          </a:xfrm>
          <a:prstGeom prst="rect">
            <a:avLst/>
          </a:prstGeom>
          <a:noFill/>
          <a:ln/>
        </p:spPr>
        <p:txBody>
          <a:bodyPr wrap="square" rtlCol="0" anchor="ctr"/>
          <a:lstStyle/>
          <a:p>
            <a:pPr marL="0" indent="0">
              <a:buNone/>
            </a:pPr>
            <a:r>
              <a:rPr lang="en-US" sz="900" i="1" dirty="0">
                <a:solidFill>
                  <a:srgbClr val="7B4A00"/>
                </a:solidFill>
              </a:rPr>
              <a:t>SAMPLE STUDY: Risk Management Practices → NGO Sustainability.  Adopted theory: Resource Dependence Theory (Pfeffer &amp; Salancik, 1978).</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5">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0" y="4892040"/>
            <a:ext cx="9144000" cy="182880"/>
          </a:xfrm>
          <a:prstGeom prst="rect">
            <a:avLst/>
          </a:prstGeom>
          <a:noFill/>
          <a:ln/>
        </p:spPr>
        <p:txBody>
          <a:bodyPr wrap="square" rtlCol="0" anchor="ctr"/>
          <a:lstStyle/>
          <a:p>
            <a:pPr marL="0" indent="0" algn="ctr">
              <a:buNone/>
            </a:pPr>
            <a:r>
              <a:rPr lang="en-US" sz="750" i="1" dirty="0">
                <a:solidFill>
                  <a:srgbClr val="7A8CA0"/>
                </a:solidFill>
              </a:rPr>
              <a:t>Tobit Research Consulting  |  Proposal Writing Training  |  Chapter 2</a:t>
            </a:r>
            <a:endParaRPr lang="en-US" sz="750" dirty="0"/>
          </a:p>
        </p:txBody>
      </p:sp>
      <p:sp>
        <p:nvSpPr>
          <p:cNvPr id="3" name="Shape 1"/>
          <p:cNvSpPr/>
          <p:nvPr/>
        </p:nvSpPr>
        <p:spPr>
          <a:xfrm>
            <a:off x="0" y="0"/>
            <a:ext cx="9144000" cy="960120"/>
          </a:xfrm>
          <a:prstGeom prst="rect">
            <a:avLst/>
          </a:prstGeom>
          <a:solidFill>
            <a:srgbClr val="0E7C7B"/>
          </a:solidFill>
          <a:ln w="12700">
            <a:solidFill>
              <a:srgbClr val="0E7C7B"/>
            </a:solidFill>
            <a:prstDash val="solid"/>
          </a:ln>
        </p:spPr>
      </p:sp>
      <p:sp>
        <p:nvSpPr>
          <p:cNvPr id="4" name="Text 2"/>
          <p:cNvSpPr/>
          <p:nvPr/>
        </p:nvSpPr>
        <p:spPr>
          <a:xfrm>
            <a:off x="457200" y="73152"/>
            <a:ext cx="8229600" cy="411480"/>
          </a:xfrm>
          <a:prstGeom prst="rect">
            <a:avLst/>
          </a:prstGeom>
          <a:noFill/>
          <a:ln/>
        </p:spPr>
        <p:txBody>
          <a:bodyPr wrap="square" rtlCol="0" anchor="ctr"/>
          <a:lstStyle/>
          <a:p>
            <a:pPr marL="0" indent="0">
              <a:buNone/>
            </a:pPr>
            <a:r>
              <a:rPr lang="en-US" sz="2200" b="1" dirty="0">
                <a:solidFill>
                  <a:srgbClr val="FFFFFF"/>
                </a:solidFill>
              </a:rPr>
              <a:t>How to Write Each Theory: The 4-Part Structure</a:t>
            </a:r>
            <a:endParaRPr lang="en-US" sz="2200" dirty="0"/>
          </a:p>
        </p:txBody>
      </p:sp>
      <p:sp>
        <p:nvSpPr>
          <p:cNvPr id="5" name="Text 3"/>
          <p:cNvSpPr/>
          <p:nvPr/>
        </p:nvSpPr>
        <p:spPr>
          <a:xfrm>
            <a:off x="457200" y="502920"/>
            <a:ext cx="8229600" cy="274320"/>
          </a:xfrm>
          <a:prstGeom prst="rect">
            <a:avLst/>
          </a:prstGeom>
          <a:noFill/>
          <a:ln/>
        </p:spPr>
        <p:txBody>
          <a:bodyPr wrap="square" rtlCol="0" anchor="ctr"/>
          <a:lstStyle/>
          <a:p>
            <a:pPr marL="0" indent="0">
              <a:buNone/>
            </a:pPr>
            <a:r>
              <a:rPr lang="en-US" sz="1100" i="1" dirty="0">
                <a:solidFill>
                  <a:srgbClr val="CCE8E5"/>
                </a:solidFill>
              </a:rPr>
              <a:t>Every theory in your theoretical section must follow this structure. Examples are drawn from the sample study.</a:t>
            </a:r>
            <a:endParaRPr lang="en-US" sz="1100" dirty="0"/>
          </a:p>
        </p:txBody>
      </p:sp>
      <p:sp>
        <p:nvSpPr>
          <p:cNvPr id="6" name="Shape 4"/>
          <p:cNvSpPr/>
          <p:nvPr/>
        </p:nvSpPr>
        <p:spPr>
          <a:xfrm>
            <a:off x="274320" y="1051560"/>
            <a:ext cx="4206240" cy="1810512"/>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7" name="Shape 5"/>
          <p:cNvSpPr/>
          <p:nvPr/>
        </p:nvSpPr>
        <p:spPr>
          <a:xfrm>
            <a:off x="274320" y="1051560"/>
            <a:ext cx="4206240" cy="320040"/>
          </a:xfrm>
          <a:prstGeom prst="rect">
            <a:avLst/>
          </a:prstGeom>
          <a:solidFill>
            <a:srgbClr val="1B3A6B"/>
          </a:solidFill>
          <a:ln w="12700">
            <a:solidFill>
              <a:srgbClr val="1B3A6B"/>
            </a:solidFill>
            <a:prstDash val="solid"/>
          </a:ln>
        </p:spPr>
      </p:sp>
      <p:sp>
        <p:nvSpPr>
          <p:cNvPr id="8" name="Text 6"/>
          <p:cNvSpPr/>
          <p:nvPr/>
        </p:nvSpPr>
        <p:spPr>
          <a:xfrm>
            <a:off x="347472" y="1051560"/>
            <a:ext cx="4133088" cy="320040"/>
          </a:xfrm>
          <a:prstGeom prst="rect">
            <a:avLst/>
          </a:prstGeom>
          <a:noFill/>
          <a:ln/>
        </p:spPr>
        <p:txBody>
          <a:bodyPr wrap="square" rtlCol="0" anchor="ctr"/>
          <a:lstStyle/>
          <a:p>
            <a:pPr marL="0" indent="0">
              <a:buNone/>
            </a:pPr>
            <a:r>
              <a:rPr lang="en-US" sz="1050" b="1" dirty="0">
                <a:solidFill>
                  <a:srgbClr val="FFFFFF"/>
                </a:solidFill>
              </a:rPr>
              <a:t>1.  PROSPECT OF THE THEORY</a:t>
            </a:r>
            <a:endParaRPr lang="en-US" sz="1050" dirty="0"/>
          </a:p>
        </p:txBody>
      </p:sp>
      <p:sp>
        <p:nvSpPr>
          <p:cNvPr id="9" name="Text 7"/>
          <p:cNvSpPr/>
          <p:nvPr/>
        </p:nvSpPr>
        <p:spPr>
          <a:xfrm>
            <a:off x="365760" y="1399032"/>
            <a:ext cx="4005072" cy="384048"/>
          </a:xfrm>
          <a:prstGeom prst="rect">
            <a:avLst/>
          </a:prstGeom>
          <a:noFill/>
          <a:ln/>
        </p:spPr>
        <p:txBody>
          <a:bodyPr wrap="square" rtlCol="0" anchor="ctr"/>
          <a:lstStyle/>
          <a:p>
            <a:pPr marL="0" indent="0">
              <a:buNone/>
            </a:pPr>
            <a:r>
              <a:rPr lang="en-US" sz="950" b="1" dirty="0">
                <a:solidFill>
                  <a:srgbClr val="0E7C7B"/>
                </a:solidFill>
              </a:rPr>
              <a:t>What it means: </a:t>
            </a:r>
            <a:r>
              <a:rPr lang="en-US" sz="950" dirty="0">
                <a:solidFill>
                  <a:srgbClr val="2D3748"/>
                </a:solidFill>
              </a:rPr>
              <a:t>What the theory is — its origin, who proposed it, when, and what phenomenon it was originally designed to explain.</a:t>
            </a:r>
            <a:endParaRPr lang="en-US" sz="950" dirty="0"/>
          </a:p>
        </p:txBody>
      </p:sp>
      <p:sp>
        <p:nvSpPr>
          <p:cNvPr id="10" name="Text 8"/>
          <p:cNvSpPr/>
          <p:nvPr/>
        </p:nvSpPr>
        <p:spPr>
          <a:xfrm>
            <a:off x="365760" y="1783080"/>
            <a:ext cx="4005072" cy="320040"/>
          </a:xfrm>
          <a:prstGeom prst="rect">
            <a:avLst/>
          </a:prstGeom>
          <a:noFill/>
          <a:ln/>
        </p:spPr>
        <p:txBody>
          <a:bodyPr wrap="square" rtlCol="0" anchor="ctr"/>
          <a:lstStyle/>
          <a:p>
            <a:pPr marL="0" indent="0">
              <a:buNone/>
            </a:pPr>
            <a:r>
              <a:rPr lang="en-US" sz="950" b="1" dirty="0">
                <a:solidFill>
                  <a:srgbClr val="1B3A6B"/>
                </a:solidFill>
              </a:rPr>
              <a:t>How to write: </a:t>
            </a:r>
            <a:r>
              <a:rPr lang="en-US" sz="950" dirty="0">
                <a:solidFill>
                  <a:srgbClr val="2D3748"/>
                </a:solidFill>
              </a:rPr>
              <a:t>State: the name, originator(s), year, and the core argument in 2–3 sentences.</a:t>
            </a:r>
            <a:endParaRPr lang="en-US" sz="950" dirty="0"/>
          </a:p>
        </p:txBody>
      </p:sp>
      <p:sp>
        <p:nvSpPr>
          <p:cNvPr id="11" name="Shape 9"/>
          <p:cNvSpPr/>
          <p:nvPr/>
        </p:nvSpPr>
        <p:spPr>
          <a:xfrm>
            <a:off x="365760" y="2103120"/>
            <a:ext cx="4005072" cy="685800"/>
          </a:xfrm>
          <a:prstGeom prst="rect">
            <a:avLst/>
          </a:prstGeom>
          <a:solidFill>
            <a:srgbClr val="EBF5FB"/>
          </a:solidFill>
          <a:ln w="6350">
            <a:solidFill>
              <a:srgbClr val="BDD7EE"/>
            </a:solidFill>
            <a:prstDash val="solid"/>
          </a:ln>
        </p:spPr>
      </p:sp>
      <p:sp>
        <p:nvSpPr>
          <p:cNvPr id="12" name="Text 10"/>
          <p:cNvSpPr/>
          <p:nvPr/>
        </p:nvSpPr>
        <p:spPr>
          <a:xfrm>
            <a:off x="438912" y="2130552"/>
            <a:ext cx="3858768" cy="640080"/>
          </a:xfrm>
          <a:prstGeom prst="rect">
            <a:avLst/>
          </a:prstGeom>
          <a:noFill/>
          <a:ln/>
        </p:spPr>
        <p:txBody>
          <a:bodyPr wrap="square" rtlCol="0" anchor="ctr"/>
          <a:lstStyle/>
          <a:p>
            <a:pPr marL="0" indent="0">
              <a:buNone/>
            </a:pPr>
            <a:r>
              <a:rPr lang="en-US" sz="850" i="1" dirty="0">
                <a:solidFill>
                  <a:srgbClr val="1A4A6B"/>
                </a:solidFill>
              </a:rPr>
              <a:t>"Resource Dependence Theory (RDT) was proposed by Pfeffer and Salancik (1978). It argues that organisations are not self-sufficient — they must acquire critical resources from their external environment to survive and sustain their operations."</a:t>
            </a:r>
            <a:endParaRPr lang="en-US" sz="850" dirty="0"/>
          </a:p>
        </p:txBody>
      </p:sp>
      <p:sp>
        <p:nvSpPr>
          <p:cNvPr id="13" name="Shape 11"/>
          <p:cNvSpPr/>
          <p:nvPr/>
        </p:nvSpPr>
        <p:spPr>
          <a:xfrm>
            <a:off x="4617720" y="1051560"/>
            <a:ext cx="4206240" cy="1810512"/>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14" name="Shape 12"/>
          <p:cNvSpPr/>
          <p:nvPr/>
        </p:nvSpPr>
        <p:spPr>
          <a:xfrm>
            <a:off x="4617720" y="1051560"/>
            <a:ext cx="4206240" cy="320040"/>
          </a:xfrm>
          <a:prstGeom prst="rect">
            <a:avLst/>
          </a:prstGeom>
          <a:solidFill>
            <a:srgbClr val="1B3A6B"/>
          </a:solidFill>
          <a:ln w="12700">
            <a:solidFill>
              <a:srgbClr val="1B3A6B"/>
            </a:solidFill>
            <a:prstDash val="solid"/>
          </a:ln>
        </p:spPr>
      </p:sp>
      <p:sp>
        <p:nvSpPr>
          <p:cNvPr id="15" name="Text 13"/>
          <p:cNvSpPr/>
          <p:nvPr/>
        </p:nvSpPr>
        <p:spPr>
          <a:xfrm>
            <a:off x="4690872" y="1051560"/>
            <a:ext cx="4133088" cy="320040"/>
          </a:xfrm>
          <a:prstGeom prst="rect">
            <a:avLst/>
          </a:prstGeom>
          <a:noFill/>
          <a:ln/>
        </p:spPr>
        <p:txBody>
          <a:bodyPr wrap="square" rtlCol="0" anchor="ctr"/>
          <a:lstStyle/>
          <a:p>
            <a:pPr marL="0" indent="0">
              <a:buNone/>
            </a:pPr>
            <a:r>
              <a:rPr lang="en-US" sz="1050" b="1" dirty="0">
                <a:solidFill>
                  <a:srgbClr val="FFFFFF"/>
                </a:solidFill>
              </a:rPr>
              <a:t>2.  ASSUMPTIONS OF THE THEORY</a:t>
            </a:r>
            <a:endParaRPr lang="en-US" sz="1050" dirty="0"/>
          </a:p>
        </p:txBody>
      </p:sp>
      <p:sp>
        <p:nvSpPr>
          <p:cNvPr id="16" name="Text 14"/>
          <p:cNvSpPr/>
          <p:nvPr/>
        </p:nvSpPr>
        <p:spPr>
          <a:xfrm>
            <a:off x="4709160" y="1399032"/>
            <a:ext cx="4005072" cy="384048"/>
          </a:xfrm>
          <a:prstGeom prst="rect">
            <a:avLst/>
          </a:prstGeom>
          <a:noFill/>
          <a:ln/>
        </p:spPr>
        <p:txBody>
          <a:bodyPr wrap="square" rtlCol="0" anchor="ctr"/>
          <a:lstStyle/>
          <a:p>
            <a:pPr marL="0" indent="0">
              <a:buNone/>
            </a:pPr>
            <a:r>
              <a:rPr lang="en-US" sz="950" b="1" dirty="0">
                <a:solidFill>
                  <a:srgbClr val="0E7C7B"/>
                </a:solidFill>
              </a:rPr>
              <a:t>What it means: </a:t>
            </a:r>
            <a:r>
              <a:rPr lang="en-US" sz="950" dirty="0">
                <a:solidFill>
                  <a:srgbClr val="2D3748"/>
                </a:solidFill>
              </a:rPr>
              <a:t>The conditions the theory takes for granted — what must be true for the theory to hold and apply.</a:t>
            </a:r>
            <a:endParaRPr lang="en-US" sz="950" dirty="0"/>
          </a:p>
        </p:txBody>
      </p:sp>
      <p:sp>
        <p:nvSpPr>
          <p:cNvPr id="17" name="Text 15"/>
          <p:cNvSpPr/>
          <p:nvPr/>
        </p:nvSpPr>
        <p:spPr>
          <a:xfrm>
            <a:off x="4709160" y="1783080"/>
            <a:ext cx="4005072" cy="320040"/>
          </a:xfrm>
          <a:prstGeom prst="rect">
            <a:avLst/>
          </a:prstGeom>
          <a:noFill/>
          <a:ln/>
        </p:spPr>
        <p:txBody>
          <a:bodyPr wrap="square" rtlCol="0" anchor="ctr"/>
          <a:lstStyle/>
          <a:p>
            <a:pPr marL="0" indent="0">
              <a:buNone/>
            </a:pPr>
            <a:r>
              <a:rPr lang="en-US" sz="950" b="1" dirty="0">
                <a:solidFill>
                  <a:srgbClr val="1B3A6B"/>
                </a:solidFill>
              </a:rPr>
              <a:t>How to write: </a:t>
            </a:r>
            <a:r>
              <a:rPr lang="en-US" sz="950" dirty="0">
                <a:solidFill>
                  <a:srgbClr val="2D3748"/>
                </a:solidFill>
              </a:rPr>
              <a:t>Write 2–3 assumptions using the phrase: "The theory assumes that…"</a:t>
            </a:r>
            <a:endParaRPr lang="en-US" sz="950" dirty="0"/>
          </a:p>
        </p:txBody>
      </p:sp>
      <p:sp>
        <p:nvSpPr>
          <p:cNvPr id="18" name="Shape 16"/>
          <p:cNvSpPr/>
          <p:nvPr/>
        </p:nvSpPr>
        <p:spPr>
          <a:xfrm>
            <a:off x="4709160" y="2103120"/>
            <a:ext cx="4005072" cy="685800"/>
          </a:xfrm>
          <a:prstGeom prst="rect">
            <a:avLst/>
          </a:prstGeom>
          <a:solidFill>
            <a:srgbClr val="EBF5FB"/>
          </a:solidFill>
          <a:ln w="6350">
            <a:solidFill>
              <a:srgbClr val="BDD7EE"/>
            </a:solidFill>
            <a:prstDash val="solid"/>
          </a:ln>
        </p:spPr>
      </p:sp>
      <p:sp>
        <p:nvSpPr>
          <p:cNvPr id="19" name="Text 17"/>
          <p:cNvSpPr/>
          <p:nvPr/>
        </p:nvSpPr>
        <p:spPr>
          <a:xfrm>
            <a:off x="4782312" y="2130552"/>
            <a:ext cx="3858768" cy="640080"/>
          </a:xfrm>
          <a:prstGeom prst="rect">
            <a:avLst/>
          </a:prstGeom>
          <a:noFill/>
          <a:ln/>
        </p:spPr>
        <p:txBody>
          <a:bodyPr wrap="square" rtlCol="0" anchor="ctr"/>
          <a:lstStyle/>
          <a:p>
            <a:pPr marL="0" indent="0">
              <a:buNone/>
            </a:pPr>
            <a:r>
              <a:rPr lang="en-US" sz="850" i="1" dirty="0">
                <a:solidFill>
                  <a:srgbClr val="1A4A6B"/>
                </a:solidFill>
              </a:rPr>
              <a:t>"RDT assumes that organisations operate in environments characterised by resource scarcity. It further assumes that those who control resource flows hold significant power over the organisation's decisions and survival."</a:t>
            </a:r>
            <a:endParaRPr lang="en-US" sz="850" dirty="0"/>
          </a:p>
        </p:txBody>
      </p:sp>
      <p:sp>
        <p:nvSpPr>
          <p:cNvPr id="20" name="Shape 18"/>
          <p:cNvSpPr/>
          <p:nvPr/>
        </p:nvSpPr>
        <p:spPr>
          <a:xfrm>
            <a:off x="274320" y="2990088"/>
            <a:ext cx="4206240" cy="1810512"/>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21" name="Shape 19"/>
          <p:cNvSpPr/>
          <p:nvPr/>
        </p:nvSpPr>
        <p:spPr>
          <a:xfrm>
            <a:off x="274320" y="2990088"/>
            <a:ext cx="4206240" cy="320040"/>
          </a:xfrm>
          <a:prstGeom prst="rect">
            <a:avLst/>
          </a:prstGeom>
          <a:solidFill>
            <a:srgbClr val="1B3A6B"/>
          </a:solidFill>
          <a:ln w="12700">
            <a:solidFill>
              <a:srgbClr val="1B3A6B"/>
            </a:solidFill>
            <a:prstDash val="solid"/>
          </a:ln>
        </p:spPr>
      </p:sp>
      <p:sp>
        <p:nvSpPr>
          <p:cNvPr id="22" name="Text 20"/>
          <p:cNvSpPr/>
          <p:nvPr/>
        </p:nvSpPr>
        <p:spPr>
          <a:xfrm>
            <a:off x="347472" y="2990088"/>
            <a:ext cx="4133088" cy="320040"/>
          </a:xfrm>
          <a:prstGeom prst="rect">
            <a:avLst/>
          </a:prstGeom>
          <a:noFill/>
          <a:ln/>
        </p:spPr>
        <p:txBody>
          <a:bodyPr wrap="square" rtlCol="0" anchor="ctr"/>
          <a:lstStyle/>
          <a:p>
            <a:pPr marL="0" indent="0">
              <a:buNone/>
            </a:pPr>
            <a:r>
              <a:rPr lang="en-US" sz="1050" b="1" dirty="0">
                <a:solidFill>
                  <a:srgbClr val="FFFFFF"/>
                </a:solidFill>
              </a:rPr>
              <a:t>3.  STRENGTHS AND WEAKNESSES</a:t>
            </a:r>
            <a:endParaRPr lang="en-US" sz="1050" dirty="0"/>
          </a:p>
        </p:txBody>
      </p:sp>
      <p:sp>
        <p:nvSpPr>
          <p:cNvPr id="23" name="Text 21"/>
          <p:cNvSpPr/>
          <p:nvPr/>
        </p:nvSpPr>
        <p:spPr>
          <a:xfrm>
            <a:off x="365760" y="3337560"/>
            <a:ext cx="4005072" cy="384048"/>
          </a:xfrm>
          <a:prstGeom prst="rect">
            <a:avLst/>
          </a:prstGeom>
          <a:noFill/>
          <a:ln/>
        </p:spPr>
        <p:txBody>
          <a:bodyPr wrap="square" rtlCol="0" anchor="ctr"/>
          <a:lstStyle/>
          <a:p>
            <a:pPr marL="0" indent="0">
              <a:buNone/>
            </a:pPr>
            <a:r>
              <a:rPr lang="en-US" sz="950" b="1" dirty="0">
                <a:solidFill>
                  <a:srgbClr val="0E7C7B"/>
                </a:solidFill>
              </a:rPr>
              <a:t>What it means: </a:t>
            </a:r>
            <a:r>
              <a:rPr lang="en-US" sz="950" dirty="0">
                <a:solidFill>
                  <a:srgbClr val="2D3748"/>
                </a:solidFill>
              </a:rPr>
              <a:t>Strengths = what the theory explains well and why it is valued in scholarship. Weaknesses = what it cannot adequately explain or where it oversimplifies.</a:t>
            </a:r>
            <a:endParaRPr lang="en-US" sz="950" dirty="0"/>
          </a:p>
        </p:txBody>
      </p:sp>
      <p:sp>
        <p:nvSpPr>
          <p:cNvPr id="24" name="Text 22"/>
          <p:cNvSpPr/>
          <p:nvPr/>
        </p:nvSpPr>
        <p:spPr>
          <a:xfrm>
            <a:off x="365760" y="3721608"/>
            <a:ext cx="4005072" cy="320040"/>
          </a:xfrm>
          <a:prstGeom prst="rect">
            <a:avLst/>
          </a:prstGeom>
          <a:noFill/>
          <a:ln/>
        </p:spPr>
        <p:txBody>
          <a:bodyPr wrap="square" rtlCol="0" anchor="ctr"/>
          <a:lstStyle/>
          <a:p>
            <a:pPr marL="0" indent="0">
              <a:buNone/>
            </a:pPr>
            <a:r>
              <a:rPr lang="en-US" sz="950" b="1" dirty="0">
                <a:solidFill>
                  <a:srgbClr val="1B3A6B"/>
                </a:solidFill>
              </a:rPr>
              <a:t>How to write: </a:t>
            </a:r>
            <a:r>
              <a:rPr lang="en-US" sz="950" dirty="0">
                <a:solidFill>
                  <a:srgbClr val="2D3748"/>
                </a:solidFill>
              </a:rPr>
              <a:t>Write 1–2 strengths, then 1–2 weaknesses. Be analytical, not descriptive.</a:t>
            </a:r>
            <a:endParaRPr lang="en-US" sz="950" dirty="0"/>
          </a:p>
        </p:txBody>
      </p:sp>
      <p:sp>
        <p:nvSpPr>
          <p:cNvPr id="25" name="Shape 23"/>
          <p:cNvSpPr/>
          <p:nvPr/>
        </p:nvSpPr>
        <p:spPr>
          <a:xfrm>
            <a:off x="365760" y="4041648"/>
            <a:ext cx="4005072" cy="685800"/>
          </a:xfrm>
          <a:prstGeom prst="rect">
            <a:avLst/>
          </a:prstGeom>
          <a:solidFill>
            <a:srgbClr val="EBF5FB"/>
          </a:solidFill>
          <a:ln w="6350">
            <a:solidFill>
              <a:srgbClr val="BDD7EE"/>
            </a:solidFill>
            <a:prstDash val="solid"/>
          </a:ln>
        </p:spPr>
      </p:sp>
      <p:sp>
        <p:nvSpPr>
          <p:cNvPr id="26" name="Text 24"/>
          <p:cNvSpPr/>
          <p:nvPr/>
        </p:nvSpPr>
        <p:spPr>
          <a:xfrm>
            <a:off x="438912" y="4069080"/>
            <a:ext cx="3858768" cy="640080"/>
          </a:xfrm>
          <a:prstGeom prst="rect">
            <a:avLst/>
          </a:prstGeom>
          <a:noFill/>
          <a:ln/>
        </p:spPr>
        <p:txBody>
          <a:bodyPr wrap="square" rtlCol="0" anchor="ctr"/>
          <a:lstStyle/>
          <a:p>
            <a:pPr marL="0" indent="0">
              <a:buNone/>
            </a:pPr>
            <a:r>
              <a:rPr lang="en-US" sz="850" i="1" dirty="0">
                <a:solidFill>
                  <a:srgbClr val="1A4A6B"/>
                </a:solidFill>
              </a:rPr>
              <a:t>Strength: "RDT effectively explains why NGOs form strategic partnerships with donors and governments to secure resources." Weakness: "The theory overemphasises external dependency and may underplay the role of internal organisational capabilities in driving sustainability."</a:t>
            </a:r>
            <a:endParaRPr lang="en-US" sz="850" dirty="0"/>
          </a:p>
        </p:txBody>
      </p:sp>
      <p:sp>
        <p:nvSpPr>
          <p:cNvPr id="27" name="Shape 25"/>
          <p:cNvSpPr/>
          <p:nvPr/>
        </p:nvSpPr>
        <p:spPr>
          <a:xfrm>
            <a:off x="4617720" y="2990088"/>
            <a:ext cx="4206240" cy="1810512"/>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28" name="Shape 26"/>
          <p:cNvSpPr/>
          <p:nvPr/>
        </p:nvSpPr>
        <p:spPr>
          <a:xfrm>
            <a:off x="4617720" y="2990088"/>
            <a:ext cx="4206240" cy="320040"/>
          </a:xfrm>
          <a:prstGeom prst="rect">
            <a:avLst/>
          </a:prstGeom>
          <a:solidFill>
            <a:srgbClr val="1B3A6B"/>
          </a:solidFill>
          <a:ln w="12700">
            <a:solidFill>
              <a:srgbClr val="1B3A6B"/>
            </a:solidFill>
            <a:prstDash val="solid"/>
          </a:ln>
        </p:spPr>
      </p:sp>
      <p:sp>
        <p:nvSpPr>
          <p:cNvPr id="29" name="Text 27"/>
          <p:cNvSpPr/>
          <p:nvPr/>
        </p:nvSpPr>
        <p:spPr>
          <a:xfrm>
            <a:off x="4690872" y="2990088"/>
            <a:ext cx="4133088" cy="320040"/>
          </a:xfrm>
          <a:prstGeom prst="rect">
            <a:avLst/>
          </a:prstGeom>
          <a:noFill/>
          <a:ln/>
        </p:spPr>
        <p:txBody>
          <a:bodyPr wrap="square" rtlCol="0" anchor="ctr"/>
          <a:lstStyle/>
          <a:p>
            <a:pPr marL="0" indent="0">
              <a:buNone/>
            </a:pPr>
            <a:r>
              <a:rPr lang="en-US" sz="1050" b="1" dirty="0">
                <a:solidFill>
                  <a:srgbClr val="FFFFFF"/>
                </a:solidFill>
              </a:rPr>
              <a:t>4.  RELEVANCY OF THE THEORY</a:t>
            </a:r>
            <a:endParaRPr lang="en-US" sz="1050" dirty="0"/>
          </a:p>
        </p:txBody>
      </p:sp>
      <p:sp>
        <p:nvSpPr>
          <p:cNvPr id="30" name="Text 28"/>
          <p:cNvSpPr/>
          <p:nvPr/>
        </p:nvSpPr>
        <p:spPr>
          <a:xfrm>
            <a:off x="4709160" y="3337560"/>
            <a:ext cx="4005072" cy="384048"/>
          </a:xfrm>
          <a:prstGeom prst="rect">
            <a:avLst/>
          </a:prstGeom>
          <a:noFill/>
          <a:ln/>
        </p:spPr>
        <p:txBody>
          <a:bodyPr wrap="square" rtlCol="0" anchor="ctr"/>
          <a:lstStyle/>
          <a:p>
            <a:pPr marL="0" indent="0">
              <a:buNone/>
            </a:pPr>
            <a:r>
              <a:rPr lang="en-US" sz="950" b="1" dirty="0">
                <a:solidFill>
                  <a:srgbClr val="0E7C7B"/>
                </a:solidFill>
              </a:rPr>
              <a:t>What it means: </a:t>
            </a:r>
            <a:r>
              <a:rPr lang="en-US" sz="950" dirty="0">
                <a:solidFill>
                  <a:srgbClr val="2D3748"/>
                </a:solidFill>
              </a:rPr>
              <a:t>Why THIS theory is appropriate for YOUR specific study — how it explains the relationship between your independent and dependent variables.</a:t>
            </a:r>
            <a:endParaRPr lang="en-US" sz="950" dirty="0"/>
          </a:p>
        </p:txBody>
      </p:sp>
      <p:sp>
        <p:nvSpPr>
          <p:cNvPr id="31" name="Text 29"/>
          <p:cNvSpPr/>
          <p:nvPr/>
        </p:nvSpPr>
        <p:spPr>
          <a:xfrm>
            <a:off x="4709160" y="3721608"/>
            <a:ext cx="4005072" cy="320040"/>
          </a:xfrm>
          <a:prstGeom prst="rect">
            <a:avLst/>
          </a:prstGeom>
          <a:noFill/>
          <a:ln/>
        </p:spPr>
        <p:txBody>
          <a:bodyPr wrap="square" rtlCol="0" anchor="ctr"/>
          <a:lstStyle/>
          <a:p>
            <a:pPr marL="0" indent="0">
              <a:buNone/>
            </a:pPr>
            <a:r>
              <a:rPr lang="en-US" sz="950" b="1" dirty="0">
                <a:solidFill>
                  <a:srgbClr val="1B3A6B"/>
                </a:solidFill>
              </a:rPr>
              <a:t>How to write: </a:t>
            </a:r>
            <a:r>
              <a:rPr lang="en-US" sz="950" dirty="0">
                <a:solidFill>
                  <a:srgbClr val="2D3748"/>
                </a:solidFill>
              </a:rPr>
              <a:t>Link the theory explicitly to your IVs and DV. Connect it to at least one specific objective.</a:t>
            </a:r>
            <a:endParaRPr lang="en-US" sz="950" dirty="0"/>
          </a:p>
        </p:txBody>
      </p:sp>
      <p:sp>
        <p:nvSpPr>
          <p:cNvPr id="32" name="Shape 30"/>
          <p:cNvSpPr/>
          <p:nvPr/>
        </p:nvSpPr>
        <p:spPr>
          <a:xfrm>
            <a:off x="4709160" y="4041648"/>
            <a:ext cx="4005072" cy="685800"/>
          </a:xfrm>
          <a:prstGeom prst="rect">
            <a:avLst/>
          </a:prstGeom>
          <a:solidFill>
            <a:srgbClr val="EBF5FB"/>
          </a:solidFill>
          <a:ln w="6350">
            <a:solidFill>
              <a:srgbClr val="BDD7EE"/>
            </a:solidFill>
            <a:prstDash val="solid"/>
          </a:ln>
        </p:spPr>
      </p:sp>
      <p:sp>
        <p:nvSpPr>
          <p:cNvPr id="33" name="Text 31"/>
          <p:cNvSpPr/>
          <p:nvPr/>
        </p:nvSpPr>
        <p:spPr>
          <a:xfrm>
            <a:off x="4782312" y="4069080"/>
            <a:ext cx="3858768" cy="640080"/>
          </a:xfrm>
          <a:prstGeom prst="rect">
            <a:avLst/>
          </a:prstGeom>
          <a:noFill/>
          <a:ln/>
        </p:spPr>
        <p:txBody>
          <a:bodyPr wrap="square" rtlCol="0" anchor="ctr"/>
          <a:lstStyle/>
          <a:p>
            <a:pPr marL="0" indent="0">
              <a:buNone/>
            </a:pPr>
            <a:r>
              <a:rPr lang="en-US" sz="850" i="1" dirty="0">
                <a:solidFill>
                  <a:srgbClr val="1A4A6B"/>
                </a:solidFill>
              </a:rPr>
              <a:t>"RDT is relevant to this study because NGO sustainability fundamentally depends on securing and managing external resources. The four risk management practices examined — identification, assessment, control, and monitoring — represent mechanisms through which NGOs manage resource-related threats, thereby influencing their sustainability."</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4892040"/>
            <a:ext cx="9144000" cy="182880"/>
          </a:xfrm>
          <a:prstGeom prst="rect">
            <a:avLst/>
          </a:prstGeom>
          <a:noFill/>
          <a:ln/>
        </p:spPr>
        <p:txBody>
          <a:bodyPr wrap="square" rtlCol="0" anchor="ctr"/>
          <a:lstStyle/>
          <a:p>
            <a:pPr marL="0" indent="0" algn="ctr">
              <a:buNone/>
            </a:pPr>
            <a:r>
              <a:rPr lang="en-US" sz="750" i="1" dirty="0">
                <a:solidFill>
                  <a:srgbClr val="7A8CA0"/>
                </a:solidFill>
              </a:rPr>
              <a:t>Tobit Research Consulting  |  Proposal Writing Training  |  Chapter 2</a:t>
            </a:r>
            <a:endParaRPr lang="en-US" sz="750" dirty="0"/>
          </a:p>
        </p:txBody>
      </p:sp>
      <p:sp>
        <p:nvSpPr>
          <p:cNvPr id="3" name="Shape 1"/>
          <p:cNvSpPr/>
          <p:nvPr/>
        </p:nvSpPr>
        <p:spPr>
          <a:xfrm>
            <a:off x="0" y="0"/>
            <a:ext cx="9144000" cy="960120"/>
          </a:xfrm>
          <a:prstGeom prst="rect">
            <a:avLst/>
          </a:prstGeom>
          <a:solidFill>
            <a:srgbClr val="1B3A6B"/>
          </a:solidFill>
          <a:ln w="12700">
            <a:solidFill>
              <a:srgbClr val="1B3A6B"/>
            </a:solidFill>
            <a:prstDash val="solid"/>
          </a:ln>
        </p:spPr>
      </p:sp>
      <p:sp>
        <p:nvSpPr>
          <p:cNvPr id="4" name="Text 2"/>
          <p:cNvSpPr/>
          <p:nvPr/>
        </p:nvSpPr>
        <p:spPr>
          <a:xfrm>
            <a:off x="457200" y="73152"/>
            <a:ext cx="8229600" cy="411480"/>
          </a:xfrm>
          <a:prstGeom prst="rect">
            <a:avLst/>
          </a:prstGeom>
          <a:noFill/>
          <a:ln/>
        </p:spPr>
        <p:txBody>
          <a:bodyPr wrap="square" rtlCol="0" anchor="ctr"/>
          <a:lstStyle/>
          <a:p>
            <a:pPr marL="0" indent="0">
              <a:buNone/>
            </a:pPr>
            <a:r>
              <a:rPr lang="en-US" sz="2200" b="1" dirty="0">
                <a:solidFill>
                  <a:srgbClr val="FFFFFF"/>
                </a:solidFill>
              </a:rPr>
              <a:t>Section 2.3: General Literature Review</a:t>
            </a:r>
            <a:endParaRPr lang="en-US" sz="2200" dirty="0"/>
          </a:p>
        </p:txBody>
      </p:sp>
      <p:sp>
        <p:nvSpPr>
          <p:cNvPr id="5" name="Text 3"/>
          <p:cNvSpPr/>
          <p:nvPr/>
        </p:nvSpPr>
        <p:spPr>
          <a:xfrm>
            <a:off x="457200" y="502920"/>
            <a:ext cx="8229600" cy="274320"/>
          </a:xfrm>
          <a:prstGeom prst="rect">
            <a:avLst/>
          </a:prstGeom>
          <a:noFill/>
          <a:ln/>
        </p:spPr>
        <p:txBody>
          <a:bodyPr wrap="square" rtlCol="0" anchor="ctr"/>
          <a:lstStyle/>
          <a:p>
            <a:pPr marL="0" indent="0">
              <a:buNone/>
            </a:pPr>
            <a:r>
              <a:rPr lang="en-US" sz="1100" i="1" dirty="0">
                <a:solidFill>
                  <a:srgbClr val="AABDD5"/>
                </a:solidFill>
              </a:rPr>
              <a:t>What it is, what to include, and how to develop it rigorously</a:t>
            </a:r>
            <a:endParaRPr lang="en-US" sz="1100" dirty="0"/>
          </a:p>
        </p:txBody>
      </p:sp>
      <p:sp>
        <p:nvSpPr>
          <p:cNvPr id="6" name="Shape 4"/>
          <p:cNvSpPr/>
          <p:nvPr/>
        </p:nvSpPr>
        <p:spPr>
          <a:xfrm>
            <a:off x="274320" y="1051560"/>
            <a:ext cx="8595360" cy="658368"/>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7" name="Shape 5"/>
          <p:cNvSpPr/>
          <p:nvPr/>
        </p:nvSpPr>
        <p:spPr>
          <a:xfrm>
            <a:off x="274320" y="1051560"/>
            <a:ext cx="64008" cy="658368"/>
          </a:xfrm>
          <a:prstGeom prst="rect">
            <a:avLst/>
          </a:prstGeom>
          <a:solidFill>
            <a:srgbClr val="D4A017"/>
          </a:solidFill>
          <a:ln w="12700">
            <a:solidFill>
              <a:srgbClr val="D4A017"/>
            </a:solidFill>
            <a:prstDash val="solid"/>
          </a:ln>
        </p:spPr>
      </p:sp>
      <p:sp>
        <p:nvSpPr>
          <p:cNvPr id="8" name="Text 6"/>
          <p:cNvSpPr/>
          <p:nvPr/>
        </p:nvSpPr>
        <p:spPr>
          <a:xfrm>
            <a:off x="457200" y="1097280"/>
            <a:ext cx="8321040" cy="228600"/>
          </a:xfrm>
          <a:prstGeom prst="rect">
            <a:avLst/>
          </a:prstGeom>
          <a:noFill/>
          <a:ln/>
        </p:spPr>
        <p:txBody>
          <a:bodyPr wrap="square" rtlCol="0" anchor="ctr"/>
          <a:lstStyle/>
          <a:p>
            <a:pPr marL="0" indent="0">
              <a:buNone/>
            </a:pPr>
            <a:r>
              <a:rPr lang="en-US" sz="1100" b="1" dirty="0">
                <a:solidFill>
                  <a:srgbClr val="1B3A6B"/>
                </a:solidFill>
              </a:rPr>
              <a:t>WHAT IS THE GENERAL LITERATURE REVIEW?</a:t>
            </a:r>
            <a:endParaRPr lang="en-US" sz="1100" dirty="0"/>
          </a:p>
        </p:txBody>
      </p:sp>
      <p:sp>
        <p:nvSpPr>
          <p:cNvPr id="9" name="Text 7"/>
          <p:cNvSpPr/>
          <p:nvPr/>
        </p:nvSpPr>
        <p:spPr>
          <a:xfrm>
            <a:off x="457200" y="1307592"/>
            <a:ext cx="8321040" cy="365760"/>
          </a:xfrm>
          <a:prstGeom prst="rect">
            <a:avLst/>
          </a:prstGeom>
          <a:noFill/>
          <a:ln/>
        </p:spPr>
        <p:txBody>
          <a:bodyPr wrap="square" rtlCol="0" anchor="ctr"/>
          <a:lstStyle/>
          <a:p>
            <a:pPr marL="0" indent="0">
              <a:buNone/>
            </a:pPr>
            <a:r>
              <a:rPr lang="en-US" sz="1050" dirty="0">
                <a:solidFill>
                  <a:srgbClr val="2D3748"/>
                </a:solidFill>
              </a:rPr>
              <a:t>The General Literature Review (GLR) is a conceptual and definitional review of the key variables in your study. It does NOT review previous studies empirically (that is done in the Empirical Review). Instead, it builds a deep conceptual understanding of each variable — how scholars have defined it, theorised it, and debated it across the literature.</a:t>
            </a:r>
            <a:endParaRPr lang="en-US" sz="1050" dirty="0"/>
          </a:p>
        </p:txBody>
      </p:sp>
      <p:sp>
        <p:nvSpPr>
          <p:cNvPr id="10" name="Shape 8"/>
          <p:cNvSpPr/>
          <p:nvPr/>
        </p:nvSpPr>
        <p:spPr>
          <a:xfrm>
            <a:off x="274320" y="1828800"/>
            <a:ext cx="8595360" cy="850392"/>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11" name="Shape 9"/>
          <p:cNvSpPr/>
          <p:nvPr/>
        </p:nvSpPr>
        <p:spPr>
          <a:xfrm>
            <a:off x="274320" y="1828800"/>
            <a:ext cx="64008" cy="850392"/>
          </a:xfrm>
          <a:prstGeom prst="rect">
            <a:avLst/>
          </a:prstGeom>
          <a:solidFill>
            <a:srgbClr val="0E7C7B"/>
          </a:solidFill>
          <a:ln w="12700">
            <a:solidFill>
              <a:srgbClr val="0E7C7B"/>
            </a:solidFill>
            <a:prstDash val="solid"/>
          </a:ln>
        </p:spPr>
      </p:sp>
      <p:sp>
        <p:nvSpPr>
          <p:cNvPr id="12" name="Text 10"/>
          <p:cNvSpPr/>
          <p:nvPr/>
        </p:nvSpPr>
        <p:spPr>
          <a:xfrm>
            <a:off x="457200" y="1865376"/>
            <a:ext cx="8321040" cy="228600"/>
          </a:xfrm>
          <a:prstGeom prst="rect">
            <a:avLst/>
          </a:prstGeom>
          <a:noFill/>
          <a:ln/>
        </p:spPr>
        <p:txBody>
          <a:bodyPr wrap="square" rtlCol="0" anchor="ctr"/>
          <a:lstStyle/>
          <a:p>
            <a:pPr marL="0" indent="0">
              <a:buNone/>
            </a:pPr>
            <a:r>
              <a:rPr lang="en-US" sz="1100" b="1" dirty="0">
                <a:solidFill>
                  <a:srgbClr val="1B3A6B"/>
                </a:solidFill>
              </a:rPr>
              <a:t>Review the Dependent Variable (DV) First</a:t>
            </a:r>
            <a:endParaRPr lang="en-US" sz="1100" dirty="0"/>
          </a:p>
        </p:txBody>
      </p:sp>
      <p:sp>
        <p:nvSpPr>
          <p:cNvPr id="13" name="Text 11"/>
          <p:cNvSpPr/>
          <p:nvPr/>
        </p:nvSpPr>
        <p:spPr>
          <a:xfrm>
            <a:off x="457200" y="2103120"/>
            <a:ext cx="8321040" cy="548640"/>
          </a:xfrm>
          <a:prstGeom prst="rect">
            <a:avLst/>
          </a:prstGeom>
          <a:noFill/>
          <a:ln/>
        </p:spPr>
        <p:txBody>
          <a:bodyPr wrap="square" rtlCol="0" anchor="ctr"/>
          <a:lstStyle/>
          <a:p>
            <a:pPr marL="0" indent="0">
              <a:buNone/>
            </a:pPr>
            <a:r>
              <a:rPr lang="en-US" sz="1000" dirty="0">
                <a:solidFill>
                  <a:srgbClr val="2D3748"/>
                </a:solidFill>
              </a:rPr>
              <a:t>Define NGO sustainability using multiple scholarly sources. Present various definitions, note areas of agreement and tension, and state your working definition. Discuss its key dimensions: financial sustainability, programmatic sustainability, operational sustainability, and stakeholder trust.</a:t>
            </a:r>
            <a:endParaRPr lang="en-US" sz="1000" dirty="0"/>
          </a:p>
        </p:txBody>
      </p:sp>
      <p:sp>
        <p:nvSpPr>
          <p:cNvPr id="14" name="Shape 12"/>
          <p:cNvSpPr/>
          <p:nvPr/>
        </p:nvSpPr>
        <p:spPr>
          <a:xfrm>
            <a:off x="274320" y="2788920"/>
            <a:ext cx="8595360" cy="850392"/>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15" name="Shape 13"/>
          <p:cNvSpPr/>
          <p:nvPr/>
        </p:nvSpPr>
        <p:spPr>
          <a:xfrm>
            <a:off x="274320" y="2788920"/>
            <a:ext cx="64008" cy="850392"/>
          </a:xfrm>
          <a:prstGeom prst="rect">
            <a:avLst/>
          </a:prstGeom>
          <a:solidFill>
            <a:srgbClr val="1B3A6B"/>
          </a:solidFill>
          <a:ln w="12700">
            <a:solidFill>
              <a:srgbClr val="1B3A6B"/>
            </a:solidFill>
            <a:prstDash val="solid"/>
          </a:ln>
        </p:spPr>
      </p:sp>
      <p:sp>
        <p:nvSpPr>
          <p:cNvPr id="16" name="Text 14"/>
          <p:cNvSpPr/>
          <p:nvPr/>
        </p:nvSpPr>
        <p:spPr>
          <a:xfrm>
            <a:off x="457200" y="2825496"/>
            <a:ext cx="8321040" cy="228600"/>
          </a:xfrm>
          <a:prstGeom prst="rect">
            <a:avLst/>
          </a:prstGeom>
          <a:noFill/>
          <a:ln/>
        </p:spPr>
        <p:txBody>
          <a:bodyPr wrap="square" rtlCol="0" anchor="ctr"/>
          <a:lstStyle/>
          <a:p>
            <a:pPr marL="0" indent="0">
              <a:buNone/>
            </a:pPr>
            <a:r>
              <a:rPr lang="en-US" sz="1100" b="1" dirty="0">
                <a:solidFill>
                  <a:srgbClr val="1B3A6B"/>
                </a:solidFill>
              </a:rPr>
              <a:t>Review Each Independent Variable (IV)</a:t>
            </a:r>
            <a:endParaRPr lang="en-US" sz="1100" dirty="0"/>
          </a:p>
        </p:txBody>
      </p:sp>
      <p:sp>
        <p:nvSpPr>
          <p:cNvPr id="17" name="Text 15"/>
          <p:cNvSpPr/>
          <p:nvPr/>
        </p:nvSpPr>
        <p:spPr>
          <a:xfrm>
            <a:off x="457200" y="3063240"/>
            <a:ext cx="8321040" cy="548640"/>
          </a:xfrm>
          <a:prstGeom prst="rect">
            <a:avLst/>
          </a:prstGeom>
          <a:noFill/>
          <a:ln/>
        </p:spPr>
        <p:txBody>
          <a:bodyPr wrap="square" rtlCol="0" anchor="ctr"/>
          <a:lstStyle/>
          <a:p>
            <a:pPr marL="0" indent="0">
              <a:buNone/>
            </a:pPr>
            <a:r>
              <a:rPr lang="en-US" sz="1000" dirty="0">
                <a:solidFill>
                  <a:srgbClr val="2D3748"/>
                </a:solidFill>
              </a:rPr>
              <a:t>For each IV — risk identification, risk assessment, risk control, risk monitoring — define the concept, trace its development in literature, and discuss its key components or dimensions. Use at least 3–5 peer-reviewed sources per variable.</a:t>
            </a:r>
            <a:endParaRPr lang="en-US" sz="1000" dirty="0"/>
          </a:p>
        </p:txBody>
      </p:sp>
      <p:sp>
        <p:nvSpPr>
          <p:cNvPr id="18" name="Shape 16"/>
          <p:cNvSpPr/>
          <p:nvPr/>
        </p:nvSpPr>
        <p:spPr>
          <a:xfrm>
            <a:off x="274320" y="3749040"/>
            <a:ext cx="8595360" cy="850392"/>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19" name="Shape 17"/>
          <p:cNvSpPr/>
          <p:nvPr/>
        </p:nvSpPr>
        <p:spPr>
          <a:xfrm>
            <a:off x="274320" y="3749040"/>
            <a:ext cx="64008" cy="850392"/>
          </a:xfrm>
          <a:prstGeom prst="rect">
            <a:avLst/>
          </a:prstGeom>
          <a:solidFill>
            <a:srgbClr val="D4A017"/>
          </a:solidFill>
          <a:ln w="12700">
            <a:solidFill>
              <a:srgbClr val="D4A017"/>
            </a:solidFill>
            <a:prstDash val="solid"/>
          </a:ln>
        </p:spPr>
      </p:sp>
      <p:sp>
        <p:nvSpPr>
          <p:cNvPr id="20" name="Text 18"/>
          <p:cNvSpPr/>
          <p:nvPr/>
        </p:nvSpPr>
        <p:spPr>
          <a:xfrm>
            <a:off x="457200" y="3785616"/>
            <a:ext cx="8321040" cy="228600"/>
          </a:xfrm>
          <a:prstGeom prst="rect">
            <a:avLst/>
          </a:prstGeom>
          <a:noFill/>
          <a:ln/>
        </p:spPr>
        <p:txBody>
          <a:bodyPr wrap="square" rtlCol="0" anchor="ctr"/>
          <a:lstStyle/>
          <a:p>
            <a:pPr marL="0" indent="0">
              <a:buNone/>
            </a:pPr>
            <a:r>
              <a:rPr lang="en-US" sz="1100" b="1" dirty="0">
                <a:solidFill>
                  <a:srgbClr val="1B3A6B"/>
                </a:solidFill>
              </a:rPr>
              <a:t>Key Considerations When Developing the GLR</a:t>
            </a:r>
            <a:endParaRPr lang="en-US" sz="1100" dirty="0"/>
          </a:p>
        </p:txBody>
      </p:sp>
      <p:sp>
        <p:nvSpPr>
          <p:cNvPr id="21" name="Text 19"/>
          <p:cNvSpPr/>
          <p:nvPr/>
        </p:nvSpPr>
        <p:spPr>
          <a:xfrm>
            <a:off x="457200" y="4023360"/>
            <a:ext cx="8321040" cy="548640"/>
          </a:xfrm>
          <a:prstGeom prst="rect">
            <a:avLst/>
          </a:prstGeom>
          <a:noFill/>
          <a:ln/>
        </p:spPr>
        <p:txBody>
          <a:bodyPr wrap="square" rtlCol="0" anchor="ctr"/>
          <a:lstStyle/>
          <a:p>
            <a:pPr marL="0" indent="0">
              <a:buNone/>
            </a:pPr>
            <a:r>
              <a:rPr lang="en-US" sz="1000" dirty="0">
                <a:solidFill>
                  <a:srgbClr val="2D3748"/>
                </a:solidFill>
              </a:rPr>
              <a:t>Use recent sources (published within the last 10 years preferred). Move from broad to specific within each sub-section. Do NOT simply summarise one author — synthesise across authors. Define terms operationally. Avoid excessive direct quotations — paraphrase and cite. Organise by variable, NOT by author.</a:t>
            </a:r>
            <a:endParaRPr lang="en-US" sz="1000" dirty="0"/>
          </a:p>
        </p:txBody>
      </p:sp>
      <p:sp>
        <p:nvSpPr>
          <p:cNvPr id="22" name="Shape 20"/>
          <p:cNvSpPr/>
          <p:nvPr/>
        </p:nvSpPr>
        <p:spPr>
          <a:xfrm>
            <a:off x="264160" y="4690872"/>
            <a:ext cx="8595360" cy="256032"/>
          </a:xfrm>
          <a:prstGeom prst="rect">
            <a:avLst/>
          </a:prstGeom>
          <a:solidFill>
            <a:srgbClr val="FFF3CD"/>
          </a:solidFill>
          <a:ln w="12700">
            <a:solidFill>
              <a:srgbClr val="D4A017"/>
            </a:solidFill>
            <a:prstDash val="solid"/>
          </a:ln>
        </p:spPr>
      </p:sp>
      <p:sp>
        <p:nvSpPr>
          <p:cNvPr id="23" name="Text 21"/>
          <p:cNvSpPr/>
          <p:nvPr/>
        </p:nvSpPr>
        <p:spPr>
          <a:xfrm>
            <a:off x="411480" y="4718304"/>
            <a:ext cx="8321040" cy="201168"/>
          </a:xfrm>
          <a:prstGeom prst="rect">
            <a:avLst/>
          </a:prstGeom>
          <a:noFill/>
          <a:ln/>
        </p:spPr>
        <p:txBody>
          <a:bodyPr wrap="square" rtlCol="0" anchor="ctr"/>
          <a:lstStyle/>
          <a:p>
            <a:pPr marL="0" indent="0">
              <a:buNone/>
            </a:pPr>
            <a:r>
              <a:rPr lang="en-US" sz="950" dirty="0">
                <a:solidFill>
                  <a:srgbClr val="7B4A00"/>
                </a:solidFill>
              </a:rPr>
              <a:t>STRUCTURE TIP: Sub-sections should be: 2.3.1 Sustainability of NGOs  |  2.3.2 Risk Identification  |  2.3.3 Risk Assessment  |  2.3.4 Risk Control  |  2.3.5 Risk Monitoring</a:t>
            </a:r>
            <a:endParaRPr lang="en-US" sz="9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7">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0" y="4892040"/>
            <a:ext cx="9144000" cy="182880"/>
          </a:xfrm>
          <a:prstGeom prst="rect">
            <a:avLst/>
          </a:prstGeom>
          <a:noFill/>
          <a:ln/>
        </p:spPr>
        <p:txBody>
          <a:bodyPr wrap="square" rtlCol="0" anchor="ctr"/>
          <a:lstStyle/>
          <a:p>
            <a:pPr marL="0" indent="0" algn="ctr">
              <a:buNone/>
            </a:pPr>
            <a:r>
              <a:rPr lang="en-US" sz="750" i="1" dirty="0">
                <a:solidFill>
                  <a:srgbClr val="7A8CA0"/>
                </a:solidFill>
              </a:rPr>
              <a:t>Tobit Research Consulting  |  Proposal Writing Training  |  Chapter 2</a:t>
            </a:r>
            <a:endParaRPr lang="en-US" sz="750" dirty="0"/>
          </a:p>
        </p:txBody>
      </p:sp>
      <p:sp>
        <p:nvSpPr>
          <p:cNvPr id="3" name="Shape 1"/>
          <p:cNvSpPr/>
          <p:nvPr/>
        </p:nvSpPr>
        <p:spPr>
          <a:xfrm>
            <a:off x="0" y="0"/>
            <a:ext cx="9144000" cy="960120"/>
          </a:xfrm>
          <a:prstGeom prst="rect">
            <a:avLst/>
          </a:prstGeom>
          <a:solidFill>
            <a:srgbClr val="0E7C7B"/>
          </a:solidFill>
          <a:ln w="12700">
            <a:solidFill>
              <a:srgbClr val="0E7C7B"/>
            </a:solidFill>
            <a:prstDash val="solid"/>
          </a:ln>
        </p:spPr>
      </p:sp>
      <p:sp>
        <p:nvSpPr>
          <p:cNvPr id="4" name="Text 2"/>
          <p:cNvSpPr/>
          <p:nvPr/>
        </p:nvSpPr>
        <p:spPr>
          <a:xfrm>
            <a:off x="457200" y="73152"/>
            <a:ext cx="8229600" cy="411480"/>
          </a:xfrm>
          <a:prstGeom prst="rect">
            <a:avLst/>
          </a:prstGeom>
          <a:noFill/>
          <a:ln/>
        </p:spPr>
        <p:txBody>
          <a:bodyPr wrap="square" rtlCol="0" anchor="ctr"/>
          <a:lstStyle/>
          <a:p>
            <a:pPr marL="0" indent="0">
              <a:buNone/>
            </a:pPr>
            <a:r>
              <a:rPr lang="en-US" sz="2000" b="1" dirty="0">
                <a:solidFill>
                  <a:srgbClr val="FFFFFF"/>
                </a:solidFill>
              </a:rPr>
              <a:t>Section 2.4: Empirical Review — What It Is &amp; How to Organise It</a:t>
            </a:r>
            <a:endParaRPr lang="en-US" sz="2000" dirty="0"/>
          </a:p>
        </p:txBody>
      </p:sp>
      <p:sp>
        <p:nvSpPr>
          <p:cNvPr id="5" name="Text 3"/>
          <p:cNvSpPr/>
          <p:nvPr/>
        </p:nvSpPr>
        <p:spPr>
          <a:xfrm>
            <a:off x="457200" y="502920"/>
            <a:ext cx="8229600" cy="274320"/>
          </a:xfrm>
          <a:prstGeom prst="rect">
            <a:avLst/>
          </a:prstGeom>
          <a:noFill/>
          <a:ln/>
        </p:spPr>
        <p:txBody>
          <a:bodyPr wrap="square" rtlCol="0" anchor="ctr"/>
          <a:lstStyle/>
          <a:p>
            <a:pPr marL="0" indent="0">
              <a:buNone/>
            </a:pPr>
            <a:r>
              <a:rPr lang="en-US" sz="1100" i="1" dirty="0">
                <a:solidFill>
                  <a:srgbClr val="CCE8E5"/>
                </a:solidFill>
              </a:rPr>
              <a:t>How to critically review prior studies aligned with each of your specific objectives</a:t>
            </a:r>
            <a:endParaRPr lang="en-US" sz="1100" dirty="0"/>
          </a:p>
        </p:txBody>
      </p:sp>
      <p:sp>
        <p:nvSpPr>
          <p:cNvPr id="6" name="Shape 4"/>
          <p:cNvSpPr/>
          <p:nvPr/>
        </p:nvSpPr>
        <p:spPr>
          <a:xfrm>
            <a:off x="274320" y="1051560"/>
            <a:ext cx="8595360" cy="621792"/>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7" name="Shape 5"/>
          <p:cNvSpPr/>
          <p:nvPr/>
        </p:nvSpPr>
        <p:spPr>
          <a:xfrm>
            <a:off x="274320" y="1051560"/>
            <a:ext cx="64008" cy="621792"/>
          </a:xfrm>
          <a:prstGeom prst="rect">
            <a:avLst/>
          </a:prstGeom>
          <a:solidFill>
            <a:srgbClr val="1B3A6B"/>
          </a:solidFill>
          <a:ln w="12700">
            <a:solidFill>
              <a:srgbClr val="1B3A6B"/>
            </a:solidFill>
            <a:prstDash val="solid"/>
          </a:ln>
        </p:spPr>
      </p:sp>
      <p:sp>
        <p:nvSpPr>
          <p:cNvPr id="8" name="Text 6"/>
          <p:cNvSpPr/>
          <p:nvPr/>
        </p:nvSpPr>
        <p:spPr>
          <a:xfrm>
            <a:off x="457200" y="1097280"/>
            <a:ext cx="8321040" cy="228600"/>
          </a:xfrm>
          <a:prstGeom prst="rect">
            <a:avLst/>
          </a:prstGeom>
          <a:noFill/>
          <a:ln/>
        </p:spPr>
        <p:txBody>
          <a:bodyPr wrap="square" rtlCol="0" anchor="ctr"/>
          <a:lstStyle/>
          <a:p>
            <a:pPr marL="0" indent="0">
              <a:buNone/>
            </a:pPr>
            <a:r>
              <a:rPr lang="en-US" sz="1100" b="1" dirty="0">
                <a:solidFill>
                  <a:srgbClr val="D4A017"/>
                </a:solidFill>
              </a:rPr>
              <a:t>WHAT IS AN EMPIRICAL REVIEW?</a:t>
            </a:r>
            <a:endParaRPr lang="en-US" sz="1100" dirty="0"/>
          </a:p>
        </p:txBody>
      </p:sp>
      <p:sp>
        <p:nvSpPr>
          <p:cNvPr id="9" name="Text 7"/>
          <p:cNvSpPr/>
          <p:nvPr/>
        </p:nvSpPr>
        <p:spPr>
          <a:xfrm>
            <a:off x="457200" y="1325880"/>
            <a:ext cx="8321040" cy="320040"/>
          </a:xfrm>
          <a:prstGeom prst="rect">
            <a:avLst/>
          </a:prstGeom>
          <a:noFill/>
          <a:ln/>
        </p:spPr>
        <p:txBody>
          <a:bodyPr wrap="square" rtlCol="0" anchor="ctr"/>
          <a:lstStyle/>
          <a:p>
            <a:pPr marL="0" indent="0">
              <a:buNone/>
            </a:pPr>
            <a:r>
              <a:rPr lang="en-US" sz="1050" dirty="0">
                <a:solidFill>
                  <a:srgbClr val="FFFFFF"/>
                </a:solidFill>
              </a:rPr>
              <a:t>An Empirical Review examines existing studies that investigated the same or similar relationships as your study — studies that collected real data and drew real conclusions. Unlike the GLR (which defines concepts), the empirical review evaluates what researchers have actually found, how they found it, and what is still missing from the body of knowledge.</a:t>
            </a:r>
            <a:endParaRPr lang="en-US" sz="1050" dirty="0"/>
          </a:p>
        </p:txBody>
      </p:sp>
      <p:sp>
        <p:nvSpPr>
          <p:cNvPr id="10" name="Text 8"/>
          <p:cNvSpPr/>
          <p:nvPr/>
        </p:nvSpPr>
        <p:spPr>
          <a:xfrm>
            <a:off x="457200" y="1801368"/>
            <a:ext cx="8321040" cy="256032"/>
          </a:xfrm>
          <a:prstGeom prst="rect">
            <a:avLst/>
          </a:prstGeom>
          <a:noFill/>
          <a:ln/>
        </p:spPr>
        <p:txBody>
          <a:bodyPr wrap="square" rtlCol="0" anchor="ctr"/>
          <a:lstStyle/>
          <a:p>
            <a:pPr marL="0" indent="0">
              <a:buNone/>
            </a:pPr>
            <a:r>
              <a:rPr lang="en-US" sz="1100" b="1" dirty="0">
                <a:solidFill>
                  <a:srgbClr val="1B3A6B"/>
                </a:solidFill>
              </a:rPr>
              <a:t>HOW IS IT ORGANISED? — By Specific Objective (One Sub-Section Per Objective)</a:t>
            </a:r>
            <a:endParaRPr lang="en-US" sz="1100" dirty="0"/>
          </a:p>
        </p:txBody>
      </p:sp>
      <p:sp>
        <p:nvSpPr>
          <p:cNvPr id="11" name="Shape 9"/>
          <p:cNvSpPr/>
          <p:nvPr/>
        </p:nvSpPr>
        <p:spPr>
          <a:xfrm>
            <a:off x="274320" y="2121408"/>
            <a:ext cx="8595360" cy="566928"/>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12" name="Text 10"/>
          <p:cNvSpPr/>
          <p:nvPr/>
        </p:nvSpPr>
        <p:spPr>
          <a:xfrm>
            <a:off x="384048" y="2167128"/>
            <a:ext cx="502920" cy="201168"/>
          </a:xfrm>
          <a:prstGeom prst="rect">
            <a:avLst/>
          </a:prstGeom>
          <a:noFill/>
          <a:ln/>
        </p:spPr>
        <p:txBody>
          <a:bodyPr wrap="square" rtlCol="0" anchor="ctr"/>
          <a:lstStyle/>
          <a:p>
            <a:pPr marL="0" indent="0">
              <a:buNone/>
            </a:pPr>
            <a:r>
              <a:rPr lang="en-US" sz="1100" b="1" dirty="0">
                <a:solidFill>
                  <a:srgbClr val="0E7C7B"/>
                </a:solidFill>
              </a:rPr>
              <a:t>2.4.1</a:t>
            </a:r>
            <a:endParaRPr lang="en-US" sz="1100" dirty="0"/>
          </a:p>
        </p:txBody>
      </p:sp>
      <p:sp>
        <p:nvSpPr>
          <p:cNvPr id="13" name="Text 11"/>
          <p:cNvSpPr/>
          <p:nvPr/>
        </p:nvSpPr>
        <p:spPr>
          <a:xfrm>
            <a:off x="914400" y="2167128"/>
            <a:ext cx="7818120" cy="201168"/>
          </a:xfrm>
          <a:prstGeom prst="rect">
            <a:avLst/>
          </a:prstGeom>
          <a:noFill/>
          <a:ln/>
        </p:spPr>
        <p:txBody>
          <a:bodyPr wrap="square" rtlCol="0" anchor="ctr"/>
          <a:lstStyle/>
          <a:p>
            <a:pPr marL="0" indent="0">
              <a:buNone/>
            </a:pPr>
            <a:r>
              <a:rPr lang="en-US" sz="1050" b="1" dirty="0">
                <a:solidFill>
                  <a:srgbClr val="1B3A6B"/>
                </a:solidFill>
              </a:rPr>
              <a:t>Studies on Risk Identification and Sustainability of NGOs</a:t>
            </a:r>
            <a:endParaRPr lang="en-US" sz="1050" dirty="0"/>
          </a:p>
        </p:txBody>
      </p:sp>
      <p:sp>
        <p:nvSpPr>
          <p:cNvPr id="14" name="Text 12"/>
          <p:cNvSpPr/>
          <p:nvPr/>
        </p:nvSpPr>
        <p:spPr>
          <a:xfrm>
            <a:off x="914400" y="2377440"/>
            <a:ext cx="7818120" cy="274320"/>
          </a:xfrm>
          <a:prstGeom prst="rect">
            <a:avLst/>
          </a:prstGeom>
          <a:noFill/>
          <a:ln/>
        </p:spPr>
        <p:txBody>
          <a:bodyPr wrap="square" rtlCol="0" anchor="ctr"/>
          <a:lstStyle/>
          <a:p>
            <a:pPr marL="0" indent="0">
              <a:buNone/>
            </a:pPr>
            <a:r>
              <a:rPr lang="en-US" sz="950" dirty="0">
                <a:solidFill>
                  <a:srgbClr val="2D3748"/>
                </a:solidFill>
              </a:rPr>
              <a:t>Review studies where risk identification (or a similar construct) was examined in relation to NGO or organisational sustainability.</a:t>
            </a:r>
            <a:endParaRPr lang="en-US" sz="950" dirty="0"/>
          </a:p>
        </p:txBody>
      </p:sp>
      <p:sp>
        <p:nvSpPr>
          <p:cNvPr id="15" name="Shape 13"/>
          <p:cNvSpPr/>
          <p:nvPr/>
        </p:nvSpPr>
        <p:spPr>
          <a:xfrm>
            <a:off x="274320" y="2788920"/>
            <a:ext cx="8595360" cy="566928"/>
          </a:xfrm>
          <a:prstGeom prst="rect">
            <a:avLst/>
          </a:prstGeom>
          <a:solidFill>
            <a:srgbClr val="E8F4F8"/>
          </a:solidFill>
          <a:ln w="6350">
            <a:solidFill>
              <a:srgbClr val="D8E4F0"/>
            </a:solidFill>
            <a:prstDash val="solid"/>
          </a:ln>
          <a:effectLst>
            <a:outerShdw blurRad="101600" dist="38100" dir="8100000" algn="bl" rotWithShape="0">
              <a:srgbClr val="000000">
                <a:alpha val="12000"/>
              </a:srgbClr>
            </a:outerShdw>
          </a:effectLst>
        </p:spPr>
      </p:sp>
      <p:sp>
        <p:nvSpPr>
          <p:cNvPr id="16" name="Text 14"/>
          <p:cNvSpPr/>
          <p:nvPr/>
        </p:nvSpPr>
        <p:spPr>
          <a:xfrm>
            <a:off x="384048" y="2834640"/>
            <a:ext cx="502920" cy="201168"/>
          </a:xfrm>
          <a:prstGeom prst="rect">
            <a:avLst/>
          </a:prstGeom>
          <a:noFill/>
          <a:ln/>
        </p:spPr>
        <p:txBody>
          <a:bodyPr wrap="square" rtlCol="0" anchor="ctr"/>
          <a:lstStyle/>
          <a:p>
            <a:pPr marL="0" indent="0">
              <a:buNone/>
            </a:pPr>
            <a:r>
              <a:rPr lang="en-US" sz="1100" b="1" dirty="0">
                <a:solidFill>
                  <a:srgbClr val="0E7C7B"/>
                </a:solidFill>
              </a:rPr>
              <a:t>2.4.2</a:t>
            </a:r>
            <a:endParaRPr lang="en-US" sz="1100" dirty="0"/>
          </a:p>
        </p:txBody>
      </p:sp>
      <p:sp>
        <p:nvSpPr>
          <p:cNvPr id="17" name="Text 15"/>
          <p:cNvSpPr/>
          <p:nvPr/>
        </p:nvSpPr>
        <p:spPr>
          <a:xfrm>
            <a:off x="914400" y="2834640"/>
            <a:ext cx="7818120" cy="201168"/>
          </a:xfrm>
          <a:prstGeom prst="rect">
            <a:avLst/>
          </a:prstGeom>
          <a:noFill/>
          <a:ln/>
        </p:spPr>
        <p:txBody>
          <a:bodyPr wrap="square" rtlCol="0" anchor="ctr"/>
          <a:lstStyle/>
          <a:p>
            <a:pPr marL="0" indent="0">
              <a:buNone/>
            </a:pPr>
            <a:r>
              <a:rPr lang="en-US" sz="1050" b="1" dirty="0">
                <a:solidFill>
                  <a:srgbClr val="1B3A6B"/>
                </a:solidFill>
              </a:rPr>
              <a:t>Studies on Risk Assessment and Sustainability of NGOs</a:t>
            </a:r>
            <a:endParaRPr lang="en-US" sz="1050" dirty="0"/>
          </a:p>
        </p:txBody>
      </p:sp>
      <p:sp>
        <p:nvSpPr>
          <p:cNvPr id="18" name="Text 16"/>
          <p:cNvSpPr/>
          <p:nvPr/>
        </p:nvSpPr>
        <p:spPr>
          <a:xfrm>
            <a:off x="914400" y="3044952"/>
            <a:ext cx="7818120" cy="274320"/>
          </a:xfrm>
          <a:prstGeom prst="rect">
            <a:avLst/>
          </a:prstGeom>
          <a:noFill/>
          <a:ln/>
        </p:spPr>
        <p:txBody>
          <a:bodyPr wrap="square" rtlCol="0" anchor="ctr"/>
          <a:lstStyle/>
          <a:p>
            <a:pPr marL="0" indent="0">
              <a:buNone/>
            </a:pPr>
            <a:r>
              <a:rPr lang="en-US" sz="950" dirty="0">
                <a:solidFill>
                  <a:srgbClr val="2D3748"/>
                </a:solidFill>
              </a:rPr>
              <a:t>Review studies examining risk assessment practices and their outcomes on sustainability or performance.</a:t>
            </a:r>
            <a:endParaRPr lang="en-US" sz="950" dirty="0"/>
          </a:p>
        </p:txBody>
      </p:sp>
      <p:sp>
        <p:nvSpPr>
          <p:cNvPr id="19" name="Shape 17"/>
          <p:cNvSpPr/>
          <p:nvPr/>
        </p:nvSpPr>
        <p:spPr>
          <a:xfrm>
            <a:off x="274320" y="3456432"/>
            <a:ext cx="8595360" cy="566928"/>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20" name="Text 18"/>
          <p:cNvSpPr/>
          <p:nvPr/>
        </p:nvSpPr>
        <p:spPr>
          <a:xfrm>
            <a:off x="384048" y="3502152"/>
            <a:ext cx="502920" cy="201168"/>
          </a:xfrm>
          <a:prstGeom prst="rect">
            <a:avLst/>
          </a:prstGeom>
          <a:noFill/>
          <a:ln/>
        </p:spPr>
        <p:txBody>
          <a:bodyPr wrap="square" rtlCol="0" anchor="ctr"/>
          <a:lstStyle/>
          <a:p>
            <a:pPr marL="0" indent="0">
              <a:buNone/>
            </a:pPr>
            <a:r>
              <a:rPr lang="en-US" sz="1100" b="1" dirty="0">
                <a:solidFill>
                  <a:srgbClr val="0E7C7B"/>
                </a:solidFill>
              </a:rPr>
              <a:t>2.4.3</a:t>
            </a:r>
            <a:endParaRPr lang="en-US" sz="1100" dirty="0"/>
          </a:p>
        </p:txBody>
      </p:sp>
      <p:sp>
        <p:nvSpPr>
          <p:cNvPr id="21" name="Text 19"/>
          <p:cNvSpPr/>
          <p:nvPr/>
        </p:nvSpPr>
        <p:spPr>
          <a:xfrm>
            <a:off x="914400" y="3502152"/>
            <a:ext cx="7818120" cy="201168"/>
          </a:xfrm>
          <a:prstGeom prst="rect">
            <a:avLst/>
          </a:prstGeom>
          <a:noFill/>
          <a:ln/>
        </p:spPr>
        <p:txBody>
          <a:bodyPr wrap="square" rtlCol="0" anchor="ctr"/>
          <a:lstStyle/>
          <a:p>
            <a:pPr marL="0" indent="0">
              <a:buNone/>
            </a:pPr>
            <a:r>
              <a:rPr lang="en-US" sz="1050" b="1" dirty="0">
                <a:solidFill>
                  <a:srgbClr val="1B3A6B"/>
                </a:solidFill>
              </a:rPr>
              <a:t>Studies on Risk Control and Sustainability of NGOs</a:t>
            </a:r>
            <a:endParaRPr lang="en-US" sz="1050" dirty="0"/>
          </a:p>
        </p:txBody>
      </p:sp>
      <p:sp>
        <p:nvSpPr>
          <p:cNvPr id="22" name="Text 20"/>
          <p:cNvSpPr/>
          <p:nvPr/>
        </p:nvSpPr>
        <p:spPr>
          <a:xfrm>
            <a:off x="914400" y="3712464"/>
            <a:ext cx="7818120" cy="274320"/>
          </a:xfrm>
          <a:prstGeom prst="rect">
            <a:avLst/>
          </a:prstGeom>
          <a:noFill/>
          <a:ln/>
        </p:spPr>
        <p:txBody>
          <a:bodyPr wrap="square" rtlCol="0" anchor="ctr"/>
          <a:lstStyle/>
          <a:p>
            <a:pPr marL="0" indent="0">
              <a:buNone/>
            </a:pPr>
            <a:r>
              <a:rPr lang="en-US" sz="950" dirty="0">
                <a:solidFill>
                  <a:srgbClr val="2D3748"/>
                </a:solidFill>
              </a:rPr>
              <a:t>Review studies where risk mitigation, control strategies, or contingency planning were linked to sustainability outcomes.</a:t>
            </a:r>
            <a:endParaRPr lang="en-US" sz="950" dirty="0"/>
          </a:p>
        </p:txBody>
      </p:sp>
      <p:sp>
        <p:nvSpPr>
          <p:cNvPr id="23" name="Shape 21"/>
          <p:cNvSpPr/>
          <p:nvPr/>
        </p:nvSpPr>
        <p:spPr>
          <a:xfrm>
            <a:off x="274320" y="4123944"/>
            <a:ext cx="8595360" cy="566928"/>
          </a:xfrm>
          <a:prstGeom prst="rect">
            <a:avLst/>
          </a:prstGeom>
          <a:solidFill>
            <a:srgbClr val="E8F4F8"/>
          </a:solidFill>
          <a:ln w="6350">
            <a:solidFill>
              <a:srgbClr val="D8E4F0"/>
            </a:solidFill>
            <a:prstDash val="solid"/>
          </a:ln>
          <a:effectLst>
            <a:outerShdw blurRad="101600" dist="38100" dir="8100000" algn="bl" rotWithShape="0">
              <a:srgbClr val="000000">
                <a:alpha val="12000"/>
              </a:srgbClr>
            </a:outerShdw>
          </a:effectLst>
        </p:spPr>
      </p:sp>
      <p:sp>
        <p:nvSpPr>
          <p:cNvPr id="24" name="Text 22"/>
          <p:cNvSpPr/>
          <p:nvPr/>
        </p:nvSpPr>
        <p:spPr>
          <a:xfrm>
            <a:off x="384048" y="4169664"/>
            <a:ext cx="502920" cy="201168"/>
          </a:xfrm>
          <a:prstGeom prst="rect">
            <a:avLst/>
          </a:prstGeom>
          <a:noFill/>
          <a:ln/>
        </p:spPr>
        <p:txBody>
          <a:bodyPr wrap="square" rtlCol="0" anchor="ctr"/>
          <a:lstStyle/>
          <a:p>
            <a:pPr marL="0" indent="0">
              <a:buNone/>
            </a:pPr>
            <a:r>
              <a:rPr lang="en-US" sz="1100" b="1" dirty="0">
                <a:solidFill>
                  <a:srgbClr val="0E7C7B"/>
                </a:solidFill>
              </a:rPr>
              <a:t>2.4.4</a:t>
            </a:r>
            <a:endParaRPr lang="en-US" sz="1100" dirty="0"/>
          </a:p>
        </p:txBody>
      </p:sp>
      <p:sp>
        <p:nvSpPr>
          <p:cNvPr id="25" name="Text 23"/>
          <p:cNvSpPr/>
          <p:nvPr/>
        </p:nvSpPr>
        <p:spPr>
          <a:xfrm>
            <a:off x="914400" y="4169664"/>
            <a:ext cx="7818120" cy="201168"/>
          </a:xfrm>
          <a:prstGeom prst="rect">
            <a:avLst/>
          </a:prstGeom>
          <a:noFill/>
          <a:ln/>
        </p:spPr>
        <p:txBody>
          <a:bodyPr wrap="square" rtlCol="0" anchor="ctr"/>
          <a:lstStyle/>
          <a:p>
            <a:pPr marL="0" indent="0">
              <a:buNone/>
            </a:pPr>
            <a:r>
              <a:rPr lang="en-US" sz="1050" b="1" dirty="0">
                <a:solidFill>
                  <a:srgbClr val="1B3A6B"/>
                </a:solidFill>
              </a:rPr>
              <a:t>Studies on Risk Monitoring and Sustainability of NGOs</a:t>
            </a:r>
            <a:endParaRPr lang="en-US" sz="1050" dirty="0"/>
          </a:p>
        </p:txBody>
      </p:sp>
      <p:sp>
        <p:nvSpPr>
          <p:cNvPr id="26" name="Text 24"/>
          <p:cNvSpPr/>
          <p:nvPr/>
        </p:nvSpPr>
        <p:spPr>
          <a:xfrm>
            <a:off x="914400" y="4379976"/>
            <a:ext cx="7818120" cy="274320"/>
          </a:xfrm>
          <a:prstGeom prst="rect">
            <a:avLst/>
          </a:prstGeom>
          <a:noFill/>
          <a:ln/>
        </p:spPr>
        <p:txBody>
          <a:bodyPr wrap="square" rtlCol="0" anchor="ctr"/>
          <a:lstStyle/>
          <a:p>
            <a:pPr marL="0" indent="0">
              <a:buNone/>
            </a:pPr>
            <a:r>
              <a:rPr lang="en-US" sz="950" dirty="0">
                <a:solidFill>
                  <a:srgbClr val="2D3748"/>
                </a:solidFill>
              </a:rPr>
              <a:t>Review studies examining monitoring systems, KPIs, or periodic reviews in relation to NGO sustainability.</a:t>
            </a:r>
            <a:endParaRPr lang="en-US" sz="950" dirty="0"/>
          </a:p>
        </p:txBody>
      </p:sp>
      <p:sp>
        <p:nvSpPr>
          <p:cNvPr id="27" name="Shape 25"/>
          <p:cNvSpPr/>
          <p:nvPr/>
        </p:nvSpPr>
        <p:spPr>
          <a:xfrm>
            <a:off x="274320" y="4800600"/>
            <a:ext cx="8595360" cy="256032"/>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28" name="Shape 26"/>
          <p:cNvSpPr/>
          <p:nvPr/>
        </p:nvSpPr>
        <p:spPr>
          <a:xfrm>
            <a:off x="274320" y="4800600"/>
            <a:ext cx="64008" cy="256032"/>
          </a:xfrm>
          <a:prstGeom prst="rect">
            <a:avLst/>
          </a:prstGeom>
          <a:solidFill>
            <a:srgbClr val="D4A017"/>
          </a:solidFill>
          <a:ln w="12700">
            <a:solidFill>
              <a:srgbClr val="D4A017"/>
            </a:solidFill>
            <a:prstDash val="solid"/>
          </a:ln>
        </p:spPr>
      </p:sp>
      <p:sp>
        <p:nvSpPr>
          <p:cNvPr id="29" name="Text 27"/>
          <p:cNvSpPr/>
          <p:nvPr/>
        </p:nvSpPr>
        <p:spPr>
          <a:xfrm>
            <a:off x="457200" y="4828032"/>
            <a:ext cx="8321040" cy="210312"/>
          </a:xfrm>
          <a:prstGeom prst="rect">
            <a:avLst/>
          </a:prstGeom>
          <a:noFill/>
          <a:ln/>
        </p:spPr>
        <p:txBody>
          <a:bodyPr wrap="square" rtlCol="0" anchor="ctr"/>
          <a:lstStyle/>
          <a:p>
            <a:pPr marL="0" indent="0">
              <a:buNone/>
            </a:pPr>
            <a:r>
              <a:rPr lang="en-US" sz="900" dirty="0">
                <a:solidFill>
                  <a:srgbClr val="2D3748"/>
                </a:solidFill>
              </a:rPr>
              <a:t>HOW TO FIND STUDIES: Search Google Scholar — "risk identification AND NGO sustainability" | "risk management AND nonprofit sustainability Kenya". Use university repositories. Filter to peer-reviewed journals within the last 10 years.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4892040"/>
            <a:ext cx="9144000" cy="182880"/>
          </a:xfrm>
          <a:prstGeom prst="rect">
            <a:avLst/>
          </a:prstGeom>
          <a:noFill/>
          <a:ln/>
        </p:spPr>
        <p:txBody>
          <a:bodyPr wrap="square" rtlCol="0" anchor="ctr"/>
          <a:lstStyle/>
          <a:p>
            <a:pPr marL="0" indent="0" algn="ctr">
              <a:buNone/>
            </a:pPr>
            <a:r>
              <a:rPr lang="en-US" sz="750" i="1" dirty="0">
                <a:solidFill>
                  <a:srgbClr val="7A8CA0"/>
                </a:solidFill>
              </a:rPr>
              <a:t>Tobit Research Consulting  |  Proposal Writing Training  |  Chapter 2</a:t>
            </a:r>
            <a:endParaRPr lang="en-US" sz="750" dirty="0"/>
          </a:p>
        </p:txBody>
      </p:sp>
      <p:sp>
        <p:nvSpPr>
          <p:cNvPr id="3" name="Shape 1"/>
          <p:cNvSpPr/>
          <p:nvPr/>
        </p:nvSpPr>
        <p:spPr>
          <a:xfrm>
            <a:off x="0" y="0"/>
            <a:ext cx="9144000" cy="960120"/>
          </a:xfrm>
          <a:prstGeom prst="rect">
            <a:avLst/>
          </a:prstGeom>
          <a:solidFill>
            <a:srgbClr val="1B3A6B"/>
          </a:solidFill>
          <a:ln w="12700">
            <a:solidFill>
              <a:srgbClr val="1B3A6B"/>
            </a:solidFill>
            <a:prstDash val="solid"/>
          </a:ln>
        </p:spPr>
      </p:sp>
      <p:sp>
        <p:nvSpPr>
          <p:cNvPr id="4" name="Text 2"/>
          <p:cNvSpPr/>
          <p:nvPr/>
        </p:nvSpPr>
        <p:spPr>
          <a:xfrm>
            <a:off x="457200" y="73152"/>
            <a:ext cx="8229600" cy="411480"/>
          </a:xfrm>
          <a:prstGeom prst="rect">
            <a:avLst/>
          </a:prstGeom>
          <a:noFill/>
          <a:ln/>
        </p:spPr>
        <p:txBody>
          <a:bodyPr wrap="square" rtlCol="0" anchor="ctr"/>
          <a:lstStyle/>
          <a:p>
            <a:pPr marL="0" indent="0">
              <a:buNone/>
            </a:pPr>
            <a:r>
              <a:rPr lang="en-US" sz="2100" b="1" dirty="0">
                <a:solidFill>
                  <a:srgbClr val="FFFFFF"/>
                </a:solidFill>
              </a:rPr>
              <a:t>Empirical Review: The 6 Elements for Each Study Reviewed</a:t>
            </a:r>
            <a:endParaRPr lang="en-US" sz="2100" dirty="0"/>
          </a:p>
        </p:txBody>
      </p:sp>
      <p:sp>
        <p:nvSpPr>
          <p:cNvPr id="5" name="Text 3"/>
          <p:cNvSpPr/>
          <p:nvPr/>
        </p:nvSpPr>
        <p:spPr>
          <a:xfrm>
            <a:off x="457200" y="502920"/>
            <a:ext cx="8229600" cy="274320"/>
          </a:xfrm>
          <a:prstGeom prst="rect">
            <a:avLst/>
          </a:prstGeom>
          <a:noFill/>
          <a:ln/>
        </p:spPr>
        <p:txBody>
          <a:bodyPr wrap="square" rtlCol="0" anchor="ctr"/>
          <a:lstStyle/>
          <a:p>
            <a:pPr marL="0" indent="0">
              <a:buNone/>
            </a:pPr>
            <a:r>
              <a:rPr lang="en-US" sz="1100" i="1" dirty="0">
                <a:solidFill>
                  <a:srgbClr val="AABDD5"/>
                </a:solidFill>
              </a:rPr>
              <a:t>Every study you review must be discussed following this structured approach — not a mere summary</a:t>
            </a:r>
            <a:endParaRPr lang="en-US" sz="1100" dirty="0"/>
          </a:p>
        </p:txBody>
      </p:sp>
      <p:sp>
        <p:nvSpPr>
          <p:cNvPr id="6" name="Shape 4"/>
          <p:cNvSpPr/>
          <p:nvPr/>
        </p:nvSpPr>
        <p:spPr>
          <a:xfrm>
            <a:off x="274320" y="1051560"/>
            <a:ext cx="4206240" cy="123444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7" name="Shape 5"/>
          <p:cNvSpPr/>
          <p:nvPr/>
        </p:nvSpPr>
        <p:spPr>
          <a:xfrm>
            <a:off x="274320" y="1051560"/>
            <a:ext cx="4206240" cy="292608"/>
          </a:xfrm>
          <a:prstGeom prst="rect">
            <a:avLst/>
          </a:prstGeom>
          <a:solidFill>
            <a:srgbClr val="1B3A6B"/>
          </a:solidFill>
          <a:ln w="12700">
            <a:solidFill>
              <a:srgbClr val="1B3A6B"/>
            </a:solidFill>
            <a:prstDash val="solid"/>
          </a:ln>
        </p:spPr>
      </p:sp>
      <p:sp>
        <p:nvSpPr>
          <p:cNvPr id="8" name="Text 6"/>
          <p:cNvSpPr/>
          <p:nvPr/>
        </p:nvSpPr>
        <p:spPr>
          <a:xfrm>
            <a:off x="347472" y="1051560"/>
            <a:ext cx="4114800" cy="292608"/>
          </a:xfrm>
          <a:prstGeom prst="rect">
            <a:avLst/>
          </a:prstGeom>
          <a:noFill/>
          <a:ln/>
        </p:spPr>
        <p:txBody>
          <a:bodyPr wrap="square" rtlCol="0" anchor="ctr"/>
          <a:lstStyle/>
          <a:p>
            <a:pPr marL="0" indent="0">
              <a:buNone/>
            </a:pPr>
            <a:r>
              <a:rPr lang="en-US" sz="1000" b="1" dirty="0">
                <a:solidFill>
                  <a:srgbClr val="FFFFFF"/>
                </a:solidFill>
              </a:rPr>
              <a:t>1.  TITLE / STUDY OVERVIEW</a:t>
            </a:r>
            <a:endParaRPr lang="en-US" sz="1000" dirty="0"/>
          </a:p>
        </p:txBody>
      </p:sp>
      <p:sp>
        <p:nvSpPr>
          <p:cNvPr id="9" name="Text 7"/>
          <p:cNvSpPr/>
          <p:nvPr/>
        </p:nvSpPr>
        <p:spPr>
          <a:xfrm>
            <a:off x="365760" y="1362456"/>
            <a:ext cx="4005072" cy="347472"/>
          </a:xfrm>
          <a:prstGeom prst="rect">
            <a:avLst/>
          </a:prstGeom>
          <a:noFill/>
          <a:ln/>
        </p:spPr>
        <p:txBody>
          <a:bodyPr wrap="square" rtlCol="0" anchor="ctr"/>
          <a:lstStyle/>
          <a:p>
            <a:pPr marL="0" indent="0">
              <a:buNone/>
            </a:pPr>
            <a:r>
              <a:rPr lang="en-US" sz="950" b="1" dirty="0">
                <a:solidFill>
                  <a:srgbClr val="1B3A6B"/>
                </a:solidFill>
              </a:rPr>
              <a:t>What to write: </a:t>
            </a:r>
            <a:r>
              <a:rPr lang="en-US" sz="950" dirty="0">
                <a:solidFill>
                  <a:srgbClr val="2D3748"/>
                </a:solidFill>
              </a:rPr>
              <a:t>Introduce the study: who conducted it, in what country/sector, and what it was about.</a:t>
            </a:r>
            <a:endParaRPr lang="en-US" sz="950" dirty="0"/>
          </a:p>
        </p:txBody>
      </p:sp>
      <p:sp>
        <p:nvSpPr>
          <p:cNvPr id="10" name="Shape 8"/>
          <p:cNvSpPr/>
          <p:nvPr/>
        </p:nvSpPr>
        <p:spPr>
          <a:xfrm>
            <a:off x="365760" y="1709928"/>
            <a:ext cx="4005072" cy="502920"/>
          </a:xfrm>
          <a:prstGeom prst="rect">
            <a:avLst/>
          </a:prstGeom>
          <a:solidFill>
            <a:srgbClr val="EBF5FB"/>
          </a:solidFill>
          <a:ln w="6350">
            <a:solidFill>
              <a:srgbClr val="BDD7EE"/>
            </a:solidFill>
            <a:prstDash val="solid"/>
          </a:ln>
        </p:spPr>
      </p:sp>
      <p:sp>
        <p:nvSpPr>
          <p:cNvPr id="11" name="Text 9"/>
          <p:cNvSpPr/>
          <p:nvPr/>
        </p:nvSpPr>
        <p:spPr>
          <a:xfrm>
            <a:off x="438912" y="1737360"/>
            <a:ext cx="3858768" cy="457200"/>
          </a:xfrm>
          <a:prstGeom prst="rect">
            <a:avLst/>
          </a:prstGeom>
          <a:noFill/>
          <a:ln/>
        </p:spPr>
        <p:txBody>
          <a:bodyPr wrap="square" rtlCol="0" anchor="ctr"/>
          <a:lstStyle/>
          <a:p>
            <a:pPr marL="0" indent="0">
              <a:buNone/>
            </a:pPr>
            <a:r>
              <a:rPr lang="en-US" sz="850" i="1" dirty="0">
                <a:solidFill>
                  <a:srgbClr val="1A4A6B"/>
                </a:solidFill>
              </a:rPr>
              <a:t>"Muriithi and Owino (2021) conducted a study on the influence of risk management practices on the sustainability of NGOs in Nairobi County, Kenya."</a:t>
            </a:r>
            <a:endParaRPr lang="en-US" sz="850" dirty="0"/>
          </a:p>
        </p:txBody>
      </p:sp>
      <p:sp>
        <p:nvSpPr>
          <p:cNvPr id="12" name="Shape 10"/>
          <p:cNvSpPr/>
          <p:nvPr/>
        </p:nvSpPr>
        <p:spPr>
          <a:xfrm>
            <a:off x="4617720" y="1051560"/>
            <a:ext cx="4206240" cy="123444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13" name="Shape 11"/>
          <p:cNvSpPr/>
          <p:nvPr/>
        </p:nvSpPr>
        <p:spPr>
          <a:xfrm>
            <a:off x="4617720" y="1051560"/>
            <a:ext cx="4206240" cy="292608"/>
          </a:xfrm>
          <a:prstGeom prst="rect">
            <a:avLst/>
          </a:prstGeom>
          <a:solidFill>
            <a:srgbClr val="1B3A6B"/>
          </a:solidFill>
          <a:ln w="12700">
            <a:solidFill>
              <a:srgbClr val="1B3A6B"/>
            </a:solidFill>
            <a:prstDash val="solid"/>
          </a:ln>
        </p:spPr>
      </p:sp>
      <p:sp>
        <p:nvSpPr>
          <p:cNvPr id="14" name="Text 12"/>
          <p:cNvSpPr/>
          <p:nvPr/>
        </p:nvSpPr>
        <p:spPr>
          <a:xfrm>
            <a:off x="4690872" y="1051560"/>
            <a:ext cx="4114800" cy="292608"/>
          </a:xfrm>
          <a:prstGeom prst="rect">
            <a:avLst/>
          </a:prstGeom>
          <a:noFill/>
          <a:ln/>
        </p:spPr>
        <p:txBody>
          <a:bodyPr wrap="square" rtlCol="0" anchor="ctr"/>
          <a:lstStyle/>
          <a:p>
            <a:pPr marL="0" indent="0">
              <a:buNone/>
            </a:pPr>
            <a:r>
              <a:rPr lang="en-US" sz="1000" b="1" dirty="0">
                <a:solidFill>
                  <a:srgbClr val="FFFFFF"/>
                </a:solidFill>
              </a:rPr>
              <a:t>2.  METHODOLOGY</a:t>
            </a:r>
            <a:endParaRPr lang="en-US" sz="1000" dirty="0"/>
          </a:p>
        </p:txBody>
      </p:sp>
      <p:sp>
        <p:nvSpPr>
          <p:cNvPr id="15" name="Text 13"/>
          <p:cNvSpPr/>
          <p:nvPr/>
        </p:nvSpPr>
        <p:spPr>
          <a:xfrm>
            <a:off x="4709160" y="1362456"/>
            <a:ext cx="4005072" cy="347472"/>
          </a:xfrm>
          <a:prstGeom prst="rect">
            <a:avLst/>
          </a:prstGeom>
          <a:noFill/>
          <a:ln/>
        </p:spPr>
        <p:txBody>
          <a:bodyPr wrap="square" rtlCol="0" anchor="ctr"/>
          <a:lstStyle/>
          <a:p>
            <a:pPr marL="0" indent="0">
              <a:buNone/>
            </a:pPr>
            <a:r>
              <a:rPr lang="en-US" sz="950" b="1" dirty="0">
                <a:solidFill>
                  <a:srgbClr val="1B3A6B"/>
                </a:solidFill>
              </a:rPr>
              <a:t>What to write: </a:t>
            </a:r>
            <a:r>
              <a:rPr lang="en-US" sz="950" dirty="0">
                <a:solidFill>
                  <a:srgbClr val="2D3748"/>
                </a:solidFill>
              </a:rPr>
              <a:t>State the research design, sampling technique, sample size, data collection tool, and analysis method used in the study.</a:t>
            </a:r>
            <a:endParaRPr lang="en-US" sz="950" dirty="0"/>
          </a:p>
        </p:txBody>
      </p:sp>
      <p:sp>
        <p:nvSpPr>
          <p:cNvPr id="16" name="Shape 14"/>
          <p:cNvSpPr/>
          <p:nvPr/>
        </p:nvSpPr>
        <p:spPr>
          <a:xfrm>
            <a:off x="4709160" y="1709928"/>
            <a:ext cx="4005072" cy="502920"/>
          </a:xfrm>
          <a:prstGeom prst="rect">
            <a:avLst/>
          </a:prstGeom>
          <a:solidFill>
            <a:srgbClr val="EBF5FB"/>
          </a:solidFill>
          <a:ln w="6350">
            <a:solidFill>
              <a:srgbClr val="BDD7EE"/>
            </a:solidFill>
            <a:prstDash val="solid"/>
          </a:ln>
        </p:spPr>
      </p:sp>
      <p:sp>
        <p:nvSpPr>
          <p:cNvPr id="17" name="Text 15"/>
          <p:cNvSpPr/>
          <p:nvPr/>
        </p:nvSpPr>
        <p:spPr>
          <a:xfrm>
            <a:off x="4782312" y="1737360"/>
            <a:ext cx="3858768" cy="457200"/>
          </a:xfrm>
          <a:prstGeom prst="rect">
            <a:avLst/>
          </a:prstGeom>
          <a:noFill/>
          <a:ln/>
        </p:spPr>
        <p:txBody>
          <a:bodyPr wrap="square" rtlCol="0" anchor="ctr"/>
          <a:lstStyle/>
          <a:p>
            <a:pPr marL="0" indent="0">
              <a:buNone/>
            </a:pPr>
            <a:r>
              <a:rPr lang="en-US" sz="850" i="1" dirty="0">
                <a:solidFill>
                  <a:srgbClr val="1A4A6B"/>
                </a:solidFill>
              </a:rPr>
              <a:t>"The study adopted a descriptive survey design. A sample of 120 NGO managers was selected using stratified random sampling. Data were collected using structured questionnaires and analysed using multiple regression analysis."</a:t>
            </a:r>
            <a:endParaRPr lang="en-US" sz="850" dirty="0"/>
          </a:p>
        </p:txBody>
      </p:sp>
      <p:sp>
        <p:nvSpPr>
          <p:cNvPr id="18" name="Shape 16"/>
          <p:cNvSpPr/>
          <p:nvPr/>
        </p:nvSpPr>
        <p:spPr>
          <a:xfrm>
            <a:off x="274320" y="2395728"/>
            <a:ext cx="4206240" cy="123444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19" name="Shape 17"/>
          <p:cNvSpPr/>
          <p:nvPr/>
        </p:nvSpPr>
        <p:spPr>
          <a:xfrm>
            <a:off x="274320" y="2395728"/>
            <a:ext cx="4206240" cy="292608"/>
          </a:xfrm>
          <a:prstGeom prst="rect">
            <a:avLst/>
          </a:prstGeom>
          <a:solidFill>
            <a:srgbClr val="0E7C7B"/>
          </a:solidFill>
          <a:ln w="12700">
            <a:solidFill>
              <a:srgbClr val="0E7C7B"/>
            </a:solidFill>
            <a:prstDash val="solid"/>
          </a:ln>
        </p:spPr>
      </p:sp>
      <p:sp>
        <p:nvSpPr>
          <p:cNvPr id="20" name="Text 18"/>
          <p:cNvSpPr/>
          <p:nvPr/>
        </p:nvSpPr>
        <p:spPr>
          <a:xfrm>
            <a:off x="347472" y="2395728"/>
            <a:ext cx="4114800" cy="292608"/>
          </a:xfrm>
          <a:prstGeom prst="rect">
            <a:avLst/>
          </a:prstGeom>
          <a:noFill/>
          <a:ln/>
        </p:spPr>
        <p:txBody>
          <a:bodyPr wrap="square" rtlCol="0" anchor="ctr"/>
          <a:lstStyle/>
          <a:p>
            <a:pPr marL="0" indent="0">
              <a:buNone/>
            </a:pPr>
            <a:r>
              <a:rPr lang="en-US" sz="1000" b="1" dirty="0">
                <a:solidFill>
                  <a:srgbClr val="FFFFFF"/>
                </a:solidFill>
              </a:rPr>
              <a:t>3.  THEORY USED</a:t>
            </a:r>
            <a:endParaRPr lang="en-US" sz="1000" dirty="0"/>
          </a:p>
        </p:txBody>
      </p:sp>
      <p:sp>
        <p:nvSpPr>
          <p:cNvPr id="21" name="Text 19"/>
          <p:cNvSpPr/>
          <p:nvPr/>
        </p:nvSpPr>
        <p:spPr>
          <a:xfrm>
            <a:off x="365760" y="2706624"/>
            <a:ext cx="4005072" cy="347472"/>
          </a:xfrm>
          <a:prstGeom prst="rect">
            <a:avLst/>
          </a:prstGeom>
          <a:noFill/>
          <a:ln/>
        </p:spPr>
        <p:txBody>
          <a:bodyPr wrap="square" rtlCol="0" anchor="ctr"/>
          <a:lstStyle/>
          <a:p>
            <a:pPr marL="0" indent="0">
              <a:buNone/>
            </a:pPr>
            <a:r>
              <a:rPr lang="en-US" sz="950" b="1" dirty="0">
                <a:solidFill>
                  <a:srgbClr val="1B3A6B"/>
                </a:solidFill>
              </a:rPr>
              <a:t>What to write: </a:t>
            </a:r>
            <a:r>
              <a:rPr lang="en-US" sz="950" dirty="0">
                <a:solidFill>
                  <a:srgbClr val="2D3748"/>
                </a:solidFill>
              </a:rPr>
              <a:t>State what theoretical framework anchored the reviewed study.</a:t>
            </a:r>
            <a:endParaRPr lang="en-US" sz="950" dirty="0"/>
          </a:p>
        </p:txBody>
      </p:sp>
      <p:sp>
        <p:nvSpPr>
          <p:cNvPr id="22" name="Shape 20"/>
          <p:cNvSpPr/>
          <p:nvPr/>
        </p:nvSpPr>
        <p:spPr>
          <a:xfrm>
            <a:off x="365760" y="3054096"/>
            <a:ext cx="4005072" cy="502920"/>
          </a:xfrm>
          <a:prstGeom prst="rect">
            <a:avLst/>
          </a:prstGeom>
          <a:solidFill>
            <a:srgbClr val="EBF5FB"/>
          </a:solidFill>
          <a:ln w="6350">
            <a:solidFill>
              <a:srgbClr val="BDD7EE"/>
            </a:solidFill>
            <a:prstDash val="solid"/>
          </a:ln>
        </p:spPr>
      </p:sp>
      <p:sp>
        <p:nvSpPr>
          <p:cNvPr id="23" name="Text 21"/>
          <p:cNvSpPr/>
          <p:nvPr/>
        </p:nvSpPr>
        <p:spPr>
          <a:xfrm>
            <a:off x="438912" y="3081528"/>
            <a:ext cx="3858768" cy="457200"/>
          </a:xfrm>
          <a:prstGeom prst="rect">
            <a:avLst/>
          </a:prstGeom>
          <a:noFill/>
          <a:ln/>
        </p:spPr>
        <p:txBody>
          <a:bodyPr wrap="square" rtlCol="0" anchor="ctr"/>
          <a:lstStyle/>
          <a:p>
            <a:pPr marL="0" indent="0">
              <a:buNone/>
            </a:pPr>
            <a:r>
              <a:rPr lang="en-US" sz="850" i="1" dirty="0">
                <a:solidFill>
                  <a:srgbClr val="1A4A6B"/>
                </a:solidFill>
              </a:rPr>
              <a:t>"The study was anchored in Resource Dependence Theory, which guided the conceptualisation of external resource dependency and its influence on organisational outcomes."</a:t>
            </a:r>
            <a:endParaRPr lang="en-US" sz="850" dirty="0"/>
          </a:p>
        </p:txBody>
      </p:sp>
      <p:sp>
        <p:nvSpPr>
          <p:cNvPr id="24" name="Shape 22"/>
          <p:cNvSpPr/>
          <p:nvPr/>
        </p:nvSpPr>
        <p:spPr>
          <a:xfrm>
            <a:off x="4617720" y="2395728"/>
            <a:ext cx="4206240" cy="123444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25" name="Shape 23"/>
          <p:cNvSpPr/>
          <p:nvPr/>
        </p:nvSpPr>
        <p:spPr>
          <a:xfrm>
            <a:off x="4617720" y="2395728"/>
            <a:ext cx="4206240" cy="292608"/>
          </a:xfrm>
          <a:prstGeom prst="rect">
            <a:avLst/>
          </a:prstGeom>
          <a:solidFill>
            <a:srgbClr val="0E7C7B"/>
          </a:solidFill>
          <a:ln w="12700">
            <a:solidFill>
              <a:srgbClr val="0E7C7B"/>
            </a:solidFill>
            <a:prstDash val="solid"/>
          </a:ln>
        </p:spPr>
      </p:sp>
      <p:sp>
        <p:nvSpPr>
          <p:cNvPr id="26" name="Text 24"/>
          <p:cNvSpPr/>
          <p:nvPr/>
        </p:nvSpPr>
        <p:spPr>
          <a:xfrm>
            <a:off x="4690872" y="2395728"/>
            <a:ext cx="4114800" cy="292608"/>
          </a:xfrm>
          <a:prstGeom prst="rect">
            <a:avLst/>
          </a:prstGeom>
          <a:noFill/>
          <a:ln/>
        </p:spPr>
        <p:txBody>
          <a:bodyPr wrap="square" rtlCol="0" anchor="ctr"/>
          <a:lstStyle/>
          <a:p>
            <a:pPr marL="0" indent="0">
              <a:buNone/>
            </a:pPr>
            <a:r>
              <a:rPr lang="en-US" sz="1000" b="1" dirty="0">
                <a:solidFill>
                  <a:srgbClr val="FFFFFF"/>
                </a:solidFill>
              </a:rPr>
              <a:t>4.  FINDINGS</a:t>
            </a:r>
            <a:endParaRPr lang="en-US" sz="1000" dirty="0"/>
          </a:p>
        </p:txBody>
      </p:sp>
      <p:sp>
        <p:nvSpPr>
          <p:cNvPr id="27" name="Text 25"/>
          <p:cNvSpPr/>
          <p:nvPr/>
        </p:nvSpPr>
        <p:spPr>
          <a:xfrm>
            <a:off x="4709160" y="2706624"/>
            <a:ext cx="4005072" cy="347472"/>
          </a:xfrm>
          <a:prstGeom prst="rect">
            <a:avLst/>
          </a:prstGeom>
          <a:noFill/>
          <a:ln/>
        </p:spPr>
        <p:txBody>
          <a:bodyPr wrap="square" rtlCol="0" anchor="ctr"/>
          <a:lstStyle/>
          <a:p>
            <a:pPr marL="0" indent="0">
              <a:buNone/>
            </a:pPr>
            <a:r>
              <a:rPr lang="en-US" sz="950" b="1" dirty="0">
                <a:solidFill>
                  <a:srgbClr val="1B3A6B"/>
                </a:solidFill>
              </a:rPr>
              <a:t>What to write: </a:t>
            </a:r>
            <a:r>
              <a:rPr lang="en-US" sz="950" dirty="0">
                <a:solidFill>
                  <a:srgbClr val="2D3748"/>
                </a:solidFill>
              </a:rPr>
              <a:t>State what the study found — be specific. Include statistics, regression coefficients, or qualitative themes where available.</a:t>
            </a:r>
            <a:endParaRPr lang="en-US" sz="950" dirty="0"/>
          </a:p>
        </p:txBody>
      </p:sp>
      <p:sp>
        <p:nvSpPr>
          <p:cNvPr id="28" name="Shape 26"/>
          <p:cNvSpPr/>
          <p:nvPr/>
        </p:nvSpPr>
        <p:spPr>
          <a:xfrm>
            <a:off x="4709160" y="3054096"/>
            <a:ext cx="4005072" cy="502920"/>
          </a:xfrm>
          <a:prstGeom prst="rect">
            <a:avLst/>
          </a:prstGeom>
          <a:solidFill>
            <a:srgbClr val="EBF5FB"/>
          </a:solidFill>
          <a:ln w="6350">
            <a:solidFill>
              <a:srgbClr val="BDD7EE"/>
            </a:solidFill>
            <a:prstDash val="solid"/>
          </a:ln>
        </p:spPr>
      </p:sp>
      <p:sp>
        <p:nvSpPr>
          <p:cNvPr id="29" name="Text 27"/>
          <p:cNvSpPr/>
          <p:nvPr/>
        </p:nvSpPr>
        <p:spPr>
          <a:xfrm>
            <a:off x="4782312" y="3081528"/>
            <a:ext cx="3858768" cy="457200"/>
          </a:xfrm>
          <a:prstGeom prst="rect">
            <a:avLst/>
          </a:prstGeom>
          <a:noFill/>
          <a:ln/>
        </p:spPr>
        <p:txBody>
          <a:bodyPr wrap="square" rtlCol="0" anchor="ctr"/>
          <a:lstStyle/>
          <a:p>
            <a:pPr marL="0" indent="0">
              <a:buNone/>
            </a:pPr>
            <a:r>
              <a:rPr lang="en-US" sz="850" i="1" dirty="0">
                <a:solidFill>
                  <a:srgbClr val="1A4A6B"/>
                </a:solidFill>
              </a:rPr>
              <a:t>"Findings revealed a statistically significant positive relationship between risk identification and NGO sustainability (β = 0.312, p &lt; 0.05), suggesting that structured risk identification enhances sustainability outcomes."</a:t>
            </a:r>
            <a:endParaRPr lang="en-US" sz="850" dirty="0"/>
          </a:p>
        </p:txBody>
      </p:sp>
      <p:sp>
        <p:nvSpPr>
          <p:cNvPr id="30" name="Shape 28"/>
          <p:cNvSpPr/>
          <p:nvPr/>
        </p:nvSpPr>
        <p:spPr>
          <a:xfrm>
            <a:off x="274320" y="3739896"/>
            <a:ext cx="4206240" cy="123444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31" name="Shape 29"/>
          <p:cNvSpPr/>
          <p:nvPr/>
        </p:nvSpPr>
        <p:spPr>
          <a:xfrm>
            <a:off x="274320" y="3739896"/>
            <a:ext cx="4206240" cy="292608"/>
          </a:xfrm>
          <a:prstGeom prst="rect">
            <a:avLst/>
          </a:prstGeom>
          <a:solidFill>
            <a:srgbClr val="D4A017"/>
          </a:solidFill>
          <a:ln w="12700">
            <a:solidFill>
              <a:srgbClr val="D4A017"/>
            </a:solidFill>
            <a:prstDash val="solid"/>
          </a:ln>
        </p:spPr>
      </p:sp>
      <p:sp>
        <p:nvSpPr>
          <p:cNvPr id="32" name="Text 30"/>
          <p:cNvSpPr/>
          <p:nvPr/>
        </p:nvSpPr>
        <p:spPr>
          <a:xfrm>
            <a:off x="347472" y="3739896"/>
            <a:ext cx="4114800" cy="292608"/>
          </a:xfrm>
          <a:prstGeom prst="rect">
            <a:avLst/>
          </a:prstGeom>
          <a:noFill/>
          <a:ln/>
        </p:spPr>
        <p:txBody>
          <a:bodyPr wrap="square" rtlCol="0" anchor="ctr"/>
          <a:lstStyle/>
          <a:p>
            <a:pPr marL="0" indent="0">
              <a:buNone/>
            </a:pPr>
            <a:r>
              <a:rPr lang="en-US" sz="1000" b="1" dirty="0">
                <a:solidFill>
                  <a:srgbClr val="FFFFFF"/>
                </a:solidFill>
              </a:rPr>
              <a:t>5.  CONCLUSION</a:t>
            </a:r>
            <a:endParaRPr lang="en-US" sz="1000" dirty="0"/>
          </a:p>
        </p:txBody>
      </p:sp>
      <p:sp>
        <p:nvSpPr>
          <p:cNvPr id="33" name="Text 31"/>
          <p:cNvSpPr/>
          <p:nvPr/>
        </p:nvSpPr>
        <p:spPr>
          <a:xfrm>
            <a:off x="365760" y="4050792"/>
            <a:ext cx="4005072" cy="347472"/>
          </a:xfrm>
          <a:prstGeom prst="rect">
            <a:avLst/>
          </a:prstGeom>
          <a:noFill/>
          <a:ln/>
        </p:spPr>
        <p:txBody>
          <a:bodyPr wrap="square" rtlCol="0" anchor="ctr"/>
          <a:lstStyle/>
          <a:p>
            <a:pPr marL="0" indent="0">
              <a:buNone/>
            </a:pPr>
            <a:r>
              <a:rPr lang="en-US" sz="950" b="1" dirty="0">
                <a:solidFill>
                  <a:srgbClr val="1B3A6B"/>
                </a:solidFill>
              </a:rPr>
              <a:t>What to write: </a:t>
            </a:r>
            <a:r>
              <a:rPr lang="en-US" sz="950" dirty="0">
                <a:solidFill>
                  <a:srgbClr val="2D3748"/>
                </a:solidFill>
              </a:rPr>
              <a:t>What recommendation or conclusion did the authors draw from their findings?</a:t>
            </a:r>
            <a:endParaRPr lang="en-US" sz="950" dirty="0"/>
          </a:p>
        </p:txBody>
      </p:sp>
      <p:sp>
        <p:nvSpPr>
          <p:cNvPr id="34" name="Shape 32"/>
          <p:cNvSpPr/>
          <p:nvPr/>
        </p:nvSpPr>
        <p:spPr>
          <a:xfrm>
            <a:off x="365760" y="4398264"/>
            <a:ext cx="4005072" cy="502920"/>
          </a:xfrm>
          <a:prstGeom prst="rect">
            <a:avLst/>
          </a:prstGeom>
          <a:solidFill>
            <a:srgbClr val="EBF5FB"/>
          </a:solidFill>
          <a:ln w="6350">
            <a:solidFill>
              <a:srgbClr val="BDD7EE"/>
            </a:solidFill>
            <a:prstDash val="solid"/>
          </a:ln>
        </p:spPr>
      </p:sp>
      <p:sp>
        <p:nvSpPr>
          <p:cNvPr id="35" name="Text 33"/>
          <p:cNvSpPr/>
          <p:nvPr/>
        </p:nvSpPr>
        <p:spPr>
          <a:xfrm>
            <a:off x="438912" y="4425696"/>
            <a:ext cx="3858768" cy="457200"/>
          </a:xfrm>
          <a:prstGeom prst="rect">
            <a:avLst/>
          </a:prstGeom>
          <a:noFill/>
          <a:ln/>
        </p:spPr>
        <p:txBody>
          <a:bodyPr wrap="square" rtlCol="0" anchor="ctr"/>
          <a:lstStyle/>
          <a:p>
            <a:pPr marL="0" indent="0">
              <a:buNone/>
            </a:pPr>
            <a:r>
              <a:rPr lang="en-US" sz="850" i="1" dirty="0">
                <a:solidFill>
                  <a:srgbClr val="1A4A6B"/>
                </a:solidFill>
              </a:rPr>
              <a:t>"The authors concluded that NGOs in Kenya should institutionalise risk management frameworks as a core governance practice to enhance long-term sustainability and donor confidence."</a:t>
            </a:r>
            <a:endParaRPr lang="en-US" sz="850" dirty="0"/>
          </a:p>
        </p:txBody>
      </p:sp>
      <p:sp>
        <p:nvSpPr>
          <p:cNvPr id="36" name="Shape 34"/>
          <p:cNvSpPr/>
          <p:nvPr/>
        </p:nvSpPr>
        <p:spPr>
          <a:xfrm>
            <a:off x="4617720" y="3739896"/>
            <a:ext cx="4206240" cy="123444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37" name="Shape 35"/>
          <p:cNvSpPr/>
          <p:nvPr/>
        </p:nvSpPr>
        <p:spPr>
          <a:xfrm>
            <a:off x="4617720" y="3739896"/>
            <a:ext cx="4206240" cy="292608"/>
          </a:xfrm>
          <a:prstGeom prst="rect">
            <a:avLst/>
          </a:prstGeom>
          <a:solidFill>
            <a:srgbClr val="D4A017"/>
          </a:solidFill>
          <a:ln w="12700">
            <a:solidFill>
              <a:srgbClr val="D4A017"/>
            </a:solidFill>
            <a:prstDash val="solid"/>
          </a:ln>
        </p:spPr>
      </p:sp>
      <p:sp>
        <p:nvSpPr>
          <p:cNvPr id="38" name="Text 36"/>
          <p:cNvSpPr/>
          <p:nvPr/>
        </p:nvSpPr>
        <p:spPr>
          <a:xfrm>
            <a:off x="4690872" y="3739896"/>
            <a:ext cx="4114800" cy="292608"/>
          </a:xfrm>
          <a:prstGeom prst="rect">
            <a:avLst/>
          </a:prstGeom>
          <a:noFill/>
          <a:ln/>
        </p:spPr>
        <p:txBody>
          <a:bodyPr wrap="square" rtlCol="0" anchor="ctr"/>
          <a:lstStyle/>
          <a:p>
            <a:pPr marL="0" indent="0">
              <a:buNone/>
            </a:pPr>
            <a:r>
              <a:rPr lang="en-US" sz="1000" b="1" dirty="0">
                <a:solidFill>
                  <a:srgbClr val="FFFFFF"/>
                </a:solidFill>
              </a:rPr>
              <a:t>6.  GAP IDENTIFIED</a:t>
            </a:r>
            <a:endParaRPr lang="en-US" sz="1000" dirty="0"/>
          </a:p>
        </p:txBody>
      </p:sp>
      <p:sp>
        <p:nvSpPr>
          <p:cNvPr id="39" name="Text 37"/>
          <p:cNvSpPr/>
          <p:nvPr/>
        </p:nvSpPr>
        <p:spPr>
          <a:xfrm>
            <a:off x="4709160" y="4050792"/>
            <a:ext cx="4005072" cy="347472"/>
          </a:xfrm>
          <a:prstGeom prst="rect">
            <a:avLst/>
          </a:prstGeom>
          <a:noFill/>
          <a:ln/>
        </p:spPr>
        <p:txBody>
          <a:bodyPr wrap="square" rtlCol="0" anchor="ctr"/>
          <a:lstStyle/>
          <a:p>
            <a:pPr marL="0" indent="0">
              <a:buNone/>
            </a:pPr>
            <a:r>
              <a:rPr lang="en-US" sz="950" b="1" dirty="0">
                <a:solidFill>
                  <a:srgbClr val="1B3A6B"/>
                </a:solidFill>
              </a:rPr>
              <a:t>What to write: </a:t>
            </a:r>
            <a:r>
              <a:rPr lang="en-US" sz="950" dirty="0">
                <a:solidFill>
                  <a:srgbClr val="2D3748"/>
                </a:solidFill>
              </a:rPr>
              <a:t>After reviewing the study, state explicitly what it did NOT address — this becomes part of your research gap.</a:t>
            </a:r>
            <a:endParaRPr lang="en-US" sz="950" dirty="0"/>
          </a:p>
        </p:txBody>
      </p:sp>
      <p:sp>
        <p:nvSpPr>
          <p:cNvPr id="40" name="Shape 38"/>
          <p:cNvSpPr/>
          <p:nvPr/>
        </p:nvSpPr>
        <p:spPr>
          <a:xfrm>
            <a:off x="4709160" y="4398264"/>
            <a:ext cx="4005072" cy="502920"/>
          </a:xfrm>
          <a:prstGeom prst="rect">
            <a:avLst/>
          </a:prstGeom>
          <a:solidFill>
            <a:srgbClr val="EBF5FB"/>
          </a:solidFill>
          <a:ln w="6350">
            <a:solidFill>
              <a:srgbClr val="BDD7EE"/>
            </a:solidFill>
            <a:prstDash val="solid"/>
          </a:ln>
        </p:spPr>
      </p:sp>
      <p:sp>
        <p:nvSpPr>
          <p:cNvPr id="41" name="Text 39"/>
          <p:cNvSpPr/>
          <p:nvPr/>
        </p:nvSpPr>
        <p:spPr>
          <a:xfrm>
            <a:off x="4782312" y="4425696"/>
            <a:ext cx="3858768" cy="457200"/>
          </a:xfrm>
          <a:prstGeom prst="rect">
            <a:avLst/>
          </a:prstGeom>
          <a:noFill/>
          <a:ln/>
        </p:spPr>
        <p:txBody>
          <a:bodyPr wrap="square" rtlCol="0" anchor="ctr"/>
          <a:lstStyle/>
          <a:p>
            <a:pPr marL="0" indent="0">
              <a:buNone/>
            </a:pPr>
            <a:r>
              <a:rPr lang="en-US" sz="850" i="1" dirty="0">
                <a:solidFill>
                  <a:srgbClr val="1A4A6B"/>
                </a:solidFill>
              </a:rPr>
              <a:t>"However, the study focused exclusively on urban NGOs in Nairobi and did not examine faith-based or community-based organisations in rural Kenya — a contextual gap the current study addresses."</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9">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0" y="4892040"/>
            <a:ext cx="9144000" cy="182880"/>
          </a:xfrm>
          <a:prstGeom prst="rect">
            <a:avLst/>
          </a:prstGeom>
          <a:noFill/>
          <a:ln/>
        </p:spPr>
        <p:txBody>
          <a:bodyPr wrap="square" rtlCol="0" anchor="ctr"/>
          <a:lstStyle/>
          <a:p>
            <a:pPr marL="0" indent="0" algn="ctr">
              <a:buNone/>
            </a:pPr>
            <a:r>
              <a:rPr lang="en-US" sz="750" i="1" dirty="0">
                <a:solidFill>
                  <a:srgbClr val="7A8CA0"/>
                </a:solidFill>
              </a:rPr>
              <a:t>Tobit Research Consulting  |  Proposal Writing Training  |  Chapter 2</a:t>
            </a:r>
            <a:endParaRPr lang="en-US" sz="750" dirty="0"/>
          </a:p>
        </p:txBody>
      </p:sp>
      <p:sp>
        <p:nvSpPr>
          <p:cNvPr id="3" name="Shape 1"/>
          <p:cNvSpPr/>
          <p:nvPr/>
        </p:nvSpPr>
        <p:spPr>
          <a:xfrm>
            <a:off x="0" y="0"/>
            <a:ext cx="9144000" cy="960120"/>
          </a:xfrm>
          <a:prstGeom prst="rect">
            <a:avLst/>
          </a:prstGeom>
          <a:solidFill>
            <a:srgbClr val="0E7C7B"/>
          </a:solidFill>
          <a:ln w="12700">
            <a:solidFill>
              <a:srgbClr val="0E7C7B"/>
            </a:solidFill>
            <a:prstDash val="solid"/>
          </a:ln>
        </p:spPr>
      </p:sp>
      <p:sp>
        <p:nvSpPr>
          <p:cNvPr id="4" name="Text 2"/>
          <p:cNvSpPr/>
          <p:nvPr/>
        </p:nvSpPr>
        <p:spPr>
          <a:xfrm>
            <a:off x="457200" y="73152"/>
            <a:ext cx="8229600" cy="411480"/>
          </a:xfrm>
          <a:prstGeom prst="rect">
            <a:avLst/>
          </a:prstGeom>
          <a:noFill/>
          <a:ln/>
        </p:spPr>
        <p:txBody>
          <a:bodyPr wrap="square" rtlCol="0" anchor="ctr"/>
          <a:lstStyle/>
          <a:p>
            <a:pPr marL="0" indent="0">
              <a:buNone/>
            </a:pPr>
            <a:r>
              <a:rPr lang="en-US" sz="2100" b="1" dirty="0">
                <a:solidFill>
                  <a:srgbClr val="FFFFFF"/>
                </a:solidFill>
              </a:rPr>
              <a:t>Empirical Review: Identifying the Three Types of Gaps</a:t>
            </a:r>
            <a:endParaRPr lang="en-US" sz="2100" dirty="0"/>
          </a:p>
        </p:txBody>
      </p:sp>
      <p:sp>
        <p:nvSpPr>
          <p:cNvPr id="5" name="Text 3"/>
          <p:cNvSpPr/>
          <p:nvPr/>
        </p:nvSpPr>
        <p:spPr>
          <a:xfrm>
            <a:off x="457200" y="502920"/>
            <a:ext cx="8229600" cy="274320"/>
          </a:xfrm>
          <a:prstGeom prst="rect">
            <a:avLst/>
          </a:prstGeom>
          <a:noFill/>
          <a:ln/>
        </p:spPr>
        <p:txBody>
          <a:bodyPr wrap="square" rtlCol="0" anchor="ctr"/>
          <a:lstStyle/>
          <a:p>
            <a:pPr marL="0" indent="0">
              <a:buNone/>
            </a:pPr>
            <a:r>
              <a:rPr lang="en-US" sz="1100" i="1" dirty="0">
                <a:solidFill>
                  <a:srgbClr val="CCE8E5"/>
                </a:solidFill>
              </a:rPr>
              <a:t>After reviewing each study, identify at least one gap type — these feed directly into your Research Gap section</a:t>
            </a:r>
            <a:endParaRPr lang="en-US" sz="1100" dirty="0"/>
          </a:p>
        </p:txBody>
      </p:sp>
      <p:sp>
        <p:nvSpPr>
          <p:cNvPr id="6" name="Shape 4"/>
          <p:cNvSpPr/>
          <p:nvPr/>
        </p:nvSpPr>
        <p:spPr>
          <a:xfrm>
            <a:off x="274320" y="1078992"/>
            <a:ext cx="8595360" cy="1143000"/>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7" name="Shape 5"/>
          <p:cNvSpPr/>
          <p:nvPr/>
        </p:nvSpPr>
        <p:spPr>
          <a:xfrm>
            <a:off x="274320" y="1078992"/>
            <a:ext cx="1691640" cy="1143000"/>
          </a:xfrm>
          <a:prstGeom prst="rect">
            <a:avLst/>
          </a:prstGeom>
          <a:solidFill>
            <a:srgbClr val="1B3A6B"/>
          </a:solidFill>
          <a:ln w="12700">
            <a:solidFill>
              <a:srgbClr val="1B3A6B"/>
            </a:solidFill>
            <a:prstDash val="solid"/>
          </a:ln>
        </p:spPr>
      </p:sp>
      <p:sp>
        <p:nvSpPr>
          <p:cNvPr id="8" name="Text 6"/>
          <p:cNvSpPr/>
          <p:nvPr/>
        </p:nvSpPr>
        <p:spPr>
          <a:xfrm>
            <a:off x="274320" y="1078992"/>
            <a:ext cx="1691640" cy="1143000"/>
          </a:xfrm>
          <a:prstGeom prst="rect">
            <a:avLst/>
          </a:prstGeom>
          <a:noFill/>
          <a:ln/>
        </p:spPr>
        <p:txBody>
          <a:bodyPr wrap="square" rtlCol="0" anchor="ctr"/>
          <a:lstStyle/>
          <a:p>
            <a:pPr marL="0" indent="0" algn="ctr">
              <a:buNone/>
            </a:pPr>
            <a:r>
              <a:rPr lang="en-US" sz="1100" b="1" dirty="0">
                <a:solidFill>
                  <a:srgbClr val="FFFFFF"/>
                </a:solidFill>
              </a:rPr>
              <a:t>CONCEPTUAL GAP</a:t>
            </a:r>
            <a:endParaRPr lang="en-US" sz="1100" dirty="0"/>
          </a:p>
        </p:txBody>
      </p:sp>
      <p:sp>
        <p:nvSpPr>
          <p:cNvPr id="9" name="Text 7"/>
          <p:cNvSpPr/>
          <p:nvPr/>
        </p:nvSpPr>
        <p:spPr>
          <a:xfrm>
            <a:off x="2084832" y="1133856"/>
            <a:ext cx="6675120" cy="256032"/>
          </a:xfrm>
          <a:prstGeom prst="rect">
            <a:avLst/>
          </a:prstGeom>
          <a:noFill/>
          <a:ln/>
        </p:spPr>
        <p:txBody>
          <a:bodyPr wrap="square" rtlCol="0" anchor="ctr"/>
          <a:lstStyle/>
          <a:p>
            <a:pPr marL="0" indent="0">
              <a:buNone/>
            </a:pPr>
            <a:r>
              <a:rPr lang="en-US" sz="950" b="1" dirty="0">
                <a:solidFill>
                  <a:srgbClr val="1B3A6B"/>
                </a:solidFill>
              </a:rPr>
              <a:t>Definition: </a:t>
            </a:r>
            <a:r>
              <a:rPr lang="en-US" sz="950" dirty="0">
                <a:solidFill>
                  <a:srgbClr val="2D3748"/>
                </a:solidFill>
              </a:rPr>
              <a:t>A variable, construct, or relationship that has not been studied or theorised in prior research.</a:t>
            </a:r>
            <a:endParaRPr lang="en-US" sz="950" dirty="0"/>
          </a:p>
        </p:txBody>
      </p:sp>
      <p:sp>
        <p:nvSpPr>
          <p:cNvPr id="10" name="Text 8"/>
          <p:cNvSpPr/>
          <p:nvPr/>
        </p:nvSpPr>
        <p:spPr>
          <a:xfrm>
            <a:off x="2084832" y="1399032"/>
            <a:ext cx="6675120" cy="256032"/>
          </a:xfrm>
          <a:prstGeom prst="rect">
            <a:avLst/>
          </a:prstGeom>
          <a:noFill/>
          <a:ln/>
        </p:spPr>
        <p:txBody>
          <a:bodyPr wrap="square" rtlCol="0" anchor="ctr"/>
          <a:lstStyle/>
          <a:p>
            <a:pPr marL="0" indent="0">
              <a:buNone/>
            </a:pPr>
            <a:r>
              <a:rPr lang="en-US" sz="950" b="1" dirty="0">
                <a:solidFill>
                  <a:srgbClr val="1B3A6B"/>
                </a:solidFill>
              </a:rPr>
              <a:t>Example signal: </a:t>
            </a:r>
            <a:r>
              <a:rPr lang="en-US" sz="950" i="1" dirty="0">
                <a:solidFill>
                  <a:srgbClr val="2D3748"/>
                </a:solidFill>
              </a:rPr>
              <a:t>Prior studies examined risk management broadly but did not isolate risk monitoring as a distinct variable influencing NGO sustainability.</a:t>
            </a:r>
            <a:endParaRPr lang="en-US" sz="950" dirty="0"/>
          </a:p>
        </p:txBody>
      </p:sp>
      <p:sp>
        <p:nvSpPr>
          <p:cNvPr id="11" name="Text 9"/>
          <p:cNvSpPr/>
          <p:nvPr/>
        </p:nvSpPr>
        <p:spPr>
          <a:xfrm>
            <a:off x="2084832" y="1664208"/>
            <a:ext cx="6675120" cy="256032"/>
          </a:xfrm>
          <a:prstGeom prst="rect">
            <a:avLst/>
          </a:prstGeom>
          <a:noFill/>
          <a:ln/>
        </p:spPr>
        <p:txBody>
          <a:bodyPr wrap="square" rtlCol="0" anchor="ctr"/>
          <a:lstStyle/>
          <a:p>
            <a:pPr marL="0" indent="0">
              <a:buNone/>
            </a:pPr>
            <a:r>
              <a:rPr lang="en-US" sz="950" b="1" dirty="0">
                <a:solidFill>
                  <a:srgbClr val="1B3A6B"/>
                </a:solidFill>
              </a:rPr>
              <a:t>How to spot it: </a:t>
            </a:r>
            <a:r>
              <a:rPr lang="en-US" sz="950" dirty="0">
                <a:solidFill>
                  <a:srgbClr val="2D3748"/>
                </a:solidFill>
              </a:rPr>
              <a:t>Check what variables the reviewed study used. If yours is absent or not isolated — that is a conceptual gap.</a:t>
            </a:r>
            <a:endParaRPr lang="en-US" sz="950" dirty="0"/>
          </a:p>
        </p:txBody>
      </p:sp>
      <p:sp>
        <p:nvSpPr>
          <p:cNvPr id="12" name="Text 10"/>
          <p:cNvSpPr/>
          <p:nvPr/>
        </p:nvSpPr>
        <p:spPr>
          <a:xfrm>
            <a:off x="2084832" y="1929384"/>
            <a:ext cx="6675120" cy="228600"/>
          </a:xfrm>
          <a:prstGeom prst="rect">
            <a:avLst/>
          </a:prstGeom>
          <a:noFill/>
          <a:ln/>
        </p:spPr>
        <p:txBody>
          <a:bodyPr wrap="square" rtlCol="0" anchor="ctr"/>
          <a:lstStyle/>
          <a:p>
            <a:pPr marL="0" indent="0">
              <a:buNone/>
            </a:pPr>
            <a:r>
              <a:rPr lang="en-US" sz="950" b="1" dirty="0">
                <a:solidFill>
                  <a:srgbClr val="0E7C7B"/>
                </a:solidFill>
              </a:rPr>
              <a:t>Self-check: </a:t>
            </a:r>
            <a:r>
              <a:rPr lang="en-US" sz="950" i="1" dirty="0">
                <a:solidFill>
                  <a:srgbClr val="2D3748"/>
                </a:solidFill>
              </a:rPr>
              <a:t>Has anyone studied THIS specific variable or relationship in depth?</a:t>
            </a:r>
            <a:endParaRPr lang="en-US" sz="950" dirty="0"/>
          </a:p>
        </p:txBody>
      </p:sp>
      <p:sp>
        <p:nvSpPr>
          <p:cNvPr id="13" name="Shape 11"/>
          <p:cNvSpPr/>
          <p:nvPr/>
        </p:nvSpPr>
        <p:spPr>
          <a:xfrm>
            <a:off x="274320" y="2340864"/>
            <a:ext cx="8595360" cy="1143000"/>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14" name="Shape 12"/>
          <p:cNvSpPr/>
          <p:nvPr/>
        </p:nvSpPr>
        <p:spPr>
          <a:xfrm>
            <a:off x="274320" y="2340864"/>
            <a:ext cx="1691640" cy="1143000"/>
          </a:xfrm>
          <a:prstGeom prst="rect">
            <a:avLst/>
          </a:prstGeom>
          <a:solidFill>
            <a:srgbClr val="0E7C7B"/>
          </a:solidFill>
          <a:ln w="12700">
            <a:solidFill>
              <a:srgbClr val="0E7C7B"/>
            </a:solidFill>
            <a:prstDash val="solid"/>
          </a:ln>
        </p:spPr>
      </p:sp>
      <p:sp>
        <p:nvSpPr>
          <p:cNvPr id="15" name="Text 13"/>
          <p:cNvSpPr/>
          <p:nvPr/>
        </p:nvSpPr>
        <p:spPr>
          <a:xfrm>
            <a:off x="274320" y="2340864"/>
            <a:ext cx="1691640" cy="1143000"/>
          </a:xfrm>
          <a:prstGeom prst="rect">
            <a:avLst/>
          </a:prstGeom>
          <a:noFill/>
          <a:ln/>
        </p:spPr>
        <p:txBody>
          <a:bodyPr wrap="square" rtlCol="0" anchor="ctr"/>
          <a:lstStyle/>
          <a:p>
            <a:pPr marL="0" indent="0" algn="ctr">
              <a:buNone/>
            </a:pPr>
            <a:r>
              <a:rPr lang="en-US" sz="1100" b="1" dirty="0">
                <a:solidFill>
                  <a:srgbClr val="FFFFFF"/>
                </a:solidFill>
              </a:rPr>
              <a:t>CONTEXTUAL GAP</a:t>
            </a:r>
            <a:endParaRPr lang="en-US" sz="1100" dirty="0"/>
          </a:p>
        </p:txBody>
      </p:sp>
      <p:sp>
        <p:nvSpPr>
          <p:cNvPr id="16" name="Text 14"/>
          <p:cNvSpPr/>
          <p:nvPr/>
        </p:nvSpPr>
        <p:spPr>
          <a:xfrm>
            <a:off x="2084832" y="2395728"/>
            <a:ext cx="6675120" cy="256032"/>
          </a:xfrm>
          <a:prstGeom prst="rect">
            <a:avLst/>
          </a:prstGeom>
          <a:noFill/>
          <a:ln/>
        </p:spPr>
        <p:txBody>
          <a:bodyPr wrap="square" rtlCol="0" anchor="ctr"/>
          <a:lstStyle/>
          <a:p>
            <a:pPr marL="0" indent="0">
              <a:buNone/>
            </a:pPr>
            <a:r>
              <a:rPr lang="en-US" sz="950" b="1" dirty="0">
                <a:solidFill>
                  <a:srgbClr val="1B3A6B"/>
                </a:solidFill>
              </a:rPr>
              <a:t>Definition: </a:t>
            </a:r>
            <a:r>
              <a:rPr lang="en-US" sz="950" dirty="0">
                <a:solidFill>
                  <a:srgbClr val="2D3748"/>
                </a:solidFill>
              </a:rPr>
              <a:t>The same topic has been studied elsewhere, but not in your specific sector, country, or target population.</a:t>
            </a:r>
            <a:endParaRPr lang="en-US" sz="950" dirty="0"/>
          </a:p>
        </p:txBody>
      </p:sp>
      <p:sp>
        <p:nvSpPr>
          <p:cNvPr id="17" name="Text 15"/>
          <p:cNvSpPr/>
          <p:nvPr/>
        </p:nvSpPr>
        <p:spPr>
          <a:xfrm>
            <a:off x="2084832" y="2660904"/>
            <a:ext cx="6675120" cy="256032"/>
          </a:xfrm>
          <a:prstGeom prst="rect">
            <a:avLst/>
          </a:prstGeom>
          <a:noFill/>
          <a:ln/>
        </p:spPr>
        <p:txBody>
          <a:bodyPr wrap="square" rtlCol="0" anchor="ctr"/>
          <a:lstStyle/>
          <a:p>
            <a:pPr marL="0" indent="0">
              <a:buNone/>
            </a:pPr>
            <a:r>
              <a:rPr lang="en-US" sz="950" b="1" dirty="0">
                <a:solidFill>
                  <a:srgbClr val="0E7C7B"/>
                </a:solidFill>
              </a:rPr>
              <a:t>Example signal: </a:t>
            </a:r>
            <a:r>
              <a:rPr lang="en-US" sz="950" i="1" dirty="0">
                <a:solidFill>
                  <a:srgbClr val="2D3748"/>
                </a:solidFill>
              </a:rPr>
              <a:t>Prior studies on NGO sustainability focused on European and North American NGOs. Kenya and East Africa are underrepresented in the literature.</a:t>
            </a:r>
            <a:endParaRPr lang="en-US" sz="950" dirty="0"/>
          </a:p>
        </p:txBody>
      </p:sp>
      <p:sp>
        <p:nvSpPr>
          <p:cNvPr id="18" name="Text 16"/>
          <p:cNvSpPr/>
          <p:nvPr/>
        </p:nvSpPr>
        <p:spPr>
          <a:xfrm>
            <a:off x="2084832" y="2926080"/>
            <a:ext cx="6675120" cy="256032"/>
          </a:xfrm>
          <a:prstGeom prst="rect">
            <a:avLst/>
          </a:prstGeom>
          <a:noFill/>
          <a:ln/>
        </p:spPr>
        <p:txBody>
          <a:bodyPr wrap="square" rtlCol="0" anchor="ctr"/>
          <a:lstStyle/>
          <a:p>
            <a:pPr marL="0" indent="0">
              <a:buNone/>
            </a:pPr>
            <a:r>
              <a:rPr lang="en-US" sz="950" b="1" dirty="0">
                <a:solidFill>
                  <a:srgbClr val="1B3A6B"/>
                </a:solidFill>
              </a:rPr>
              <a:t>How to spot it: </a:t>
            </a:r>
            <a:r>
              <a:rPr lang="en-US" sz="950" dirty="0">
                <a:solidFill>
                  <a:srgbClr val="2D3748"/>
                </a:solidFill>
              </a:rPr>
              <a:t>Check the setting and target population of reviewed studies. If your context is missing — that is a contextual gap.</a:t>
            </a:r>
            <a:endParaRPr lang="en-US" sz="950" dirty="0"/>
          </a:p>
        </p:txBody>
      </p:sp>
      <p:sp>
        <p:nvSpPr>
          <p:cNvPr id="19" name="Text 17"/>
          <p:cNvSpPr/>
          <p:nvPr/>
        </p:nvSpPr>
        <p:spPr>
          <a:xfrm>
            <a:off x="2084832" y="3191256"/>
            <a:ext cx="6675120" cy="228600"/>
          </a:xfrm>
          <a:prstGeom prst="rect">
            <a:avLst/>
          </a:prstGeom>
          <a:noFill/>
          <a:ln/>
        </p:spPr>
        <p:txBody>
          <a:bodyPr wrap="square" rtlCol="0" anchor="ctr"/>
          <a:lstStyle/>
          <a:p>
            <a:pPr marL="0" indent="0">
              <a:buNone/>
            </a:pPr>
            <a:r>
              <a:rPr lang="en-US" sz="950" b="1" dirty="0">
                <a:solidFill>
                  <a:srgbClr val="0E7C7B"/>
                </a:solidFill>
              </a:rPr>
              <a:t>Self-check: </a:t>
            </a:r>
            <a:r>
              <a:rPr lang="en-US" sz="950" i="1" dirty="0">
                <a:solidFill>
                  <a:srgbClr val="2D3748"/>
                </a:solidFill>
              </a:rPr>
              <a:t>Has anyone studied this in MY specific country, sector, or population group?</a:t>
            </a:r>
            <a:endParaRPr lang="en-US" sz="950" dirty="0"/>
          </a:p>
        </p:txBody>
      </p:sp>
      <p:sp>
        <p:nvSpPr>
          <p:cNvPr id="20" name="Shape 18"/>
          <p:cNvSpPr/>
          <p:nvPr/>
        </p:nvSpPr>
        <p:spPr>
          <a:xfrm>
            <a:off x="274320" y="3602736"/>
            <a:ext cx="8595360" cy="1143000"/>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21" name="Shape 19"/>
          <p:cNvSpPr/>
          <p:nvPr/>
        </p:nvSpPr>
        <p:spPr>
          <a:xfrm>
            <a:off x="274320" y="3602736"/>
            <a:ext cx="1691640" cy="1143000"/>
          </a:xfrm>
          <a:prstGeom prst="rect">
            <a:avLst/>
          </a:prstGeom>
          <a:solidFill>
            <a:srgbClr val="D4A017"/>
          </a:solidFill>
          <a:ln w="12700">
            <a:solidFill>
              <a:srgbClr val="D4A017"/>
            </a:solidFill>
            <a:prstDash val="solid"/>
          </a:ln>
        </p:spPr>
      </p:sp>
      <p:sp>
        <p:nvSpPr>
          <p:cNvPr id="22" name="Text 20"/>
          <p:cNvSpPr/>
          <p:nvPr/>
        </p:nvSpPr>
        <p:spPr>
          <a:xfrm>
            <a:off x="274320" y="3602736"/>
            <a:ext cx="1691640" cy="1143000"/>
          </a:xfrm>
          <a:prstGeom prst="rect">
            <a:avLst/>
          </a:prstGeom>
          <a:noFill/>
          <a:ln/>
        </p:spPr>
        <p:txBody>
          <a:bodyPr wrap="square" rtlCol="0" anchor="ctr"/>
          <a:lstStyle/>
          <a:p>
            <a:pPr marL="0" indent="0" algn="ctr">
              <a:buNone/>
            </a:pPr>
            <a:r>
              <a:rPr lang="en-US" sz="1100" b="1" dirty="0">
                <a:solidFill>
                  <a:srgbClr val="FFFFFF"/>
                </a:solidFill>
              </a:rPr>
              <a:t>METHODOLOGICAL GAP</a:t>
            </a:r>
            <a:endParaRPr lang="en-US" sz="1100" dirty="0"/>
          </a:p>
        </p:txBody>
      </p:sp>
      <p:sp>
        <p:nvSpPr>
          <p:cNvPr id="23" name="Text 21"/>
          <p:cNvSpPr/>
          <p:nvPr/>
        </p:nvSpPr>
        <p:spPr>
          <a:xfrm>
            <a:off x="2084832" y="3657600"/>
            <a:ext cx="6675120" cy="256032"/>
          </a:xfrm>
          <a:prstGeom prst="rect">
            <a:avLst/>
          </a:prstGeom>
          <a:noFill/>
          <a:ln/>
        </p:spPr>
        <p:txBody>
          <a:bodyPr wrap="square" rtlCol="0" anchor="ctr"/>
          <a:lstStyle/>
          <a:p>
            <a:pPr marL="0" indent="0">
              <a:buNone/>
            </a:pPr>
            <a:r>
              <a:rPr lang="en-US" sz="950" b="1" dirty="0">
                <a:solidFill>
                  <a:srgbClr val="1B3A6B"/>
                </a:solidFill>
              </a:rPr>
              <a:t>Definition: </a:t>
            </a:r>
            <a:r>
              <a:rPr lang="en-US" sz="950" dirty="0">
                <a:solidFill>
                  <a:srgbClr val="2D3748"/>
                </a:solidFill>
              </a:rPr>
              <a:t>Prior studies used methods that were limited, outdated, or insufficient to fully capture the relationship.</a:t>
            </a:r>
            <a:endParaRPr lang="en-US" sz="950" dirty="0"/>
          </a:p>
        </p:txBody>
      </p:sp>
      <p:sp>
        <p:nvSpPr>
          <p:cNvPr id="24" name="Text 22"/>
          <p:cNvSpPr/>
          <p:nvPr/>
        </p:nvSpPr>
        <p:spPr>
          <a:xfrm>
            <a:off x="2084832" y="3922776"/>
            <a:ext cx="6675120" cy="256032"/>
          </a:xfrm>
          <a:prstGeom prst="rect">
            <a:avLst/>
          </a:prstGeom>
          <a:noFill/>
          <a:ln/>
        </p:spPr>
        <p:txBody>
          <a:bodyPr wrap="square" rtlCol="0" anchor="ctr"/>
          <a:lstStyle/>
          <a:p>
            <a:pPr marL="0" indent="0">
              <a:buNone/>
            </a:pPr>
            <a:r>
              <a:rPr lang="en-US" sz="950" b="1" dirty="0">
                <a:solidFill>
                  <a:srgbClr val="D4A017"/>
                </a:solidFill>
              </a:rPr>
              <a:t>Example signal: </a:t>
            </a:r>
            <a:r>
              <a:rPr lang="en-US" sz="950" i="1" dirty="0">
                <a:solidFill>
                  <a:srgbClr val="2D3748"/>
                </a:solidFill>
              </a:rPr>
              <a:t>Existing studies relied on qualitative case studies only. No quantitative or mixed-methods study has tested the relationship statistically.</a:t>
            </a:r>
            <a:endParaRPr lang="en-US" sz="950" dirty="0"/>
          </a:p>
        </p:txBody>
      </p:sp>
      <p:sp>
        <p:nvSpPr>
          <p:cNvPr id="25" name="Text 23"/>
          <p:cNvSpPr/>
          <p:nvPr/>
        </p:nvSpPr>
        <p:spPr>
          <a:xfrm>
            <a:off x="2084832" y="4187952"/>
            <a:ext cx="6675120" cy="256032"/>
          </a:xfrm>
          <a:prstGeom prst="rect">
            <a:avLst/>
          </a:prstGeom>
          <a:noFill/>
          <a:ln/>
        </p:spPr>
        <p:txBody>
          <a:bodyPr wrap="square" rtlCol="0" anchor="ctr"/>
          <a:lstStyle/>
          <a:p>
            <a:pPr marL="0" indent="0">
              <a:buNone/>
            </a:pPr>
            <a:r>
              <a:rPr lang="en-US" sz="950" b="1" dirty="0">
                <a:solidFill>
                  <a:srgbClr val="1B3A6B"/>
                </a:solidFill>
              </a:rPr>
              <a:t>How to spot it: </a:t>
            </a:r>
            <a:r>
              <a:rPr lang="en-US" sz="950" dirty="0">
                <a:solidFill>
                  <a:srgbClr val="2D3748"/>
                </a:solidFill>
              </a:rPr>
              <a:t>Check the methodology of each reviewed study. If all used only qualitative or cross-sectional designs — that is a methodological gap.</a:t>
            </a:r>
            <a:endParaRPr lang="en-US" sz="950" dirty="0"/>
          </a:p>
        </p:txBody>
      </p:sp>
      <p:sp>
        <p:nvSpPr>
          <p:cNvPr id="26" name="Text 24"/>
          <p:cNvSpPr/>
          <p:nvPr/>
        </p:nvSpPr>
        <p:spPr>
          <a:xfrm>
            <a:off x="2084832" y="4453128"/>
            <a:ext cx="6675120" cy="228600"/>
          </a:xfrm>
          <a:prstGeom prst="rect">
            <a:avLst/>
          </a:prstGeom>
          <a:noFill/>
          <a:ln/>
        </p:spPr>
        <p:txBody>
          <a:bodyPr wrap="square" rtlCol="0" anchor="ctr"/>
          <a:lstStyle/>
          <a:p>
            <a:pPr marL="0" indent="0">
              <a:buNone/>
            </a:pPr>
            <a:r>
              <a:rPr lang="en-US" sz="950" b="1" dirty="0">
                <a:solidFill>
                  <a:srgbClr val="0E7C7B"/>
                </a:solidFill>
              </a:rPr>
              <a:t>Self-check: </a:t>
            </a:r>
            <a:r>
              <a:rPr lang="en-US" sz="950" i="1" dirty="0">
                <a:solidFill>
                  <a:srgbClr val="2D3748"/>
                </a:solidFill>
              </a:rPr>
              <a:t>Did prior studies use a different or weaker method that my study improves upon?</a:t>
            </a:r>
            <a:endParaRPr lang="en-US" sz="9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4892040"/>
            <a:ext cx="9144000" cy="182880"/>
          </a:xfrm>
          <a:prstGeom prst="rect">
            <a:avLst/>
          </a:prstGeom>
          <a:noFill/>
          <a:ln/>
        </p:spPr>
        <p:txBody>
          <a:bodyPr wrap="square" rtlCol="0" anchor="ctr"/>
          <a:lstStyle/>
          <a:p>
            <a:pPr marL="0" indent="0" algn="ctr">
              <a:buNone/>
            </a:pPr>
            <a:r>
              <a:rPr lang="en-US" sz="750" i="1" dirty="0">
                <a:solidFill>
                  <a:srgbClr val="7A8CA0"/>
                </a:solidFill>
              </a:rPr>
              <a:t>Tobit Research Consulting  |  Proposal Writing Training  |  Chapter 2</a:t>
            </a:r>
            <a:endParaRPr lang="en-US" sz="750" dirty="0"/>
          </a:p>
        </p:txBody>
      </p:sp>
      <p:sp>
        <p:nvSpPr>
          <p:cNvPr id="3" name="Shape 1"/>
          <p:cNvSpPr/>
          <p:nvPr/>
        </p:nvSpPr>
        <p:spPr>
          <a:xfrm>
            <a:off x="0" y="0"/>
            <a:ext cx="9144000" cy="960120"/>
          </a:xfrm>
          <a:prstGeom prst="rect">
            <a:avLst/>
          </a:prstGeom>
          <a:solidFill>
            <a:srgbClr val="1B3A6B"/>
          </a:solidFill>
          <a:ln w="12700">
            <a:solidFill>
              <a:srgbClr val="1B3A6B"/>
            </a:solidFill>
            <a:prstDash val="solid"/>
          </a:ln>
        </p:spPr>
      </p:sp>
      <p:sp>
        <p:nvSpPr>
          <p:cNvPr id="4" name="Text 2"/>
          <p:cNvSpPr/>
          <p:nvPr/>
        </p:nvSpPr>
        <p:spPr>
          <a:xfrm>
            <a:off x="457200" y="73152"/>
            <a:ext cx="8229600" cy="411480"/>
          </a:xfrm>
          <a:prstGeom prst="rect">
            <a:avLst/>
          </a:prstGeom>
          <a:noFill/>
          <a:ln/>
        </p:spPr>
        <p:txBody>
          <a:bodyPr wrap="square" rtlCol="0" anchor="ctr"/>
          <a:lstStyle/>
          <a:p>
            <a:pPr marL="0" indent="0">
              <a:buNone/>
            </a:pPr>
            <a:r>
              <a:rPr lang="en-US" sz="2200" b="1" dirty="0">
                <a:solidFill>
                  <a:srgbClr val="FFFFFF"/>
                </a:solidFill>
              </a:rPr>
              <a:t>Section 2.5: Research Gap</a:t>
            </a:r>
            <a:endParaRPr lang="en-US" sz="2200" dirty="0"/>
          </a:p>
        </p:txBody>
      </p:sp>
      <p:sp>
        <p:nvSpPr>
          <p:cNvPr id="5" name="Text 3"/>
          <p:cNvSpPr/>
          <p:nvPr/>
        </p:nvSpPr>
        <p:spPr>
          <a:xfrm>
            <a:off x="457200" y="502920"/>
            <a:ext cx="8229600" cy="274320"/>
          </a:xfrm>
          <a:prstGeom prst="rect">
            <a:avLst/>
          </a:prstGeom>
          <a:noFill/>
          <a:ln/>
        </p:spPr>
        <p:txBody>
          <a:bodyPr wrap="square" rtlCol="0" anchor="ctr"/>
          <a:lstStyle/>
          <a:p>
            <a:pPr marL="0" indent="0">
              <a:buNone/>
            </a:pPr>
            <a:r>
              <a:rPr lang="en-US" sz="1100" i="1" dirty="0">
                <a:solidFill>
                  <a:srgbClr val="AABDD5"/>
                </a:solidFill>
              </a:rPr>
              <a:t>What it is, how to derive it from the empirical review, and how to write it as a synthesis — not a list</a:t>
            </a:r>
            <a:endParaRPr lang="en-US" sz="1100" dirty="0"/>
          </a:p>
        </p:txBody>
      </p:sp>
      <p:sp>
        <p:nvSpPr>
          <p:cNvPr id="6" name="Shape 4"/>
          <p:cNvSpPr/>
          <p:nvPr/>
        </p:nvSpPr>
        <p:spPr>
          <a:xfrm>
            <a:off x="274320" y="1051560"/>
            <a:ext cx="8595360" cy="621792"/>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7" name="Shape 5"/>
          <p:cNvSpPr/>
          <p:nvPr/>
        </p:nvSpPr>
        <p:spPr>
          <a:xfrm>
            <a:off x="274320" y="1051560"/>
            <a:ext cx="64008" cy="621792"/>
          </a:xfrm>
          <a:prstGeom prst="rect">
            <a:avLst/>
          </a:prstGeom>
          <a:solidFill>
            <a:srgbClr val="D4A017"/>
          </a:solidFill>
          <a:ln w="12700">
            <a:solidFill>
              <a:srgbClr val="D4A017"/>
            </a:solidFill>
            <a:prstDash val="solid"/>
          </a:ln>
        </p:spPr>
      </p:sp>
      <p:sp>
        <p:nvSpPr>
          <p:cNvPr id="8" name="Text 6"/>
          <p:cNvSpPr/>
          <p:nvPr/>
        </p:nvSpPr>
        <p:spPr>
          <a:xfrm>
            <a:off x="457200" y="1097280"/>
            <a:ext cx="8321040" cy="228600"/>
          </a:xfrm>
          <a:prstGeom prst="rect">
            <a:avLst/>
          </a:prstGeom>
          <a:noFill/>
          <a:ln/>
        </p:spPr>
        <p:txBody>
          <a:bodyPr wrap="square" rtlCol="0" anchor="ctr"/>
          <a:lstStyle/>
          <a:p>
            <a:pPr marL="0" indent="0">
              <a:buNone/>
            </a:pPr>
            <a:r>
              <a:rPr lang="en-US" sz="1100" b="1" dirty="0">
                <a:solidFill>
                  <a:srgbClr val="1B3A6B"/>
                </a:solidFill>
              </a:rPr>
              <a:t>WHAT IS THE RESEARCH GAP?</a:t>
            </a:r>
            <a:endParaRPr lang="en-US" sz="1100" dirty="0"/>
          </a:p>
        </p:txBody>
      </p:sp>
      <p:sp>
        <p:nvSpPr>
          <p:cNvPr id="9" name="Text 7"/>
          <p:cNvSpPr/>
          <p:nvPr/>
        </p:nvSpPr>
        <p:spPr>
          <a:xfrm>
            <a:off x="457200" y="1307592"/>
            <a:ext cx="8321040" cy="338328"/>
          </a:xfrm>
          <a:prstGeom prst="rect">
            <a:avLst/>
          </a:prstGeom>
          <a:noFill/>
          <a:ln/>
        </p:spPr>
        <p:txBody>
          <a:bodyPr wrap="square" rtlCol="0" anchor="ctr"/>
          <a:lstStyle/>
          <a:p>
            <a:pPr marL="0" indent="0">
              <a:buNone/>
            </a:pPr>
            <a:r>
              <a:rPr lang="en-US" sz="1050" dirty="0">
                <a:solidFill>
                  <a:srgbClr val="2D3748"/>
                </a:solidFill>
              </a:rPr>
              <a:t>The Research Gap is a synthesised, consolidated statement of what is missing in existing literature — making explicit why your specific study is needed. It is derived from, and logically follows, the empirical review. It is NOT a repetition of individual study gaps — it is a synthesis of those gaps into a coherent scholarly argument for your study's contribution.</a:t>
            </a:r>
            <a:endParaRPr lang="en-US" sz="1050" dirty="0"/>
          </a:p>
        </p:txBody>
      </p:sp>
      <p:sp>
        <p:nvSpPr>
          <p:cNvPr id="10" name="Text 8"/>
          <p:cNvSpPr/>
          <p:nvPr/>
        </p:nvSpPr>
        <p:spPr>
          <a:xfrm>
            <a:off x="457200" y="1764792"/>
            <a:ext cx="8321040" cy="256032"/>
          </a:xfrm>
          <a:prstGeom prst="rect">
            <a:avLst/>
          </a:prstGeom>
          <a:noFill/>
          <a:ln/>
        </p:spPr>
        <p:txBody>
          <a:bodyPr wrap="square" rtlCol="0" anchor="ctr"/>
          <a:lstStyle/>
          <a:p>
            <a:pPr marL="0" indent="0">
              <a:buNone/>
            </a:pPr>
            <a:r>
              <a:rPr lang="en-US" sz="1200" b="1" dirty="0">
                <a:solidFill>
                  <a:srgbClr val="1B3A6B"/>
                </a:solidFill>
              </a:rPr>
              <a:t>HOW TO DERIVE AND WRITE THE RESEARCH GAP</a:t>
            </a:r>
            <a:endParaRPr lang="en-US" sz="1200" dirty="0"/>
          </a:p>
        </p:txBody>
      </p:sp>
      <p:sp>
        <p:nvSpPr>
          <p:cNvPr id="11" name="Shape 9"/>
          <p:cNvSpPr/>
          <p:nvPr/>
        </p:nvSpPr>
        <p:spPr>
          <a:xfrm>
            <a:off x="274320" y="2084832"/>
            <a:ext cx="8595360" cy="59436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12" name="Shape 10"/>
          <p:cNvSpPr/>
          <p:nvPr/>
        </p:nvSpPr>
        <p:spPr>
          <a:xfrm>
            <a:off x="347472" y="2176272"/>
            <a:ext cx="411480" cy="411480"/>
          </a:xfrm>
          <a:prstGeom prst="ellipse">
            <a:avLst/>
          </a:prstGeom>
          <a:solidFill>
            <a:srgbClr val="1B3A6B"/>
          </a:solidFill>
          <a:ln w="12700">
            <a:solidFill>
              <a:srgbClr val="1B3A6B"/>
            </a:solidFill>
            <a:prstDash val="solid"/>
          </a:ln>
        </p:spPr>
      </p:sp>
      <p:sp>
        <p:nvSpPr>
          <p:cNvPr id="13" name="Text 11"/>
          <p:cNvSpPr/>
          <p:nvPr/>
        </p:nvSpPr>
        <p:spPr>
          <a:xfrm>
            <a:off x="347472" y="2176272"/>
            <a:ext cx="411480" cy="411480"/>
          </a:xfrm>
          <a:prstGeom prst="rect">
            <a:avLst/>
          </a:prstGeom>
          <a:noFill/>
          <a:ln/>
        </p:spPr>
        <p:txBody>
          <a:bodyPr wrap="square" lIns="0" tIns="0" rIns="0" bIns="0" rtlCol="0" anchor="ctr"/>
          <a:lstStyle/>
          <a:p>
            <a:pPr marL="0" indent="0" algn="ctr">
              <a:buNone/>
            </a:pPr>
            <a:r>
              <a:rPr lang="en-US" sz="1300" b="1" dirty="0">
                <a:solidFill>
                  <a:srgbClr val="FFFFFF"/>
                </a:solidFill>
              </a:rPr>
              <a:t>1</a:t>
            </a:r>
            <a:endParaRPr lang="en-US" sz="1300" dirty="0"/>
          </a:p>
        </p:txBody>
      </p:sp>
      <p:sp>
        <p:nvSpPr>
          <p:cNvPr id="14" name="Text 12"/>
          <p:cNvSpPr/>
          <p:nvPr/>
        </p:nvSpPr>
        <p:spPr>
          <a:xfrm>
            <a:off x="896112" y="2157984"/>
            <a:ext cx="7863840" cy="228600"/>
          </a:xfrm>
          <a:prstGeom prst="rect">
            <a:avLst/>
          </a:prstGeom>
          <a:noFill/>
          <a:ln/>
        </p:spPr>
        <p:txBody>
          <a:bodyPr wrap="square" rtlCol="0" anchor="ctr"/>
          <a:lstStyle/>
          <a:p>
            <a:pPr marL="0" indent="0">
              <a:buNone/>
            </a:pPr>
            <a:r>
              <a:rPr lang="en-US" sz="1050" b="1" dirty="0">
                <a:solidFill>
                  <a:srgbClr val="1B3A6B"/>
                </a:solidFill>
              </a:rPr>
              <a:t>Collect and categorise all gaps from your empirical review</a:t>
            </a:r>
            <a:endParaRPr lang="en-US" sz="1050" dirty="0"/>
          </a:p>
        </p:txBody>
      </p:sp>
      <p:sp>
        <p:nvSpPr>
          <p:cNvPr id="15" name="Text 13"/>
          <p:cNvSpPr/>
          <p:nvPr/>
        </p:nvSpPr>
        <p:spPr>
          <a:xfrm>
            <a:off x="896112" y="2386584"/>
            <a:ext cx="7863840" cy="246888"/>
          </a:xfrm>
          <a:prstGeom prst="rect">
            <a:avLst/>
          </a:prstGeom>
          <a:noFill/>
          <a:ln/>
        </p:spPr>
        <p:txBody>
          <a:bodyPr wrap="square" rtlCol="0" anchor="ctr"/>
          <a:lstStyle/>
          <a:p>
            <a:pPr marL="0" indent="0">
              <a:buNone/>
            </a:pPr>
            <a:r>
              <a:rPr lang="en-US" sz="950" dirty="0">
                <a:solidFill>
                  <a:srgbClr val="2D3748"/>
                </a:solidFill>
              </a:rPr>
              <a:t>After reviewing each study, note the gap identified. Group them by type: conceptual, contextual, or methodological.</a:t>
            </a:r>
            <a:endParaRPr lang="en-US" sz="950" dirty="0"/>
          </a:p>
        </p:txBody>
      </p:sp>
      <p:sp>
        <p:nvSpPr>
          <p:cNvPr id="16" name="Shape 14"/>
          <p:cNvSpPr/>
          <p:nvPr/>
        </p:nvSpPr>
        <p:spPr>
          <a:xfrm>
            <a:off x="274320" y="2752344"/>
            <a:ext cx="8595360" cy="594360"/>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17" name="Shape 15"/>
          <p:cNvSpPr/>
          <p:nvPr/>
        </p:nvSpPr>
        <p:spPr>
          <a:xfrm>
            <a:off x="347472" y="2843784"/>
            <a:ext cx="411480" cy="411480"/>
          </a:xfrm>
          <a:prstGeom prst="ellipse">
            <a:avLst/>
          </a:prstGeom>
          <a:solidFill>
            <a:srgbClr val="1B3A6B"/>
          </a:solidFill>
          <a:ln w="12700">
            <a:solidFill>
              <a:srgbClr val="1B3A6B"/>
            </a:solidFill>
            <a:prstDash val="solid"/>
          </a:ln>
        </p:spPr>
      </p:sp>
      <p:sp>
        <p:nvSpPr>
          <p:cNvPr id="18" name="Text 16"/>
          <p:cNvSpPr/>
          <p:nvPr/>
        </p:nvSpPr>
        <p:spPr>
          <a:xfrm>
            <a:off x="347472" y="2843784"/>
            <a:ext cx="411480" cy="411480"/>
          </a:xfrm>
          <a:prstGeom prst="rect">
            <a:avLst/>
          </a:prstGeom>
          <a:noFill/>
          <a:ln/>
        </p:spPr>
        <p:txBody>
          <a:bodyPr wrap="square" lIns="0" tIns="0" rIns="0" bIns="0" rtlCol="0" anchor="ctr"/>
          <a:lstStyle/>
          <a:p>
            <a:pPr marL="0" indent="0" algn="ctr">
              <a:buNone/>
            </a:pPr>
            <a:r>
              <a:rPr lang="en-US" sz="1300" b="1" dirty="0">
                <a:solidFill>
                  <a:srgbClr val="FFFFFF"/>
                </a:solidFill>
              </a:rPr>
              <a:t>2</a:t>
            </a:r>
            <a:endParaRPr lang="en-US" sz="1300" dirty="0"/>
          </a:p>
        </p:txBody>
      </p:sp>
      <p:sp>
        <p:nvSpPr>
          <p:cNvPr id="19" name="Text 17"/>
          <p:cNvSpPr/>
          <p:nvPr/>
        </p:nvSpPr>
        <p:spPr>
          <a:xfrm>
            <a:off x="896112" y="2825496"/>
            <a:ext cx="7863840" cy="228600"/>
          </a:xfrm>
          <a:prstGeom prst="rect">
            <a:avLst/>
          </a:prstGeom>
          <a:noFill/>
          <a:ln/>
        </p:spPr>
        <p:txBody>
          <a:bodyPr wrap="square" rtlCol="0" anchor="ctr"/>
          <a:lstStyle/>
          <a:p>
            <a:pPr marL="0" indent="0">
              <a:buNone/>
            </a:pPr>
            <a:r>
              <a:rPr lang="en-US" sz="1050" b="1" dirty="0">
                <a:solidFill>
                  <a:srgbClr val="1B3A6B"/>
                </a:solidFill>
              </a:rPr>
              <a:t>Identify the dominant pattern across the gaps</a:t>
            </a:r>
            <a:endParaRPr lang="en-US" sz="1050" dirty="0"/>
          </a:p>
        </p:txBody>
      </p:sp>
      <p:sp>
        <p:nvSpPr>
          <p:cNvPr id="20" name="Text 18"/>
          <p:cNvSpPr/>
          <p:nvPr/>
        </p:nvSpPr>
        <p:spPr>
          <a:xfrm>
            <a:off x="896112" y="3054096"/>
            <a:ext cx="7863840" cy="246888"/>
          </a:xfrm>
          <a:prstGeom prst="rect">
            <a:avLst/>
          </a:prstGeom>
          <a:noFill/>
          <a:ln/>
        </p:spPr>
        <p:txBody>
          <a:bodyPr wrap="square" rtlCol="0" anchor="ctr"/>
          <a:lstStyle/>
          <a:p>
            <a:pPr marL="0" indent="0">
              <a:buNone/>
            </a:pPr>
            <a:r>
              <a:rPr lang="en-US" sz="950" dirty="0">
                <a:solidFill>
                  <a:srgbClr val="2D3748"/>
                </a:solidFill>
              </a:rPr>
              <a:t>What is consistently missing across multiple studies? That recurring pattern becomes your main research gap.</a:t>
            </a:r>
            <a:endParaRPr lang="en-US" sz="950" dirty="0"/>
          </a:p>
        </p:txBody>
      </p:sp>
      <p:sp>
        <p:nvSpPr>
          <p:cNvPr id="21" name="Shape 19"/>
          <p:cNvSpPr/>
          <p:nvPr/>
        </p:nvSpPr>
        <p:spPr>
          <a:xfrm>
            <a:off x="274320" y="3419856"/>
            <a:ext cx="8595360" cy="594360"/>
          </a:xfrm>
          <a:prstGeom prst="rect">
            <a:avLst/>
          </a:prstGeom>
          <a:solidFill>
            <a:srgbClr val="F4F7FB"/>
          </a:solidFill>
          <a:ln w="6350">
            <a:solidFill>
              <a:srgbClr val="D8E4F0"/>
            </a:solidFill>
            <a:prstDash val="solid"/>
          </a:ln>
          <a:effectLst>
            <a:outerShdw blurRad="101600" dist="38100" dir="8100000" algn="bl" rotWithShape="0">
              <a:srgbClr val="000000">
                <a:alpha val="12000"/>
              </a:srgbClr>
            </a:outerShdw>
          </a:effectLst>
        </p:spPr>
      </p:sp>
      <p:sp>
        <p:nvSpPr>
          <p:cNvPr id="22" name="Shape 20"/>
          <p:cNvSpPr/>
          <p:nvPr/>
        </p:nvSpPr>
        <p:spPr>
          <a:xfrm>
            <a:off x="347472" y="3511296"/>
            <a:ext cx="411480" cy="411480"/>
          </a:xfrm>
          <a:prstGeom prst="ellipse">
            <a:avLst/>
          </a:prstGeom>
          <a:solidFill>
            <a:srgbClr val="1B3A6B"/>
          </a:solidFill>
          <a:ln w="12700">
            <a:solidFill>
              <a:srgbClr val="1B3A6B"/>
            </a:solidFill>
            <a:prstDash val="solid"/>
          </a:ln>
        </p:spPr>
      </p:sp>
      <p:sp>
        <p:nvSpPr>
          <p:cNvPr id="23" name="Text 21"/>
          <p:cNvSpPr/>
          <p:nvPr/>
        </p:nvSpPr>
        <p:spPr>
          <a:xfrm>
            <a:off x="347472" y="3511296"/>
            <a:ext cx="411480" cy="411480"/>
          </a:xfrm>
          <a:prstGeom prst="rect">
            <a:avLst/>
          </a:prstGeom>
          <a:noFill/>
          <a:ln/>
        </p:spPr>
        <p:txBody>
          <a:bodyPr wrap="square" lIns="0" tIns="0" rIns="0" bIns="0" rtlCol="0" anchor="ctr"/>
          <a:lstStyle/>
          <a:p>
            <a:pPr marL="0" indent="0" algn="ctr">
              <a:buNone/>
            </a:pPr>
            <a:r>
              <a:rPr lang="en-US" sz="1300" b="1" dirty="0">
                <a:solidFill>
                  <a:srgbClr val="FFFFFF"/>
                </a:solidFill>
              </a:rPr>
              <a:t>3</a:t>
            </a:r>
            <a:endParaRPr lang="en-US" sz="1300" dirty="0"/>
          </a:p>
        </p:txBody>
      </p:sp>
      <p:sp>
        <p:nvSpPr>
          <p:cNvPr id="24" name="Text 22"/>
          <p:cNvSpPr/>
          <p:nvPr/>
        </p:nvSpPr>
        <p:spPr>
          <a:xfrm>
            <a:off x="896112" y="3493008"/>
            <a:ext cx="7863840" cy="228600"/>
          </a:xfrm>
          <a:prstGeom prst="rect">
            <a:avLst/>
          </a:prstGeom>
          <a:noFill/>
          <a:ln/>
        </p:spPr>
        <p:txBody>
          <a:bodyPr wrap="square" rtlCol="0" anchor="ctr"/>
          <a:lstStyle/>
          <a:p>
            <a:pPr marL="0" indent="0">
              <a:buNone/>
            </a:pPr>
            <a:r>
              <a:rPr lang="en-US" sz="1050" b="1" dirty="0">
                <a:solidFill>
                  <a:srgbClr val="1B3A6B"/>
                </a:solidFill>
              </a:rPr>
              <a:t>Write the gap in three structured paragraphs</a:t>
            </a:r>
            <a:endParaRPr lang="en-US" sz="1050" dirty="0"/>
          </a:p>
        </p:txBody>
      </p:sp>
      <p:sp>
        <p:nvSpPr>
          <p:cNvPr id="25" name="Text 23"/>
          <p:cNvSpPr/>
          <p:nvPr/>
        </p:nvSpPr>
        <p:spPr>
          <a:xfrm>
            <a:off x="896112" y="3721608"/>
            <a:ext cx="7863840" cy="246888"/>
          </a:xfrm>
          <a:prstGeom prst="rect">
            <a:avLst/>
          </a:prstGeom>
          <a:noFill/>
          <a:ln/>
        </p:spPr>
        <p:txBody>
          <a:bodyPr wrap="square" rtlCol="0" anchor="ctr"/>
          <a:lstStyle/>
          <a:p>
            <a:pPr marL="0" indent="0">
              <a:buNone/>
            </a:pPr>
            <a:r>
              <a:rPr lang="en-US" sz="950" dirty="0">
                <a:solidFill>
                  <a:srgbClr val="2D3748"/>
                </a:solidFill>
              </a:rPr>
              <a:t>Paragraph 1: What has been studied (acknowledge existing work). Paragraph 2: What is consistently missing (the gap). Paragraph 3: What your study will do to address this gap.</a:t>
            </a:r>
            <a:endParaRPr lang="en-US" sz="950" dirty="0"/>
          </a:p>
        </p:txBody>
      </p:sp>
      <p:sp>
        <p:nvSpPr>
          <p:cNvPr id="26" name="Shape 24"/>
          <p:cNvSpPr/>
          <p:nvPr/>
        </p:nvSpPr>
        <p:spPr>
          <a:xfrm>
            <a:off x="274320" y="4087368"/>
            <a:ext cx="8595360" cy="594360"/>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27" name="Shape 25"/>
          <p:cNvSpPr/>
          <p:nvPr/>
        </p:nvSpPr>
        <p:spPr>
          <a:xfrm>
            <a:off x="347472" y="4178808"/>
            <a:ext cx="411480" cy="411480"/>
          </a:xfrm>
          <a:prstGeom prst="ellipse">
            <a:avLst/>
          </a:prstGeom>
          <a:solidFill>
            <a:srgbClr val="1B3A6B"/>
          </a:solidFill>
          <a:ln w="12700">
            <a:solidFill>
              <a:srgbClr val="1B3A6B"/>
            </a:solidFill>
            <a:prstDash val="solid"/>
          </a:ln>
        </p:spPr>
      </p:sp>
      <p:sp>
        <p:nvSpPr>
          <p:cNvPr id="28" name="Text 26"/>
          <p:cNvSpPr/>
          <p:nvPr/>
        </p:nvSpPr>
        <p:spPr>
          <a:xfrm>
            <a:off x="347472" y="4178808"/>
            <a:ext cx="411480" cy="411480"/>
          </a:xfrm>
          <a:prstGeom prst="rect">
            <a:avLst/>
          </a:prstGeom>
          <a:noFill/>
          <a:ln/>
        </p:spPr>
        <p:txBody>
          <a:bodyPr wrap="square" lIns="0" tIns="0" rIns="0" bIns="0" rtlCol="0" anchor="ctr"/>
          <a:lstStyle/>
          <a:p>
            <a:pPr marL="0" indent="0" algn="ctr">
              <a:buNone/>
            </a:pPr>
            <a:r>
              <a:rPr lang="en-US" sz="1300" b="1" dirty="0">
                <a:solidFill>
                  <a:srgbClr val="FFFFFF"/>
                </a:solidFill>
              </a:rPr>
              <a:t>4</a:t>
            </a:r>
            <a:endParaRPr lang="en-US" sz="1300" dirty="0"/>
          </a:p>
        </p:txBody>
      </p:sp>
      <p:sp>
        <p:nvSpPr>
          <p:cNvPr id="29" name="Text 27"/>
          <p:cNvSpPr/>
          <p:nvPr/>
        </p:nvSpPr>
        <p:spPr>
          <a:xfrm>
            <a:off x="896112" y="4160520"/>
            <a:ext cx="7863840" cy="228600"/>
          </a:xfrm>
          <a:prstGeom prst="rect">
            <a:avLst/>
          </a:prstGeom>
          <a:noFill/>
          <a:ln/>
        </p:spPr>
        <p:txBody>
          <a:bodyPr wrap="square" rtlCol="0" anchor="ctr"/>
          <a:lstStyle/>
          <a:p>
            <a:pPr marL="0" indent="0">
              <a:buNone/>
            </a:pPr>
            <a:r>
              <a:rPr lang="en-US" sz="1050" b="1" dirty="0">
                <a:solidFill>
                  <a:srgbClr val="1B3A6B"/>
                </a:solidFill>
              </a:rPr>
              <a:t>Connect the gap directly to your study objectives</a:t>
            </a:r>
            <a:endParaRPr lang="en-US" sz="1050" dirty="0"/>
          </a:p>
        </p:txBody>
      </p:sp>
      <p:sp>
        <p:nvSpPr>
          <p:cNvPr id="30" name="Text 28"/>
          <p:cNvSpPr/>
          <p:nvPr/>
        </p:nvSpPr>
        <p:spPr>
          <a:xfrm>
            <a:off x="896112" y="4389120"/>
            <a:ext cx="7863840" cy="246888"/>
          </a:xfrm>
          <a:prstGeom prst="rect">
            <a:avLst/>
          </a:prstGeom>
          <a:noFill/>
          <a:ln/>
        </p:spPr>
        <p:txBody>
          <a:bodyPr wrap="square" rtlCol="0" anchor="ctr"/>
          <a:lstStyle/>
          <a:p>
            <a:pPr marL="0" indent="0">
              <a:buNone/>
            </a:pPr>
            <a:r>
              <a:rPr lang="en-US" sz="950" dirty="0">
                <a:solidFill>
                  <a:srgbClr val="2D3748"/>
                </a:solidFill>
              </a:rPr>
              <a:t>Each specific objective should implicitly address one aspect of the gap. The gap justifies the objectives — not the other way around.</a:t>
            </a:r>
            <a:endParaRPr lang="en-US" sz="950" dirty="0"/>
          </a:p>
        </p:txBody>
      </p:sp>
      <p:sp>
        <p:nvSpPr>
          <p:cNvPr id="31" name="Shape 29"/>
          <p:cNvSpPr/>
          <p:nvPr/>
        </p:nvSpPr>
        <p:spPr>
          <a:xfrm>
            <a:off x="274320" y="4773168"/>
            <a:ext cx="8595360" cy="274320"/>
          </a:xfrm>
          <a:prstGeom prst="rect">
            <a:avLst/>
          </a:prstGeom>
          <a:solidFill>
            <a:srgbClr val="EBF5FB"/>
          </a:solidFill>
          <a:ln w="6350">
            <a:solidFill>
              <a:srgbClr val="BDD7EE"/>
            </a:solidFill>
            <a:prstDash val="solid"/>
          </a:ln>
        </p:spPr>
      </p:sp>
      <p:sp>
        <p:nvSpPr>
          <p:cNvPr id="32" name="Text 30"/>
          <p:cNvSpPr/>
          <p:nvPr/>
        </p:nvSpPr>
        <p:spPr>
          <a:xfrm>
            <a:off x="411480" y="4791456"/>
            <a:ext cx="8321040" cy="246888"/>
          </a:xfrm>
          <a:prstGeom prst="rect">
            <a:avLst/>
          </a:prstGeom>
          <a:noFill/>
          <a:ln/>
        </p:spPr>
        <p:txBody>
          <a:bodyPr wrap="square" rtlCol="0" anchor="ctr"/>
          <a:lstStyle/>
          <a:p>
            <a:pPr marL="0" indent="0">
              <a:buNone/>
            </a:pPr>
            <a:r>
              <a:rPr lang="en-US" sz="850" i="1" dirty="0">
                <a:solidFill>
                  <a:srgbClr val="1A4A6B"/>
                </a:solidFill>
              </a:rPr>
              <a:t>SAMPLE: "Although existing studies have examined risk management in corporate and international NGO settings, there remains a dearth of contextual evidence on how specific practices — particularly risk monitoring — influence local NGO sustainability in Kenya. Methodologically, prior studies relied predominantly on qualitative designs, a gap this quantitative study addresses."</a:t>
            </a:r>
            <a:endParaRPr lang="en-US" sz="8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1">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0" y="4892040"/>
            <a:ext cx="9144000" cy="182880"/>
          </a:xfrm>
          <a:prstGeom prst="rect">
            <a:avLst/>
          </a:prstGeom>
          <a:noFill/>
          <a:ln/>
        </p:spPr>
        <p:txBody>
          <a:bodyPr wrap="square" rtlCol="0" anchor="ctr"/>
          <a:lstStyle/>
          <a:p>
            <a:pPr marL="0" indent="0" algn="ctr">
              <a:buNone/>
            </a:pPr>
            <a:r>
              <a:rPr lang="en-US" sz="750" i="1" dirty="0">
                <a:solidFill>
                  <a:srgbClr val="7A8CA0"/>
                </a:solidFill>
              </a:rPr>
              <a:t>Tobit Research Consulting  |  Proposal Writing Training  |  Chapter 2</a:t>
            </a:r>
            <a:endParaRPr lang="en-US" sz="750" dirty="0"/>
          </a:p>
        </p:txBody>
      </p:sp>
      <p:sp>
        <p:nvSpPr>
          <p:cNvPr id="3" name="Shape 1"/>
          <p:cNvSpPr/>
          <p:nvPr/>
        </p:nvSpPr>
        <p:spPr>
          <a:xfrm>
            <a:off x="0" y="0"/>
            <a:ext cx="9144000" cy="960120"/>
          </a:xfrm>
          <a:prstGeom prst="rect">
            <a:avLst/>
          </a:prstGeom>
          <a:solidFill>
            <a:srgbClr val="0E7C7B"/>
          </a:solidFill>
          <a:ln w="12700">
            <a:solidFill>
              <a:srgbClr val="0E7C7B"/>
            </a:solidFill>
            <a:prstDash val="solid"/>
          </a:ln>
        </p:spPr>
      </p:sp>
      <p:sp>
        <p:nvSpPr>
          <p:cNvPr id="4" name="Text 2"/>
          <p:cNvSpPr/>
          <p:nvPr/>
        </p:nvSpPr>
        <p:spPr>
          <a:xfrm>
            <a:off x="457200" y="73152"/>
            <a:ext cx="8229600" cy="411480"/>
          </a:xfrm>
          <a:prstGeom prst="rect">
            <a:avLst/>
          </a:prstGeom>
          <a:noFill/>
          <a:ln/>
        </p:spPr>
        <p:txBody>
          <a:bodyPr wrap="square" rtlCol="0" anchor="ctr"/>
          <a:lstStyle/>
          <a:p>
            <a:pPr marL="0" indent="0">
              <a:buNone/>
            </a:pPr>
            <a:r>
              <a:rPr lang="en-US" sz="2200" b="1" dirty="0">
                <a:solidFill>
                  <a:srgbClr val="FFFFFF"/>
                </a:solidFill>
              </a:rPr>
              <a:t>Section 2.6: Conceptual Framework — What It Is</a:t>
            </a:r>
            <a:endParaRPr lang="en-US" sz="2200" dirty="0"/>
          </a:p>
        </p:txBody>
      </p:sp>
      <p:sp>
        <p:nvSpPr>
          <p:cNvPr id="5" name="Text 3"/>
          <p:cNvSpPr/>
          <p:nvPr/>
        </p:nvSpPr>
        <p:spPr>
          <a:xfrm>
            <a:off x="457200" y="502920"/>
            <a:ext cx="8229600" cy="274320"/>
          </a:xfrm>
          <a:prstGeom prst="rect">
            <a:avLst/>
          </a:prstGeom>
          <a:noFill/>
          <a:ln/>
        </p:spPr>
        <p:txBody>
          <a:bodyPr wrap="square" rtlCol="0" anchor="ctr"/>
          <a:lstStyle/>
          <a:p>
            <a:pPr marL="0" indent="0">
              <a:buNone/>
            </a:pPr>
            <a:r>
              <a:rPr lang="en-US" sz="1100" i="1" dirty="0">
                <a:solidFill>
                  <a:srgbClr val="CCE8E5"/>
                </a:solidFill>
              </a:rPr>
              <a:t>Definition, how to get indicators for each variable, and the rules for drawing the framework</a:t>
            </a:r>
            <a:endParaRPr lang="en-US" sz="1100" dirty="0"/>
          </a:p>
        </p:txBody>
      </p:sp>
      <p:sp>
        <p:nvSpPr>
          <p:cNvPr id="6" name="Shape 4"/>
          <p:cNvSpPr/>
          <p:nvPr/>
        </p:nvSpPr>
        <p:spPr>
          <a:xfrm>
            <a:off x="274320" y="1051560"/>
            <a:ext cx="8595360" cy="658368"/>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7" name="Shape 5"/>
          <p:cNvSpPr/>
          <p:nvPr/>
        </p:nvSpPr>
        <p:spPr>
          <a:xfrm>
            <a:off x="274320" y="1051560"/>
            <a:ext cx="64008" cy="658368"/>
          </a:xfrm>
          <a:prstGeom prst="rect">
            <a:avLst/>
          </a:prstGeom>
          <a:solidFill>
            <a:srgbClr val="D4A017"/>
          </a:solidFill>
          <a:ln w="12700">
            <a:solidFill>
              <a:srgbClr val="D4A017"/>
            </a:solidFill>
            <a:prstDash val="solid"/>
          </a:ln>
        </p:spPr>
      </p:sp>
      <p:sp>
        <p:nvSpPr>
          <p:cNvPr id="8" name="Text 6"/>
          <p:cNvSpPr/>
          <p:nvPr/>
        </p:nvSpPr>
        <p:spPr>
          <a:xfrm>
            <a:off x="457200" y="1097280"/>
            <a:ext cx="8321040" cy="228600"/>
          </a:xfrm>
          <a:prstGeom prst="rect">
            <a:avLst/>
          </a:prstGeom>
          <a:noFill/>
          <a:ln/>
        </p:spPr>
        <p:txBody>
          <a:bodyPr wrap="square" rtlCol="0" anchor="ctr"/>
          <a:lstStyle/>
          <a:p>
            <a:pPr marL="0" indent="0">
              <a:buNone/>
            </a:pPr>
            <a:r>
              <a:rPr lang="en-US" sz="1100" b="1" dirty="0">
                <a:solidFill>
                  <a:srgbClr val="1B3A6B"/>
                </a:solidFill>
              </a:rPr>
              <a:t>WHAT IS A CONCEPTUAL FRAMEWORK?</a:t>
            </a:r>
            <a:endParaRPr lang="en-US" sz="1100" dirty="0"/>
          </a:p>
        </p:txBody>
      </p:sp>
      <p:sp>
        <p:nvSpPr>
          <p:cNvPr id="9" name="Text 7"/>
          <p:cNvSpPr/>
          <p:nvPr/>
        </p:nvSpPr>
        <p:spPr>
          <a:xfrm>
            <a:off x="457200" y="1307592"/>
            <a:ext cx="8321040" cy="384048"/>
          </a:xfrm>
          <a:prstGeom prst="rect">
            <a:avLst/>
          </a:prstGeom>
          <a:noFill/>
          <a:ln/>
        </p:spPr>
        <p:txBody>
          <a:bodyPr wrap="square" rtlCol="0" anchor="ctr"/>
          <a:lstStyle/>
          <a:p>
            <a:pPr marL="0" indent="0">
              <a:buNone/>
            </a:pPr>
            <a:r>
              <a:rPr lang="en-US" sz="1050" dirty="0">
                <a:solidFill>
                  <a:srgbClr val="2D3748"/>
                </a:solidFill>
              </a:rPr>
              <a:t>A Conceptual Framework is a visual and narrative model that shows the hypothesised relationship between your study variables — specifically, how each Independent Variable (IV) influences the Dependent Variable (DV). It includes indicators (measurable sub-components) for each variable, making the abstract concepts concrete and measurable. It is derived from the theories and literature already reviewed.</a:t>
            </a:r>
            <a:endParaRPr lang="en-US" sz="1050" dirty="0"/>
          </a:p>
        </p:txBody>
      </p:sp>
      <p:sp>
        <p:nvSpPr>
          <p:cNvPr id="10" name="Text 8"/>
          <p:cNvSpPr/>
          <p:nvPr/>
        </p:nvSpPr>
        <p:spPr>
          <a:xfrm>
            <a:off x="457200" y="1801368"/>
            <a:ext cx="8321040" cy="256032"/>
          </a:xfrm>
          <a:prstGeom prst="rect">
            <a:avLst/>
          </a:prstGeom>
          <a:noFill/>
          <a:ln/>
        </p:spPr>
        <p:txBody>
          <a:bodyPr wrap="square" rtlCol="0" anchor="ctr"/>
          <a:lstStyle/>
          <a:p>
            <a:pPr marL="0" indent="0">
              <a:buNone/>
            </a:pPr>
            <a:r>
              <a:rPr lang="en-US" sz="1200" b="1" dirty="0">
                <a:solidFill>
                  <a:srgbClr val="1B3A6B"/>
                </a:solidFill>
              </a:rPr>
              <a:t>HOW TO GET INDICATORS FOR EACH VARIABLE</a:t>
            </a:r>
            <a:endParaRPr lang="en-US" sz="1200" dirty="0"/>
          </a:p>
        </p:txBody>
      </p:sp>
      <p:sp>
        <p:nvSpPr>
          <p:cNvPr id="11" name="Shape 9"/>
          <p:cNvSpPr/>
          <p:nvPr/>
        </p:nvSpPr>
        <p:spPr>
          <a:xfrm>
            <a:off x="274320" y="2121408"/>
            <a:ext cx="8595360" cy="594360"/>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12" name="Shape 10"/>
          <p:cNvSpPr/>
          <p:nvPr/>
        </p:nvSpPr>
        <p:spPr>
          <a:xfrm>
            <a:off x="347472" y="2231136"/>
            <a:ext cx="347472" cy="347472"/>
          </a:xfrm>
          <a:prstGeom prst="ellipse">
            <a:avLst/>
          </a:prstGeom>
          <a:solidFill>
            <a:srgbClr val="0E7C7B"/>
          </a:solidFill>
          <a:ln w="12700">
            <a:solidFill>
              <a:srgbClr val="0E7C7B"/>
            </a:solidFill>
            <a:prstDash val="solid"/>
          </a:ln>
        </p:spPr>
      </p:sp>
      <p:sp>
        <p:nvSpPr>
          <p:cNvPr id="13" name="Text 11"/>
          <p:cNvSpPr/>
          <p:nvPr/>
        </p:nvSpPr>
        <p:spPr>
          <a:xfrm>
            <a:off x="347472" y="2231136"/>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1</a:t>
            </a:r>
            <a:endParaRPr lang="en-US" sz="1200" dirty="0"/>
          </a:p>
        </p:txBody>
      </p:sp>
      <p:sp>
        <p:nvSpPr>
          <p:cNvPr id="14" name="Text 12"/>
          <p:cNvSpPr/>
          <p:nvPr/>
        </p:nvSpPr>
        <p:spPr>
          <a:xfrm>
            <a:off x="804672" y="2176272"/>
            <a:ext cx="7955280" cy="228600"/>
          </a:xfrm>
          <a:prstGeom prst="rect">
            <a:avLst/>
          </a:prstGeom>
          <a:noFill/>
          <a:ln/>
        </p:spPr>
        <p:txBody>
          <a:bodyPr wrap="square" rtlCol="0" anchor="ctr"/>
          <a:lstStyle/>
          <a:p>
            <a:pPr marL="0" indent="0">
              <a:buNone/>
            </a:pPr>
            <a:r>
              <a:rPr lang="en-US" sz="1000" b="1" dirty="0">
                <a:solidFill>
                  <a:srgbClr val="1B3A6B"/>
                </a:solidFill>
              </a:rPr>
              <a:t>Step 1: Return to your General Literature Review</a:t>
            </a:r>
            <a:endParaRPr lang="en-US" sz="1000" dirty="0"/>
          </a:p>
        </p:txBody>
      </p:sp>
      <p:sp>
        <p:nvSpPr>
          <p:cNvPr id="15" name="Text 13"/>
          <p:cNvSpPr/>
          <p:nvPr/>
        </p:nvSpPr>
        <p:spPr>
          <a:xfrm>
            <a:off x="804672" y="2414016"/>
            <a:ext cx="7955280" cy="274320"/>
          </a:xfrm>
          <a:prstGeom prst="rect">
            <a:avLst/>
          </a:prstGeom>
          <a:noFill/>
          <a:ln/>
        </p:spPr>
        <p:txBody>
          <a:bodyPr wrap="square" rtlCol="0" anchor="ctr"/>
          <a:lstStyle/>
          <a:p>
            <a:pPr marL="0" indent="0">
              <a:buNone/>
            </a:pPr>
            <a:r>
              <a:rPr lang="en-US" sz="950" dirty="0">
                <a:solidFill>
                  <a:srgbClr val="2D3748"/>
                </a:solidFill>
              </a:rPr>
              <a:t>The dimensions and components of each variable discussed in the GLR become your indicators. If you defined risk identification as involving likelihood assessment, risk registers, and stakeholder consultation — those are your indicators.</a:t>
            </a:r>
            <a:endParaRPr lang="en-US" sz="950" dirty="0"/>
          </a:p>
        </p:txBody>
      </p:sp>
      <p:sp>
        <p:nvSpPr>
          <p:cNvPr id="16" name="Shape 14"/>
          <p:cNvSpPr/>
          <p:nvPr/>
        </p:nvSpPr>
        <p:spPr>
          <a:xfrm>
            <a:off x="274320" y="2788920"/>
            <a:ext cx="8595360" cy="594360"/>
          </a:xfrm>
          <a:prstGeom prst="rect">
            <a:avLst/>
          </a:prstGeom>
          <a:solidFill>
            <a:srgbClr val="E8F8F5"/>
          </a:solidFill>
          <a:ln w="6350">
            <a:solidFill>
              <a:srgbClr val="D8E4F0"/>
            </a:solidFill>
            <a:prstDash val="solid"/>
          </a:ln>
          <a:effectLst>
            <a:outerShdw blurRad="101600" dist="38100" dir="8100000" algn="bl" rotWithShape="0">
              <a:srgbClr val="000000">
                <a:alpha val="12000"/>
              </a:srgbClr>
            </a:outerShdw>
          </a:effectLst>
        </p:spPr>
      </p:sp>
      <p:sp>
        <p:nvSpPr>
          <p:cNvPr id="17" name="Shape 15"/>
          <p:cNvSpPr/>
          <p:nvPr/>
        </p:nvSpPr>
        <p:spPr>
          <a:xfrm>
            <a:off x="347472" y="2898648"/>
            <a:ext cx="347472" cy="347472"/>
          </a:xfrm>
          <a:prstGeom prst="ellipse">
            <a:avLst/>
          </a:prstGeom>
          <a:solidFill>
            <a:srgbClr val="0E7C7B"/>
          </a:solidFill>
          <a:ln w="12700">
            <a:solidFill>
              <a:srgbClr val="0E7C7B"/>
            </a:solidFill>
            <a:prstDash val="solid"/>
          </a:ln>
        </p:spPr>
      </p:sp>
      <p:sp>
        <p:nvSpPr>
          <p:cNvPr id="18" name="Text 16"/>
          <p:cNvSpPr/>
          <p:nvPr/>
        </p:nvSpPr>
        <p:spPr>
          <a:xfrm>
            <a:off x="347472" y="2898648"/>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2</a:t>
            </a:r>
            <a:endParaRPr lang="en-US" sz="1200" dirty="0"/>
          </a:p>
        </p:txBody>
      </p:sp>
      <p:sp>
        <p:nvSpPr>
          <p:cNvPr id="19" name="Text 17"/>
          <p:cNvSpPr/>
          <p:nvPr/>
        </p:nvSpPr>
        <p:spPr>
          <a:xfrm>
            <a:off x="804672" y="2843784"/>
            <a:ext cx="7955280" cy="228600"/>
          </a:xfrm>
          <a:prstGeom prst="rect">
            <a:avLst/>
          </a:prstGeom>
          <a:noFill/>
          <a:ln/>
        </p:spPr>
        <p:txBody>
          <a:bodyPr wrap="square" rtlCol="0" anchor="ctr"/>
          <a:lstStyle/>
          <a:p>
            <a:pPr marL="0" indent="0">
              <a:buNone/>
            </a:pPr>
            <a:r>
              <a:rPr lang="en-US" sz="1000" b="1" dirty="0">
                <a:solidFill>
                  <a:srgbClr val="1B3A6B"/>
                </a:solidFill>
              </a:rPr>
              <a:t>Step 2: Borrow from validated measurement instruments</a:t>
            </a:r>
            <a:endParaRPr lang="en-US" sz="1000" dirty="0"/>
          </a:p>
        </p:txBody>
      </p:sp>
      <p:sp>
        <p:nvSpPr>
          <p:cNvPr id="20" name="Text 18"/>
          <p:cNvSpPr/>
          <p:nvPr/>
        </p:nvSpPr>
        <p:spPr>
          <a:xfrm>
            <a:off x="804672" y="3081528"/>
            <a:ext cx="7955280" cy="274320"/>
          </a:xfrm>
          <a:prstGeom prst="rect">
            <a:avLst/>
          </a:prstGeom>
          <a:noFill/>
          <a:ln/>
        </p:spPr>
        <p:txBody>
          <a:bodyPr wrap="square" rtlCol="0" anchor="ctr"/>
          <a:lstStyle/>
          <a:p>
            <a:pPr marL="0" indent="0">
              <a:buNone/>
            </a:pPr>
            <a:r>
              <a:rPr lang="en-US" sz="950" dirty="0">
                <a:solidFill>
                  <a:srgbClr val="2D3748"/>
                </a:solidFill>
              </a:rPr>
              <a:t>Peer-reviewed studies often measure variables using subscales or dimensions from validated instruments. These validated dimensions serve as indicators. Example: Likert-scale subscales from prior surveys on NGO risk management.</a:t>
            </a:r>
            <a:endParaRPr lang="en-US" sz="950" dirty="0"/>
          </a:p>
        </p:txBody>
      </p:sp>
      <p:sp>
        <p:nvSpPr>
          <p:cNvPr id="21" name="Shape 19"/>
          <p:cNvSpPr/>
          <p:nvPr/>
        </p:nvSpPr>
        <p:spPr>
          <a:xfrm>
            <a:off x="274320" y="3456432"/>
            <a:ext cx="8595360" cy="594360"/>
          </a:xfrm>
          <a:prstGeom prst="rect">
            <a:avLst/>
          </a:prstGeom>
          <a:solidFill>
            <a:srgbClr val="FFFFFF"/>
          </a:solidFill>
          <a:ln w="6350">
            <a:solidFill>
              <a:srgbClr val="D8E4F0"/>
            </a:solidFill>
            <a:prstDash val="solid"/>
          </a:ln>
          <a:effectLst>
            <a:outerShdw blurRad="101600" dist="38100" dir="8100000" algn="bl" rotWithShape="0">
              <a:srgbClr val="000000">
                <a:alpha val="12000"/>
              </a:srgbClr>
            </a:outerShdw>
          </a:effectLst>
        </p:spPr>
      </p:sp>
      <p:sp>
        <p:nvSpPr>
          <p:cNvPr id="22" name="Shape 20"/>
          <p:cNvSpPr/>
          <p:nvPr/>
        </p:nvSpPr>
        <p:spPr>
          <a:xfrm>
            <a:off x="347472" y="3566160"/>
            <a:ext cx="347472" cy="347472"/>
          </a:xfrm>
          <a:prstGeom prst="ellipse">
            <a:avLst/>
          </a:prstGeom>
          <a:solidFill>
            <a:srgbClr val="0E7C7B"/>
          </a:solidFill>
          <a:ln w="12700">
            <a:solidFill>
              <a:srgbClr val="0E7C7B"/>
            </a:solidFill>
            <a:prstDash val="solid"/>
          </a:ln>
        </p:spPr>
      </p:sp>
      <p:sp>
        <p:nvSpPr>
          <p:cNvPr id="23" name="Text 21"/>
          <p:cNvSpPr/>
          <p:nvPr/>
        </p:nvSpPr>
        <p:spPr>
          <a:xfrm>
            <a:off x="347472" y="3566160"/>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3</a:t>
            </a:r>
            <a:endParaRPr lang="en-US" sz="1200" dirty="0"/>
          </a:p>
        </p:txBody>
      </p:sp>
      <p:sp>
        <p:nvSpPr>
          <p:cNvPr id="24" name="Text 22"/>
          <p:cNvSpPr/>
          <p:nvPr/>
        </p:nvSpPr>
        <p:spPr>
          <a:xfrm>
            <a:off x="804672" y="3511296"/>
            <a:ext cx="7955280" cy="228600"/>
          </a:xfrm>
          <a:prstGeom prst="rect">
            <a:avLst/>
          </a:prstGeom>
          <a:noFill/>
          <a:ln/>
        </p:spPr>
        <p:txBody>
          <a:bodyPr wrap="square" rtlCol="0" anchor="ctr"/>
          <a:lstStyle/>
          <a:p>
            <a:pPr marL="0" indent="0">
              <a:buNone/>
            </a:pPr>
            <a:r>
              <a:rPr lang="en-US" sz="1000" b="1" dirty="0">
                <a:solidFill>
                  <a:srgbClr val="1B3A6B"/>
                </a:solidFill>
              </a:rPr>
              <a:t>Step 3: Ensure alignment with your questionnaire items</a:t>
            </a:r>
            <a:endParaRPr lang="en-US" sz="1000" dirty="0"/>
          </a:p>
        </p:txBody>
      </p:sp>
      <p:sp>
        <p:nvSpPr>
          <p:cNvPr id="25" name="Text 23"/>
          <p:cNvSpPr/>
          <p:nvPr/>
        </p:nvSpPr>
        <p:spPr>
          <a:xfrm>
            <a:off x="804672" y="3749040"/>
            <a:ext cx="7955280" cy="274320"/>
          </a:xfrm>
          <a:prstGeom prst="rect">
            <a:avLst/>
          </a:prstGeom>
          <a:noFill/>
          <a:ln/>
        </p:spPr>
        <p:txBody>
          <a:bodyPr wrap="square" rtlCol="0" anchor="ctr"/>
          <a:lstStyle/>
          <a:p>
            <a:pPr marL="0" indent="0">
              <a:buNone/>
            </a:pPr>
            <a:r>
              <a:rPr lang="en-US" sz="950" dirty="0">
                <a:solidFill>
                  <a:srgbClr val="2D3748"/>
                </a:solidFill>
              </a:rPr>
              <a:t>Each indicator must correspond to actual survey items you will use in Chapter 3. No indicator should appear in the framework that has no matching questionnaire item.</a:t>
            </a:r>
            <a:endParaRPr lang="en-US" sz="950" dirty="0"/>
          </a:p>
        </p:txBody>
      </p:sp>
      <p:sp>
        <p:nvSpPr>
          <p:cNvPr id="26" name="Shape 24"/>
          <p:cNvSpPr/>
          <p:nvPr/>
        </p:nvSpPr>
        <p:spPr>
          <a:xfrm>
            <a:off x="274320" y="4123944"/>
            <a:ext cx="8595360" cy="594360"/>
          </a:xfrm>
          <a:prstGeom prst="rect">
            <a:avLst/>
          </a:prstGeom>
          <a:solidFill>
            <a:srgbClr val="E8F8F5"/>
          </a:solidFill>
          <a:ln w="6350">
            <a:solidFill>
              <a:srgbClr val="D8E4F0"/>
            </a:solidFill>
            <a:prstDash val="solid"/>
          </a:ln>
          <a:effectLst>
            <a:outerShdw blurRad="101600" dist="38100" dir="8100000" algn="bl" rotWithShape="0">
              <a:srgbClr val="000000">
                <a:alpha val="12000"/>
              </a:srgbClr>
            </a:outerShdw>
          </a:effectLst>
        </p:spPr>
      </p:sp>
      <p:sp>
        <p:nvSpPr>
          <p:cNvPr id="27" name="Shape 25"/>
          <p:cNvSpPr/>
          <p:nvPr/>
        </p:nvSpPr>
        <p:spPr>
          <a:xfrm>
            <a:off x="347472" y="4233672"/>
            <a:ext cx="347472" cy="347472"/>
          </a:xfrm>
          <a:prstGeom prst="ellipse">
            <a:avLst/>
          </a:prstGeom>
          <a:solidFill>
            <a:srgbClr val="0E7C7B"/>
          </a:solidFill>
          <a:ln w="12700">
            <a:solidFill>
              <a:srgbClr val="0E7C7B"/>
            </a:solidFill>
            <a:prstDash val="solid"/>
          </a:ln>
        </p:spPr>
      </p:sp>
      <p:sp>
        <p:nvSpPr>
          <p:cNvPr id="28" name="Text 26"/>
          <p:cNvSpPr/>
          <p:nvPr/>
        </p:nvSpPr>
        <p:spPr>
          <a:xfrm>
            <a:off x="347472" y="4233672"/>
            <a:ext cx="347472" cy="347472"/>
          </a:xfrm>
          <a:prstGeom prst="rect">
            <a:avLst/>
          </a:prstGeom>
          <a:noFill/>
          <a:ln/>
        </p:spPr>
        <p:txBody>
          <a:bodyPr wrap="square" lIns="0" tIns="0" rIns="0" bIns="0" rtlCol="0" anchor="ctr"/>
          <a:lstStyle/>
          <a:p>
            <a:pPr marL="0" indent="0" algn="ctr">
              <a:buNone/>
            </a:pPr>
            <a:r>
              <a:rPr lang="en-US" sz="1200" b="1" dirty="0">
                <a:solidFill>
                  <a:srgbClr val="FFFFFF"/>
                </a:solidFill>
              </a:rPr>
              <a:t>4</a:t>
            </a:r>
            <a:endParaRPr lang="en-US" sz="1200" dirty="0"/>
          </a:p>
        </p:txBody>
      </p:sp>
      <p:sp>
        <p:nvSpPr>
          <p:cNvPr id="29" name="Text 27"/>
          <p:cNvSpPr/>
          <p:nvPr/>
        </p:nvSpPr>
        <p:spPr>
          <a:xfrm>
            <a:off x="804672" y="4178808"/>
            <a:ext cx="7955280" cy="228600"/>
          </a:xfrm>
          <a:prstGeom prst="rect">
            <a:avLst/>
          </a:prstGeom>
          <a:noFill/>
          <a:ln/>
        </p:spPr>
        <p:txBody>
          <a:bodyPr wrap="square" rtlCol="0" anchor="ctr"/>
          <a:lstStyle/>
          <a:p>
            <a:pPr marL="0" indent="0">
              <a:buNone/>
            </a:pPr>
            <a:r>
              <a:rPr lang="en-US" sz="1000" b="1" dirty="0">
                <a:solidFill>
                  <a:srgbClr val="1B3A6B"/>
                </a:solidFill>
              </a:rPr>
              <a:t>Step 4: Observe the standard number of indicators</a:t>
            </a:r>
            <a:endParaRPr lang="en-US" sz="1000" dirty="0"/>
          </a:p>
        </p:txBody>
      </p:sp>
      <p:sp>
        <p:nvSpPr>
          <p:cNvPr id="30" name="Text 28"/>
          <p:cNvSpPr/>
          <p:nvPr/>
        </p:nvSpPr>
        <p:spPr>
          <a:xfrm>
            <a:off x="804672" y="4416552"/>
            <a:ext cx="7955280" cy="274320"/>
          </a:xfrm>
          <a:prstGeom prst="rect">
            <a:avLst/>
          </a:prstGeom>
          <a:noFill/>
          <a:ln/>
        </p:spPr>
        <p:txBody>
          <a:bodyPr wrap="square" rtlCol="0" anchor="ctr"/>
          <a:lstStyle/>
          <a:p>
            <a:pPr marL="0" indent="0">
              <a:buNone/>
            </a:pPr>
            <a:r>
              <a:rPr lang="en-US" sz="950" dirty="0">
                <a:solidFill>
                  <a:srgbClr val="2D3748"/>
                </a:solidFill>
              </a:rPr>
              <a:t>3–5 indicators per variable is the accepted norm. Fewer than 3 suggests the variable is under-measured; more than 5 can make the study unmanageable.</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TotalTime>
  <Words>3901</Words>
  <Application>Microsoft Office PowerPoint</Application>
  <PresentationFormat>On-screen Show (16:9)</PresentationFormat>
  <Paragraphs>288</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Two Training – Literature Review</dc:title>
  <dc:subject>PptxGenJS Presentation</dc:subject>
  <dc:creator>Tobit Research Consulting</dc:creator>
  <cp:lastModifiedBy>USER</cp:lastModifiedBy>
  <cp:revision>8</cp:revision>
  <dcterms:created xsi:type="dcterms:W3CDTF">2026-05-23T04:27:45Z</dcterms:created>
  <dcterms:modified xsi:type="dcterms:W3CDTF">2026-05-23T10:17:36Z</dcterms:modified>
</cp:coreProperties>
</file>