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130" d="100"/>
          <a:sy n="130" d="100"/>
        </p:scale>
        <p:origin x="8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296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0" y="4620516"/>
            <a:ext cx="411480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6400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PROPOSAL WRITING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457200" y="11430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4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SERIES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57200" y="1737360"/>
            <a:ext cx="8229600" cy="1783080"/>
          </a:xfrm>
          <a:prstGeom prst="rect">
            <a:avLst/>
          </a:prstGeom>
          <a:solidFill>
            <a:srgbClr val="0040A0"/>
          </a:solidFill>
          <a:ln w="19050">
            <a:solidFill>
              <a:srgbClr val="40A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57200" y="1995892"/>
            <a:ext cx="8229600" cy="12425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</a:t>
            </a:r>
            <a:r>
              <a:rPr lang="en-US" sz="2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en-US" sz="2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INFLUENCE OF RISK MANAGEMENT PRACTICES ON THE </a:t>
            </a:r>
            <a:r>
              <a:rPr lang="en-US" sz="2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</a:t>
            </a:r>
            <a:r>
              <a:rPr lang="en-US" sz="2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NON-GOVERNMENTAL ORGANIZATIONS (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NGOs) IN </a:t>
            </a:r>
            <a:r>
              <a:rPr lang="en-US" sz="20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</a:t>
            </a:r>
            <a:endParaRPr lang="en-US" sz="3200" dirty="0"/>
          </a:p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48640" y="3556276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 ·  Problem Statement  ·  Objectives  ·  Significance  ·  Scope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57200" y="393958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2026</a:t>
            </a:r>
            <a:endParaRPr lang="en-US" sz="11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251460"/>
            <a:ext cx="1733550" cy="1195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3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274320" y="4663440"/>
            <a:ext cx="704088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·  Chapter 1 Training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320040" y="164592"/>
            <a:ext cx="8503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  QUICK AUDIT CHECKLIST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274320" y="71323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384048" y="81381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49808" y="78638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2286000" y="78638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flow Global → Regional → Local → Variable Context? Are all variables defined?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74320" y="123901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84048" y="133959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749808" y="131216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2286000" y="131216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gap supported by statistics? Are root causes, consequences, and all 4 gap types present?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274320" y="176479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84048" y="186537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" y="183794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</a:t>
            </a:r>
            <a:endParaRPr lang="en-US" sz="950" dirty="0"/>
          </a:p>
        </p:txBody>
      </p:sp>
      <p:sp>
        <p:nvSpPr>
          <p:cNvPr id="18" name="Text 15"/>
          <p:cNvSpPr/>
          <p:nvPr/>
        </p:nvSpPr>
        <p:spPr>
          <a:xfrm>
            <a:off x="2286000" y="183794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clear general objective? Each specific objective maps to exactly one IV?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74320" y="229057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384048" y="239115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49808" y="236372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Questions</a:t>
            </a:r>
            <a:endParaRPr lang="en-US" sz="950" dirty="0"/>
          </a:p>
        </p:txBody>
      </p:sp>
      <p:sp>
        <p:nvSpPr>
          <p:cNvPr id="22" name="Text 19"/>
          <p:cNvSpPr/>
          <p:nvPr/>
        </p:nvSpPr>
        <p:spPr>
          <a:xfrm>
            <a:off x="2286000" y="236372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question mirrors one specific objective? All questions are interrogative in form?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74320" y="281635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384048" y="291693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749808" y="288950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Hypotheses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2286000" y="288950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hypotheses in null form (H0)? Numbered H01, H02... matching objectives?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274320" y="334213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384048" y="344271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" y="341528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</a:t>
            </a:r>
            <a:endParaRPr lang="en-US" sz="950" dirty="0"/>
          </a:p>
        </p:txBody>
      </p:sp>
      <p:sp>
        <p:nvSpPr>
          <p:cNvPr id="30" name="Text 27"/>
          <p:cNvSpPr/>
          <p:nvPr/>
        </p:nvSpPr>
        <p:spPr>
          <a:xfrm>
            <a:off x="2286000" y="341528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least three stakeholder groups with specific, study-relevant benefits stated?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274320" y="3867912"/>
            <a:ext cx="8503920" cy="457200"/>
          </a:xfrm>
          <a:prstGeom prst="rect">
            <a:avLst/>
          </a:prstGeom>
          <a:solidFill>
            <a:srgbClr val="002A6E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384048" y="3968496"/>
            <a:ext cx="246888" cy="246888"/>
          </a:xfrm>
          <a:prstGeom prst="rect">
            <a:avLst/>
          </a:prstGeom>
          <a:solidFill>
            <a:srgbClr val="003080"/>
          </a:solidFill>
          <a:ln w="19050">
            <a:solidFill>
              <a:srgbClr val="40A0E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749808" y="3941064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2286000" y="3941064"/>
            <a:ext cx="6309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Subject, geographical, population, and time scope all explicitly stated?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Chapter One?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8000" y="0"/>
            <a:ext cx="914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65760" y="91440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 is the foundation of your entire proposal. Everything else </a:t>
            </a:r>
            <a:r>
              <a:rPr lang="en-US" sz="115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including</a:t>
            </a:r>
            <a:r>
              <a:rPr lang="en-US" sz="115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methodology, analysis, </a:t>
            </a:r>
            <a:r>
              <a:rPr lang="en-US" sz="115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</a:t>
            </a:r>
            <a:r>
              <a:rPr lang="en-US" sz="11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stands or falls on how well you lay the groundwork here.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365760" y="1444752"/>
            <a:ext cx="1554480" cy="182880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365760" y="1810512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2075688" y="1444752"/>
            <a:ext cx="1554480" cy="1828800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2075688" y="1810512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3785616" y="1444752"/>
            <a:ext cx="1554480" cy="1828800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3785616" y="1810512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5495544" y="1444752"/>
            <a:ext cx="1554480" cy="1828800"/>
          </a:xfrm>
          <a:prstGeom prst="rect">
            <a:avLst/>
          </a:prstGeom>
          <a:solidFill>
            <a:srgbClr val="1870C0"/>
          </a:solidFill>
          <a:ln w="12700">
            <a:solidFill>
              <a:srgbClr val="1870C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4"/>
          <p:cNvSpPr/>
          <p:nvPr/>
        </p:nvSpPr>
        <p:spPr>
          <a:xfrm>
            <a:off x="5495544" y="1810512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7205472" y="1444752"/>
            <a:ext cx="1554480" cy="182880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7205472" y="1810512"/>
            <a:ext cx="1554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320040" y="3401568"/>
            <a:ext cx="8503920" cy="1325880"/>
          </a:xfrm>
          <a:prstGeom prst="rect">
            <a:avLst/>
          </a:prstGeom>
          <a:solidFill>
            <a:srgbClr val="E8F2FC"/>
          </a:solidFill>
          <a:ln w="19050">
            <a:solidFill>
              <a:srgbClr val="40A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0040" y="3401568"/>
            <a:ext cx="8503920" cy="329184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57200" y="3401568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TRAINING SAMPLE STUDY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457200" y="3767328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5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r>
              <a:rPr lang="en-US" sz="110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INFLUENCE OF RISK MANAGEMENT PRACTICES ON THE </a:t>
            </a:r>
            <a:r>
              <a:rPr lang="en-US" sz="1100" b="1" dirty="0" smtClean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110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NON-GOVERNMENTAL ORGANIZATIONS (NGOs) IN </a:t>
            </a:r>
            <a:r>
              <a:rPr lang="en-US" sz="1100" b="1" dirty="0" smtClean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</a:t>
            </a:r>
            <a:r>
              <a:rPr lang="en-US" sz="1100" b="1" dirty="0" smtClean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57200" y="413308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will use this study throughout the session to illustrate how each section of Chapter 1 is constructed.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of the Study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7999" y="0"/>
            <a:ext cx="1601845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Funnel Approach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731520" y="932688"/>
            <a:ext cx="7680960" cy="749808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841248" y="932688"/>
            <a:ext cx="1691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1585399" y="932688"/>
            <a:ext cx="6689921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management is a critical governance practice </a:t>
            </a:r>
            <a:r>
              <a:rPr lang="en-US" sz="95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worldwide,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2020 KPMG survey found 70% of NGOs lack formal risk frameworks.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1280160" y="1792224"/>
            <a:ext cx="6583680" cy="749808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1389888" y="1792224"/>
            <a:ext cx="1691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1986683" y="1792224"/>
            <a:ext cx="573999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Sub-Saharan Africa, NGO project failures are frequently linked to poor risk identification and monitoring systems.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1828800" y="2651760"/>
            <a:ext cx="5486400" cy="749808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1938528" y="2651760"/>
            <a:ext cx="1691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/ NATIONAL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3019495" y="2651760"/>
            <a:ext cx="4158546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Kenya, NGOs contribute 3.5% of GDP yet face donor withdrawal and project collapse due to weak risk management (NGO Board, 2022).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2377440" y="3511296"/>
            <a:ext cx="4389120" cy="749808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2487168" y="3511296"/>
            <a:ext cx="1691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CONTEXT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3572080" y="3511296"/>
            <a:ext cx="3194479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Define: Risk Management Practices (identification, assessment, control, monitoring) and NGO </a:t>
            </a:r>
            <a:r>
              <a:rPr lang="en-US" sz="95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(output delivery, donor compliance, financial sustainability).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365760" y="4507992"/>
            <a:ext cx="841248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B0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Common Mistake: Starting too locally without establishing global/regional relevance first.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the Problem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8000" y="0"/>
            <a:ext cx="14044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4-Part Anatomy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65760" y="86868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 problem statement answers four questions in sequence: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280160"/>
            <a:ext cx="4160520" cy="14447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280160"/>
            <a:ext cx="530352" cy="1444752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20040" y="1353312"/>
            <a:ext cx="530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960120" y="137160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</a:t>
            </a:r>
            <a:r>
              <a:rPr lang="en-US" sz="1150" b="1" dirty="0" smtClean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supported with Statistics/Studies 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960120" y="1682496"/>
            <a:ext cx="3429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problem vs what should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happening.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NGOs in Kenya are mandated to implement risk frameworks, yet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studies/reports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over 60% lack structured risk management systems, leading to project failure.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709160" y="1280160"/>
            <a:ext cx="4160520" cy="14447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709160" y="1280160"/>
            <a:ext cx="530352" cy="1444752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709160" y="1353312"/>
            <a:ext cx="530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5349240" y="1371600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Causes</a:t>
            </a:r>
            <a:endParaRPr lang="en-US" sz="1150" dirty="0"/>
          </a:p>
        </p:txBody>
      </p:sp>
      <p:sp>
        <p:nvSpPr>
          <p:cNvPr id="19" name="Text 16"/>
          <p:cNvSpPr/>
          <p:nvPr/>
        </p:nvSpPr>
        <p:spPr>
          <a:xfrm>
            <a:off x="5349240" y="1682496"/>
            <a:ext cx="3429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technical capacity, inadequate funding for risk systems, and absence of regulatory enforcement drive the gap between policy and practice.</a:t>
            </a:r>
            <a:endParaRPr lang="en-US" sz="950" dirty="0"/>
          </a:p>
        </p:txBody>
      </p:sp>
      <p:sp>
        <p:nvSpPr>
          <p:cNvPr id="20" name="Shape 17"/>
          <p:cNvSpPr/>
          <p:nvPr/>
        </p:nvSpPr>
        <p:spPr>
          <a:xfrm>
            <a:off x="320040" y="2852928"/>
            <a:ext cx="4160520" cy="14447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0040" y="2852928"/>
            <a:ext cx="530352" cy="1444752"/>
          </a:xfrm>
          <a:prstGeom prst="rect">
            <a:avLst/>
          </a:prstGeom>
          <a:solidFill>
            <a:srgbClr val="B03030"/>
          </a:solidFill>
          <a:ln w="12700">
            <a:solidFill>
              <a:srgbClr val="B0303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320040" y="2926080"/>
            <a:ext cx="530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960120" y="294436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0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Consequences of Inaction</a:t>
            </a:r>
            <a:endParaRPr lang="en-US" sz="1150" dirty="0"/>
          </a:p>
        </p:txBody>
      </p:sp>
      <p:sp>
        <p:nvSpPr>
          <p:cNvPr id="24" name="Text 21"/>
          <p:cNvSpPr/>
          <p:nvPr/>
        </p:nvSpPr>
        <p:spPr>
          <a:xfrm>
            <a:off x="960120" y="3255264"/>
            <a:ext cx="3429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risk management, NGOs face donor withdrawal, project abandonment, reputational damage, and inability to achieve community development outcomes.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4709160" y="2852928"/>
            <a:ext cx="4160520" cy="14447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709160" y="2852928"/>
            <a:ext cx="530352" cy="1444752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709160" y="2926080"/>
            <a:ext cx="5303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5349240" y="294436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Gaps</a:t>
            </a:r>
            <a:endParaRPr lang="en-US" sz="1150" dirty="0"/>
          </a:p>
        </p:txBody>
      </p:sp>
      <p:sp>
        <p:nvSpPr>
          <p:cNvPr id="29" name="Text 26"/>
          <p:cNvSpPr/>
          <p:nvPr/>
        </p:nvSpPr>
        <p:spPr>
          <a:xfrm>
            <a:off x="5349240" y="3255264"/>
            <a:ext cx="34290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studies focus on corporate risk management. Contextual, methodological, and geographical gaps exist for Kenyan NGOs specifically.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Gaps — A Closer Look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8000" y="0"/>
            <a:ext cx="136502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the Problem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65760" y="868680"/>
            <a:ext cx="8412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Identifying gaps is what separates a genuine contribution from a repetition of existing work.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261872"/>
            <a:ext cx="85039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261872"/>
            <a:ext cx="73152" cy="73152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02920" y="1325880"/>
            <a:ext cx="1965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 Gap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02920" y="1655064"/>
            <a:ext cx="21031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topic, different setting or sector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2697480" y="1353312"/>
            <a:ext cx="27432" cy="548640"/>
          </a:xfrm>
          <a:prstGeom prst="rect">
            <a:avLst/>
          </a:prstGeom>
          <a:solidFill>
            <a:srgbClr val="D0DFF0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834640" y="1325880"/>
            <a:ext cx="20116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from sample study: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2834640" y="1609344"/>
            <a:ext cx="5806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management studied in corporations and banks — rarely applied to the NGO sector in Kenya.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320040" y="2084832"/>
            <a:ext cx="85039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20040" y="2084832"/>
            <a:ext cx="73152" cy="731520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02920" y="2148840"/>
            <a:ext cx="1965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Geographical Gap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" y="2478024"/>
            <a:ext cx="21031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 not yet studied in your specific location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2697480" y="2176272"/>
            <a:ext cx="27432" cy="548640"/>
          </a:xfrm>
          <a:prstGeom prst="rect">
            <a:avLst/>
          </a:prstGeom>
          <a:solidFill>
            <a:srgbClr val="D0DFF0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2834640" y="2148840"/>
            <a:ext cx="20116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from sample study:</a:t>
            </a:r>
            <a:endParaRPr lang="en-US" sz="900" dirty="0"/>
          </a:p>
        </p:txBody>
      </p:sp>
      <p:sp>
        <p:nvSpPr>
          <p:cNvPr id="23" name="Text 20"/>
          <p:cNvSpPr/>
          <p:nvPr/>
        </p:nvSpPr>
        <p:spPr>
          <a:xfrm>
            <a:off x="2834640" y="2432304"/>
            <a:ext cx="5806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NGO risk management studies are from Europe and North America — limited East African evidence.</a:t>
            </a:r>
            <a:endParaRPr lang="en-US" sz="950" dirty="0"/>
          </a:p>
        </p:txBody>
      </p:sp>
      <p:sp>
        <p:nvSpPr>
          <p:cNvPr id="24" name="Shape 21"/>
          <p:cNvSpPr/>
          <p:nvPr/>
        </p:nvSpPr>
        <p:spPr>
          <a:xfrm>
            <a:off x="320040" y="2907792"/>
            <a:ext cx="85039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2"/>
          <p:cNvSpPr/>
          <p:nvPr/>
        </p:nvSpPr>
        <p:spPr>
          <a:xfrm>
            <a:off x="320040" y="2907792"/>
            <a:ext cx="73152" cy="731520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2971800"/>
            <a:ext cx="1965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Methodological Gap</a:t>
            </a:r>
            <a:endParaRPr lang="en-US" sz="1100" dirty="0"/>
          </a:p>
        </p:txBody>
      </p:sp>
      <p:sp>
        <p:nvSpPr>
          <p:cNvPr id="27" name="Text 24"/>
          <p:cNvSpPr/>
          <p:nvPr/>
        </p:nvSpPr>
        <p:spPr>
          <a:xfrm>
            <a:off x="502920" y="3300984"/>
            <a:ext cx="21031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studies used different or limited methods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2697480" y="2999232"/>
            <a:ext cx="27432" cy="548640"/>
          </a:xfrm>
          <a:prstGeom prst="rect">
            <a:avLst/>
          </a:prstGeom>
          <a:solidFill>
            <a:srgbClr val="D0DFF0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2834640" y="2971800"/>
            <a:ext cx="20116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from sample study: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2834640" y="3255264"/>
            <a:ext cx="5806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studies use case studies only — no quantitative examination of risk practices and NGO </a:t>
            </a:r>
            <a:r>
              <a:rPr lang="en-US" sz="95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320040" y="3730752"/>
            <a:ext cx="85039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320040" y="3730752"/>
            <a:ext cx="73152" cy="73152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502920" y="3794760"/>
            <a:ext cx="19659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Conceptual Gap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502920" y="4123944"/>
            <a:ext cx="21031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variable or relationship has not been explored</a:t>
            </a:r>
            <a:endParaRPr lang="en-US" sz="950" dirty="0"/>
          </a:p>
        </p:txBody>
      </p:sp>
      <p:sp>
        <p:nvSpPr>
          <p:cNvPr id="35" name="Shape 32"/>
          <p:cNvSpPr/>
          <p:nvPr/>
        </p:nvSpPr>
        <p:spPr>
          <a:xfrm>
            <a:off x="2697480" y="3822192"/>
            <a:ext cx="27432" cy="548640"/>
          </a:xfrm>
          <a:prstGeom prst="rect">
            <a:avLst/>
          </a:prstGeom>
          <a:solidFill>
            <a:srgbClr val="D0DFF0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2834640" y="3794760"/>
            <a:ext cx="20116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from sample study: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2834640" y="4078224"/>
            <a:ext cx="5806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monitoring as a distinct practice influencing </a:t>
            </a:r>
            <a:r>
              <a:rPr lang="en-US" sz="95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5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not been isolated in prior Kenyan studies.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Objectives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8000" y="0"/>
            <a:ext cx="134528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&amp; Specific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20040" y="914400"/>
            <a:ext cx="8503920" cy="841248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502920" y="9692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OBJECTIVE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502920" y="1252728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EXAMINE THE INFLUENCE OF RISK MANAGEMENT PRACTICES ON THE </a:t>
            </a:r>
            <a:r>
              <a:rPr lang="en-US" sz="11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11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20040" y="182880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Formula: "To [verb] the influence of [IV] on [DV] in [context]."  — one sentence, no sub-clauses.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320040" y="2176272"/>
            <a:ext cx="8503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OBJECTIVES  — one per independent variable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320040" y="2542032"/>
            <a:ext cx="416052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0040" y="2542032"/>
            <a:ext cx="64008" cy="841248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84632" y="26060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determine...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484632" y="2889504"/>
            <a:ext cx="3886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...the influence of risk identification practices on the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4663440" y="2542032"/>
            <a:ext cx="416052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4663440" y="2542032"/>
            <a:ext cx="64008" cy="841248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828032" y="26060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establish...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4828032" y="2889504"/>
            <a:ext cx="3886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...the influence of risk assessment practices on the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20040" y="3529584"/>
            <a:ext cx="416052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320040" y="3529584"/>
            <a:ext cx="64008" cy="841248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4632" y="359359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examine...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484632" y="3877056"/>
            <a:ext cx="3886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...the influence of risk control practices on the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4663440" y="3529584"/>
            <a:ext cx="416052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4663440" y="3529584"/>
            <a:ext cx="64008" cy="841248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828032" y="359359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assess...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4828032" y="3877056"/>
            <a:ext cx="38862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...the influence of risk monitoring practices on the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Questions &amp; Hypotheses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6858000" y="0"/>
            <a:ext cx="143080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Derived from Objectives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868680"/>
            <a:ext cx="850392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objective generates one research question and one null hypothesis — they must mirror each other exactly.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234440"/>
            <a:ext cx="8503920" cy="384048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65760" y="1234440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86968" y="123444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 Objective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3794760" y="123444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629400" y="123444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 Hypothesis (H0)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20040" y="1618488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320040" y="1618488"/>
            <a:ext cx="457200" cy="694944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320040" y="1618488"/>
            <a:ext cx="457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886968" y="1682496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determine the influence of risk identification practices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3794760" y="1682496"/>
            <a:ext cx="2651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what extent do risk identification practices influence the </a:t>
            </a:r>
            <a:r>
              <a:rPr lang="en-US" sz="90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Kenya?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6629400" y="1682496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H01: Risk identification practices </a:t>
            </a:r>
            <a:r>
              <a:rPr lang="en-US" sz="90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no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influence on the </a:t>
            </a:r>
            <a:r>
              <a:rPr lang="en-US" sz="900" dirty="0" smtClean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320040" y="2350008"/>
            <a:ext cx="8503920" cy="694944"/>
          </a:xfrm>
          <a:prstGeom prst="rect">
            <a:avLst/>
          </a:prstGeom>
          <a:solidFill>
            <a:srgbClr val="EBF4FC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320040" y="2350008"/>
            <a:ext cx="457200" cy="694944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320040" y="2350008"/>
            <a:ext cx="457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886968" y="2414016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establish the influence of risk assessment practices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3794760" y="2414016"/>
            <a:ext cx="2651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what extent do risk assessment practices influence the </a:t>
            </a:r>
            <a:r>
              <a:rPr lang="en-US" sz="90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Kenya?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6629400" y="2414016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H02: Risk assessment practices </a:t>
            </a:r>
            <a:r>
              <a:rPr lang="en-US" sz="90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no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influence on the </a:t>
            </a:r>
            <a:r>
              <a:rPr lang="en-US" sz="900" dirty="0" smtClean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320040" y="3081528"/>
            <a:ext cx="8503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320040" y="3081528"/>
            <a:ext cx="457200" cy="694944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320040" y="3081528"/>
            <a:ext cx="457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886968" y="3145536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examine the influence of risk control practices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3794760" y="3145536"/>
            <a:ext cx="2651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what extent do risk control practices influence the </a:t>
            </a:r>
            <a:r>
              <a:rPr lang="en-US" sz="90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Kenya?</a:t>
            </a:r>
            <a:endParaRPr lang="en-US" sz="900" dirty="0"/>
          </a:p>
        </p:txBody>
      </p:sp>
      <p:sp>
        <p:nvSpPr>
          <p:cNvPr id="32" name="Text 29"/>
          <p:cNvSpPr/>
          <p:nvPr/>
        </p:nvSpPr>
        <p:spPr>
          <a:xfrm>
            <a:off x="6629400" y="3145536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H03: Risk control practices </a:t>
            </a:r>
            <a:r>
              <a:rPr lang="en-US" sz="90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no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influence on the </a:t>
            </a:r>
            <a:r>
              <a:rPr lang="en-US" sz="900" dirty="0" smtClean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00" dirty="0"/>
          </a:p>
        </p:txBody>
      </p:sp>
      <p:sp>
        <p:nvSpPr>
          <p:cNvPr id="33" name="Shape 30"/>
          <p:cNvSpPr/>
          <p:nvPr/>
        </p:nvSpPr>
        <p:spPr>
          <a:xfrm>
            <a:off x="320040" y="3813048"/>
            <a:ext cx="8503920" cy="694944"/>
          </a:xfrm>
          <a:prstGeom prst="rect">
            <a:avLst/>
          </a:prstGeom>
          <a:solidFill>
            <a:srgbClr val="EBF4FC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320040" y="3813048"/>
            <a:ext cx="457200" cy="694944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320040" y="3813048"/>
            <a:ext cx="45720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6" name="Text 33"/>
          <p:cNvSpPr/>
          <p:nvPr/>
        </p:nvSpPr>
        <p:spPr>
          <a:xfrm>
            <a:off x="886968" y="3877056"/>
            <a:ext cx="27432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assess the influence of risk monitoring practices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3794760" y="3877056"/>
            <a:ext cx="2651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what extent do risk monitoring practices influence the </a:t>
            </a:r>
            <a:r>
              <a:rPr lang="en-US" sz="90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Kenya?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6629400" y="3877056"/>
            <a:ext cx="2194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H04: Risk monitoring practices </a:t>
            </a:r>
            <a:r>
              <a:rPr lang="en-US" sz="90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no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influence on the </a:t>
            </a:r>
            <a:r>
              <a:rPr lang="en-US" sz="900" dirty="0" smtClean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NGOs in Kenya.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320040" y="4572000"/>
            <a:ext cx="8503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Rule: Objective verb → Question form ("To determine" → "To what extent does...")   |   H0 always states NO significant influence.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Significance of the Study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8000" y="0"/>
            <a:ext cx="115451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Benefits &amp; How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65760" y="868680"/>
            <a:ext cx="8412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significance from each stakeholder's perspective using this study as illustration: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261872"/>
            <a:ext cx="850392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261872"/>
            <a:ext cx="73152" cy="566928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02920" y="130759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3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Researchers &amp; Scholars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502920" y="1554480"/>
            <a:ext cx="8138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Adds empirical evidence on risk management in the NGO sector in Kenya — an area with limited quantitative literature. Opens pathways for further inquiry on specific risk dimensions.</a:t>
            </a:r>
            <a:endParaRPr lang="en-US" sz="950" dirty="0"/>
          </a:p>
        </p:txBody>
      </p:sp>
      <p:sp>
        <p:nvSpPr>
          <p:cNvPr id="14" name="Shape 11"/>
          <p:cNvSpPr/>
          <p:nvPr/>
        </p:nvSpPr>
        <p:spPr>
          <a:xfrm>
            <a:off x="320040" y="1920240"/>
            <a:ext cx="850392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0040" y="1920240"/>
            <a:ext cx="73152" cy="566928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19659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4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NGO Managers &amp; Boards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502920" y="2212848"/>
            <a:ext cx="8138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evidence-based insights on which risk practices most influence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sustainability, </a:t>
            </a: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helping organisations prioritise their governance investments.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0040" y="2578608"/>
            <a:ext cx="850392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0040" y="2578608"/>
            <a:ext cx="73152" cy="566928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02920" y="26243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Donors &amp; Funding Agencies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502920" y="2871216"/>
            <a:ext cx="8138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Findings can inform grant conditions and due diligence frameworks by identifying risk management benchmarks associated with NGO </a:t>
            </a:r>
            <a:r>
              <a:rPr lang="en-US" sz="950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20040" y="3236976"/>
            <a:ext cx="850392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320040" y="3236976"/>
            <a:ext cx="73152" cy="566928"/>
          </a:xfrm>
          <a:prstGeom prst="rect">
            <a:avLst/>
          </a:prstGeom>
          <a:solidFill>
            <a:srgbClr val="1870C0"/>
          </a:solidFill>
          <a:ln w="12700">
            <a:solidFill>
              <a:srgbClr val="1870C0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02920" y="32826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87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&amp; Regulators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502920" y="3529584"/>
            <a:ext cx="8138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the NGO Board of Kenya in designing compliance frameworks that strengthen risk governance across registered NGOs.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320040" y="3895344"/>
            <a:ext cx="850392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320040" y="3895344"/>
            <a:ext cx="73152" cy="566928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502920" y="39410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4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Researcher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502920" y="4187952"/>
            <a:ext cx="81381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Fulfils the academic requirement for the degree; builds expertise in NGO governance; contributes professionally to the field of development management.</a:t>
            </a:r>
            <a:endParaRPr lang="en-US" sz="9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" cy="777240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of the Study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6857999" y="0"/>
            <a:ext cx="1621581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Delimitations &amp; Boundaries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F0F5FA"/>
          </a:solidFill>
          <a:ln w="1270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82880" y="4846320"/>
            <a:ext cx="877824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Tobit Research Consulting  |  Proposal Writing Training  |  Chapter 1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365760" y="868680"/>
            <a:ext cx="8412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tells the reader what your study covers — and what it deliberately does not cover.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0040" y="1298448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0040" y="1298448"/>
            <a:ext cx="4160520" cy="329184"/>
          </a:xfrm>
          <a:prstGeom prst="rect">
            <a:avLst/>
          </a:prstGeom>
          <a:solidFill>
            <a:srgbClr val="003080"/>
          </a:solidFill>
          <a:ln w="12700">
            <a:solidFill>
              <a:srgbClr val="00308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29768" y="129844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Scope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29768" y="168249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variables the study focuses on.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429768" y="1975104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Sample: Risk management practices (identification, assessment, control, monitoring) as IVs; NGO </a:t>
            </a:r>
            <a:r>
              <a:rPr lang="en-US" sz="90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(output delivery, donor compliance, financial sustainability) as DV.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4663440" y="1298448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4663440" y="1298448"/>
            <a:ext cx="4160520" cy="329184"/>
          </a:xfrm>
          <a:prstGeom prst="rect">
            <a:avLst/>
          </a:prstGeom>
          <a:solidFill>
            <a:srgbClr val="0040A0"/>
          </a:solidFill>
          <a:ln w="12700">
            <a:solidFill>
              <a:srgbClr val="0040A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773168" y="129844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Geographical Scope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773168" y="1682496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physical area covered by the study.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4773168" y="1975104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Sample: NGOs registered and operating in Kenya — specifically those within Nairobi County, where the majority of NGO headquarters are located.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320040" y="292608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0040" y="2926080"/>
            <a:ext cx="4160520" cy="329184"/>
          </a:xfrm>
          <a:prstGeom prst="rect">
            <a:avLst/>
          </a:prstGeom>
          <a:solidFill>
            <a:srgbClr val="2060A0"/>
          </a:solidFill>
          <a:ln w="12700">
            <a:solidFill>
              <a:srgbClr val="2060A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29768" y="2926080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Scope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429768" y="33101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included as study respondents.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429768" y="3602736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Sample: Management staff and programme officers in registered NGOs in Kenya — those directly involved in risk management decisions and </a:t>
            </a:r>
            <a:r>
              <a:rPr lang="en-US" sz="900" i="1" dirty="0" smtClean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sustainability </a:t>
            </a: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reporting.</a:t>
            </a:r>
            <a:endParaRPr lang="en-US" sz="900" dirty="0"/>
          </a:p>
        </p:txBody>
      </p:sp>
      <p:sp>
        <p:nvSpPr>
          <p:cNvPr id="25" name="Shape 22"/>
          <p:cNvSpPr/>
          <p:nvPr/>
        </p:nvSpPr>
        <p:spPr>
          <a:xfrm>
            <a:off x="4663440" y="292608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F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663440" y="2926080"/>
            <a:ext cx="4160520" cy="329184"/>
          </a:xfrm>
          <a:prstGeom prst="rect">
            <a:avLst/>
          </a:prstGeom>
          <a:solidFill>
            <a:srgbClr val="40A0E0"/>
          </a:solidFill>
          <a:ln w="12700">
            <a:solidFill>
              <a:srgbClr val="40A0E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773168" y="2926080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Scope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4773168" y="33101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period covered by the study's data.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4773168" y="3602736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Sample: The study covers the period 2019–2024, capturing pre- and post-COVID-19 risk management shifts in the NGO sector.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320040" y="4590288"/>
            <a:ext cx="8503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3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Scope ≠ Limitations. Scope = deliberate choices. Limitations = constraints outside your control.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1434</Words>
  <Application>Microsoft Office PowerPoint</Application>
  <PresentationFormat>On-screen Show (16:9)</PresentationFormat>
  <Paragraphs>171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Proposal Training - Tobit Research Consulting</dc:title>
  <dc:subject>PptxGenJS Presentation</dc:subject>
  <dc:creator>PptxGenJS</dc:creator>
  <cp:lastModifiedBy>User</cp:lastModifiedBy>
  <cp:revision>11</cp:revision>
  <dcterms:created xsi:type="dcterms:W3CDTF">2026-05-22T16:11:53Z</dcterms:created>
  <dcterms:modified xsi:type="dcterms:W3CDTF">2026-05-23T08:50:02Z</dcterms:modified>
</cp:coreProperties>
</file>