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2"/>
  </p:notes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160" autoAdjust="0"/>
    <p:restoredTop sz="93557" autoAdjust="0"/>
  </p:normalViewPr>
  <p:slideViewPr>
    <p:cSldViewPr snapToGrid="0" snapToObjects="1">
      <p:cViewPr>
        <p:scale>
          <a:sx n="84" d="100"/>
          <a:sy n="84" d="100"/>
        </p:scale>
        <p:origin x="568" y="-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58075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A2E4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01168" cy="5143500"/>
          </a:xfrm>
          <a:prstGeom prst="rect">
            <a:avLst/>
          </a:prstGeom>
          <a:solidFill>
            <a:srgbClr val="C8972A"/>
          </a:solidFill>
          <a:ln/>
        </p:spPr>
      </p:sp>
      <p:sp>
        <p:nvSpPr>
          <p:cNvPr id="3" name="Shape 1"/>
          <p:cNvSpPr/>
          <p:nvPr/>
        </p:nvSpPr>
        <p:spPr>
          <a:xfrm>
            <a:off x="201168" y="0"/>
            <a:ext cx="8942832" cy="64008"/>
          </a:xfrm>
          <a:prstGeom prst="rect">
            <a:avLst/>
          </a:prstGeom>
          <a:solidFill>
            <a:srgbClr val="0D7377"/>
          </a:solidFill>
          <a:ln/>
        </p:spPr>
      </p:sp>
      <p:sp>
        <p:nvSpPr>
          <p:cNvPr id="5" name="Text 3"/>
          <p:cNvSpPr/>
          <p:nvPr/>
        </p:nvSpPr>
        <p:spPr>
          <a:xfrm>
            <a:off x="502920" y="1402030"/>
            <a:ext cx="8321040" cy="2011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4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Statistical Analysis: Pre-test Diagnostics · Regression &amp; Correlation</a:t>
            </a:r>
          </a:p>
        </p:txBody>
      </p:sp>
      <p:sp>
        <p:nvSpPr>
          <p:cNvPr id="17" name="Shape 15"/>
          <p:cNvSpPr/>
          <p:nvPr/>
        </p:nvSpPr>
        <p:spPr>
          <a:xfrm>
            <a:off x="201168" y="4114800"/>
            <a:ext cx="8942832" cy="64008"/>
          </a:xfrm>
          <a:prstGeom prst="rect">
            <a:avLst/>
          </a:prstGeom>
          <a:solidFill>
            <a:srgbClr val="1E4D8C"/>
          </a:solidFill>
          <a:ln/>
        </p:spPr>
      </p:sp>
      <p:sp>
        <p:nvSpPr>
          <p:cNvPr id="18" name="Text 16"/>
          <p:cNvSpPr/>
          <p:nvPr/>
        </p:nvSpPr>
        <p:spPr>
          <a:xfrm>
            <a:off x="502920" y="4224528"/>
            <a:ext cx="8229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n-US" sz="1200" dirty="0"/>
          </a:p>
        </p:txBody>
      </p:sp>
      <p:sp>
        <p:nvSpPr>
          <p:cNvPr id="19" name="Shape 17"/>
          <p:cNvSpPr/>
          <p:nvPr/>
        </p:nvSpPr>
        <p:spPr>
          <a:xfrm>
            <a:off x="201168" y="4574286"/>
            <a:ext cx="8942832" cy="315468"/>
          </a:xfrm>
          <a:prstGeom prst="rect">
            <a:avLst/>
          </a:prstGeom>
          <a:solidFill>
            <a:srgbClr val="1E4D8C"/>
          </a:solidFill>
          <a:ln/>
        </p:spPr>
      </p:sp>
      <p:sp>
        <p:nvSpPr>
          <p:cNvPr id="20" name="Text 18"/>
          <p:cNvSpPr/>
          <p:nvPr/>
        </p:nvSpPr>
        <p:spPr>
          <a:xfrm>
            <a:off x="365760" y="4574286"/>
            <a:ext cx="8503920" cy="6172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en-US" sz="1000" dirty="0"/>
          </a:p>
        </p:txBody>
      </p:sp>
      <p:pic>
        <p:nvPicPr>
          <p:cNvPr id="21" name="Picture 4" descr="Tobit Research Consulting Logo">
            <a:extLst>
              <a:ext uri="{FF2B5EF4-FFF2-40B4-BE49-F238E27FC236}">
                <a16:creationId xmlns:a16="http://schemas.microsoft.com/office/drawing/2014/main" id="{65F02DB3-271A-000C-2E6B-06277D41A6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760" y="265653"/>
            <a:ext cx="1751036" cy="10390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" name="Picture 4" descr="Tobit Research Consulting Logo">
            <a:extLst>
              <a:ext uri="{FF2B5EF4-FFF2-40B4-BE49-F238E27FC236}">
                <a16:creationId xmlns:a16="http://schemas.microsoft.com/office/drawing/2014/main" id="{FF722EF8-8A56-AD54-FA49-17C2D9FF8AA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18644" y="253746"/>
            <a:ext cx="1751036" cy="10390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4F6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68680"/>
          </a:xfrm>
          <a:prstGeom prst="rect">
            <a:avLst/>
          </a:prstGeom>
          <a:solidFill>
            <a:srgbClr val="1A2E4A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868680"/>
            <a:ext cx="9144000" cy="64008"/>
          </a:xfrm>
          <a:prstGeom prst="rect">
            <a:avLst/>
          </a:prstGeom>
          <a:solidFill>
            <a:srgbClr val="C8972A"/>
          </a:solidFill>
          <a:ln/>
        </p:spPr>
      </p:sp>
      <p:sp>
        <p:nvSpPr>
          <p:cNvPr id="4" name="Text 2"/>
          <p:cNvSpPr/>
          <p:nvPr/>
        </p:nvSpPr>
        <p:spPr>
          <a:xfrm>
            <a:off x="320040" y="0"/>
            <a:ext cx="850392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Multicollinearity — Definition, Importance &amp; What It Means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274320" y="1069848"/>
            <a:ext cx="8595360" cy="594360"/>
          </a:xfrm>
          <a:prstGeom prst="rect">
            <a:avLst/>
          </a:prstGeom>
          <a:solidFill>
            <a:srgbClr val="1A2E4A"/>
          </a:solidFill>
          <a:ln/>
          <a:effectLst>
            <a:outerShdw blurRad="889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411480" y="1069848"/>
            <a:ext cx="83210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Multicollinearity occurs when two or more predictor (independent) variables in a regression model are highly correlated with each other, such that they do not provide unique or independent information.</a:t>
            </a:r>
            <a:endParaRPr lang="en-US" sz="1150" dirty="0"/>
          </a:p>
        </p:txBody>
      </p:sp>
      <p:sp>
        <p:nvSpPr>
          <p:cNvPr id="7" name="Shape 5"/>
          <p:cNvSpPr/>
          <p:nvPr/>
        </p:nvSpPr>
        <p:spPr>
          <a:xfrm>
            <a:off x="274320" y="1801368"/>
            <a:ext cx="2834640" cy="2926080"/>
          </a:xfrm>
          <a:prstGeom prst="rect">
            <a:avLst/>
          </a:prstGeom>
          <a:solidFill>
            <a:srgbClr val="FFFFFF"/>
          </a:solidFill>
          <a:ln/>
          <a:effectLst>
            <a:outerShdw blurRad="889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274320" y="1801368"/>
            <a:ext cx="2834640" cy="420624"/>
          </a:xfrm>
          <a:prstGeom prst="rect">
            <a:avLst/>
          </a:prstGeom>
          <a:solidFill>
            <a:srgbClr val="1E4D8C"/>
          </a:solidFill>
          <a:ln/>
        </p:spPr>
      </p:sp>
      <p:sp>
        <p:nvSpPr>
          <p:cNvPr id="9" name="Text 7"/>
          <p:cNvSpPr/>
          <p:nvPr/>
        </p:nvSpPr>
        <p:spPr>
          <a:xfrm>
            <a:off x="274320" y="1801368"/>
            <a:ext cx="283464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Causes It?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384048" y="2286000"/>
            <a:ext cx="26060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1E4D8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</a:t>
            </a:r>
            <a:r>
              <a:rPr lang="en-US" sz="105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High correlation between Land &amp; Capital variables</a:t>
            </a:r>
            <a:endParaRPr lang="en-US" sz="1050" dirty="0"/>
          </a:p>
        </p:txBody>
      </p:sp>
      <p:sp>
        <p:nvSpPr>
          <p:cNvPr id="11" name="Text 9"/>
          <p:cNvSpPr/>
          <p:nvPr/>
        </p:nvSpPr>
        <p:spPr>
          <a:xfrm>
            <a:off x="384048" y="2779776"/>
            <a:ext cx="26060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1E4D8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</a:t>
            </a:r>
            <a:r>
              <a:rPr lang="en-US" sz="105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Overlapping survey items across factors</a:t>
            </a:r>
            <a:endParaRPr lang="en-US" sz="1050" dirty="0"/>
          </a:p>
        </p:txBody>
      </p:sp>
      <p:sp>
        <p:nvSpPr>
          <p:cNvPr id="12" name="Text 10"/>
          <p:cNvSpPr/>
          <p:nvPr/>
        </p:nvSpPr>
        <p:spPr>
          <a:xfrm>
            <a:off x="384048" y="3273552"/>
            <a:ext cx="26060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1E4D8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</a:t>
            </a:r>
            <a:r>
              <a:rPr lang="en-US" sz="105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Composite scores sharing common items</a:t>
            </a:r>
            <a:endParaRPr lang="en-US" sz="1050" dirty="0"/>
          </a:p>
        </p:txBody>
      </p:sp>
      <p:sp>
        <p:nvSpPr>
          <p:cNvPr id="13" name="Text 11"/>
          <p:cNvSpPr/>
          <p:nvPr/>
        </p:nvSpPr>
        <p:spPr>
          <a:xfrm>
            <a:off x="384048" y="3767328"/>
            <a:ext cx="26060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1E4D8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</a:t>
            </a:r>
            <a:r>
              <a:rPr lang="en-US" sz="105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 this study: If Land and Capital are measured with similar indicators, they may correlate highly</a:t>
            </a:r>
            <a:endParaRPr lang="en-US" sz="1050" dirty="0"/>
          </a:p>
        </p:txBody>
      </p:sp>
      <p:sp>
        <p:nvSpPr>
          <p:cNvPr id="14" name="Shape 12"/>
          <p:cNvSpPr/>
          <p:nvPr/>
        </p:nvSpPr>
        <p:spPr>
          <a:xfrm>
            <a:off x="3218688" y="1801368"/>
            <a:ext cx="2834640" cy="2926080"/>
          </a:xfrm>
          <a:prstGeom prst="rect">
            <a:avLst/>
          </a:prstGeom>
          <a:solidFill>
            <a:srgbClr val="FFFFFF"/>
          </a:solidFill>
          <a:ln/>
          <a:effectLst>
            <a:outerShdw blurRad="889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3218688" y="1801368"/>
            <a:ext cx="2834640" cy="420624"/>
          </a:xfrm>
          <a:prstGeom prst="rect">
            <a:avLst/>
          </a:prstGeom>
          <a:solidFill>
            <a:srgbClr val="7B1E1E"/>
          </a:solidFill>
          <a:ln/>
        </p:spPr>
      </p:sp>
      <p:sp>
        <p:nvSpPr>
          <p:cNvPr id="16" name="Text 14"/>
          <p:cNvSpPr/>
          <p:nvPr/>
        </p:nvSpPr>
        <p:spPr>
          <a:xfrm>
            <a:off x="3218688" y="1801368"/>
            <a:ext cx="283464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Does It Matter?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3328416" y="2286000"/>
            <a:ext cx="26060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7B1E1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</a:t>
            </a:r>
            <a:r>
              <a:rPr lang="en-US" sz="105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Inflates standard errors of regression coefficients</a:t>
            </a:r>
            <a:endParaRPr lang="en-US" sz="1050" dirty="0"/>
          </a:p>
        </p:txBody>
      </p:sp>
      <p:sp>
        <p:nvSpPr>
          <p:cNvPr id="18" name="Text 16"/>
          <p:cNvSpPr/>
          <p:nvPr/>
        </p:nvSpPr>
        <p:spPr>
          <a:xfrm>
            <a:off x="3328416" y="2779776"/>
            <a:ext cx="26060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7B1E1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</a:t>
            </a:r>
            <a:r>
              <a:rPr lang="en-US" sz="105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Makes beta coefficients unstable and unreliable</a:t>
            </a:r>
            <a:endParaRPr lang="en-US" sz="1050" dirty="0"/>
          </a:p>
        </p:txBody>
      </p:sp>
      <p:sp>
        <p:nvSpPr>
          <p:cNvPr id="19" name="Text 17"/>
          <p:cNvSpPr/>
          <p:nvPr/>
        </p:nvSpPr>
        <p:spPr>
          <a:xfrm>
            <a:off x="3328416" y="3273552"/>
            <a:ext cx="26060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7B1E1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</a:t>
            </a:r>
            <a:r>
              <a:rPr lang="en-US" sz="105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p-values become misleading (predictors appear insignificant)</a:t>
            </a:r>
            <a:endParaRPr lang="en-US" sz="1050" dirty="0"/>
          </a:p>
        </p:txBody>
      </p:sp>
      <p:sp>
        <p:nvSpPr>
          <p:cNvPr id="20" name="Text 18"/>
          <p:cNvSpPr/>
          <p:nvPr/>
        </p:nvSpPr>
        <p:spPr>
          <a:xfrm>
            <a:off x="3328416" y="3767328"/>
            <a:ext cx="26060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7B1E1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</a:t>
            </a:r>
            <a:r>
              <a:rPr lang="en-US" sz="105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Confidence intervals become very wide</a:t>
            </a:r>
            <a:endParaRPr lang="en-US" sz="1050" dirty="0"/>
          </a:p>
        </p:txBody>
      </p:sp>
      <p:sp>
        <p:nvSpPr>
          <p:cNvPr id="21" name="Text 19"/>
          <p:cNvSpPr/>
          <p:nvPr/>
        </p:nvSpPr>
        <p:spPr>
          <a:xfrm>
            <a:off x="3328416" y="4261104"/>
            <a:ext cx="26060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7B1E1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</a:t>
            </a:r>
            <a:r>
              <a:rPr lang="en-US" sz="105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Model R² may be high but individual predictors are unreliable</a:t>
            </a:r>
            <a:endParaRPr lang="en-US" sz="1050" dirty="0"/>
          </a:p>
        </p:txBody>
      </p:sp>
      <p:sp>
        <p:nvSpPr>
          <p:cNvPr id="22" name="Shape 20"/>
          <p:cNvSpPr/>
          <p:nvPr/>
        </p:nvSpPr>
        <p:spPr>
          <a:xfrm>
            <a:off x="6163056" y="1801368"/>
            <a:ext cx="2834640" cy="2926080"/>
          </a:xfrm>
          <a:prstGeom prst="rect">
            <a:avLst/>
          </a:prstGeom>
          <a:solidFill>
            <a:srgbClr val="FFFFFF"/>
          </a:solidFill>
          <a:ln/>
          <a:effectLst>
            <a:outerShdw blurRad="889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23" name="Shape 21"/>
          <p:cNvSpPr/>
          <p:nvPr/>
        </p:nvSpPr>
        <p:spPr>
          <a:xfrm>
            <a:off x="6163056" y="1801368"/>
            <a:ext cx="2834640" cy="420624"/>
          </a:xfrm>
          <a:prstGeom prst="rect">
            <a:avLst/>
          </a:prstGeom>
          <a:solidFill>
            <a:srgbClr val="0D7377"/>
          </a:solidFill>
          <a:ln/>
        </p:spPr>
      </p:sp>
      <p:sp>
        <p:nvSpPr>
          <p:cNvPr id="24" name="Text 22"/>
          <p:cNvSpPr/>
          <p:nvPr/>
        </p:nvSpPr>
        <p:spPr>
          <a:xfrm>
            <a:off x="6163056" y="1801368"/>
            <a:ext cx="283464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to Detect It?</a:t>
            </a:r>
            <a:endParaRPr lang="en-US" sz="1200" dirty="0"/>
          </a:p>
        </p:txBody>
      </p:sp>
      <p:sp>
        <p:nvSpPr>
          <p:cNvPr id="25" name="Text 23"/>
          <p:cNvSpPr/>
          <p:nvPr/>
        </p:nvSpPr>
        <p:spPr>
          <a:xfrm>
            <a:off x="6272784" y="2286000"/>
            <a:ext cx="26060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0D73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</a:t>
            </a:r>
            <a:r>
              <a:rPr lang="en-US" sz="105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VIF (Variance Inflation Factor) — primary method</a:t>
            </a:r>
            <a:endParaRPr lang="en-US" sz="1050" dirty="0"/>
          </a:p>
        </p:txBody>
      </p:sp>
      <p:sp>
        <p:nvSpPr>
          <p:cNvPr id="26" name="Text 24"/>
          <p:cNvSpPr/>
          <p:nvPr/>
        </p:nvSpPr>
        <p:spPr>
          <a:xfrm>
            <a:off x="6272784" y="2779776"/>
            <a:ext cx="26060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0D73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</a:t>
            </a:r>
            <a:r>
              <a:rPr lang="en-US" sz="105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Tolerance — reciprocal of VIF</a:t>
            </a:r>
            <a:endParaRPr lang="en-US" sz="1050" dirty="0"/>
          </a:p>
        </p:txBody>
      </p:sp>
      <p:sp>
        <p:nvSpPr>
          <p:cNvPr id="27" name="Text 25"/>
          <p:cNvSpPr/>
          <p:nvPr/>
        </p:nvSpPr>
        <p:spPr>
          <a:xfrm>
            <a:off x="6272784" y="3273552"/>
            <a:ext cx="26060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0D73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</a:t>
            </a:r>
            <a:r>
              <a:rPr lang="en-US" sz="105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Correlation matrix — check pairwise correlations</a:t>
            </a:r>
            <a:endParaRPr lang="en-US" sz="1050" dirty="0"/>
          </a:p>
        </p:txBody>
      </p:sp>
      <p:sp>
        <p:nvSpPr>
          <p:cNvPr id="28" name="Text 26"/>
          <p:cNvSpPr/>
          <p:nvPr/>
        </p:nvSpPr>
        <p:spPr>
          <a:xfrm>
            <a:off x="6272784" y="3767328"/>
            <a:ext cx="26060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0D73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</a:t>
            </a:r>
            <a:r>
              <a:rPr lang="en-US" sz="105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 SPSS: Coefficients table → Collinearity Statistics column</a:t>
            </a:r>
            <a:endParaRPr lang="en-US" sz="1050" dirty="0"/>
          </a:p>
        </p:txBody>
      </p:sp>
      <p:sp>
        <p:nvSpPr>
          <p:cNvPr id="29" name="Shape 27"/>
          <p:cNvSpPr/>
          <p:nvPr/>
        </p:nvSpPr>
        <p:spPr>
          <a:xfrm>
            <a:off x="274320" y="4663440"/>
            <a:ext cx="8595360" cy="73152"/>
          </a:xfrm>
          <a:prstGeom prst="rect">
            <a:avLst/>
          </a:prstGeom>
          <a:solidFill>
            <a:srgbClr val="C8972A"/>
          </a:solidFill>
          <a:ln/>
        </p:spPr>
      </p:sp>
      <p:sp>
        <p:nvSpPr>
          <p:cNvPr id="30" name="Shape 28"/>
          <p:cNvSpPr/>
          <p:nvPr/>
        </p:nvSpPr>
        <p:spPr>
          <a:xfrm>
            <a:off x="0" y="4828032"/>
            <a:ext cx="9144000" cy="315468"/>
          </a:xfrm>
          <a:prstGeom prst="rect">
            <a:avLst/>
          </a:prstGeom>
          <a:solidFill>
            <a:srgbClr val="1A2E4A"/>
          </a:solidFill>
          <a:ln/>
        </p:spPr>
      </p:sp>
      <p:sp>
        <p:nvSpPr>
          <p:cNvPr id="31" name="Text 29"/>
          <p:cNvSpPr/>
          <p:nvPr/>
        </p:nvSpPr>
        <p:spPr>
          <a:xfrm>
            <a:off x="274320" y="4828032"/>
            <a:ext cx="8595360" cy="3154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dirty="0">
                <a:solidFill>
                  <a:srgbClr val="C89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Relevance: Only applies to MULTIPLE regression — this study has 4 independent variables (Land, Labour, Capital, Entrepreneurship) → must test multicollinearity</a:t>
            </a:r>
            <a:endParaRPr lang="en-US" sz="105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4F6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68680"/>
          </a:xfrm>
          <a:prstGeom prst="rect">
            <a:avLst/>
          </a:prstGeom>
          <a:solidFill>
            <a:srgbClr val="1A2E4A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868680"/>
            <a:ext cx="9144000" cy="64008"/>
          </a:xfrm>
          <a:prstGeom prst="rect">
            <a:avLst/>
          </a:prstGeom>
          <a:solidFill>
            <a:srgbClr val="C8972A"/>
          </a:solidFill>
          <a:ln/>
        </p:spPr>
      </p:sp>
      <p:sp>
        <p:nvSpPr>
          <p:cNvPr id="4" name="Text 2"/>
          <p:cNvSpPr/>
          <p:nvPr/>
        </p:nvSpPr>
        <p:spPr>
          <a:xfrm>
            <a:off x="320040" y="0"/>
            <a:ext cx="850392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Multicollinearity: VIF &amp; Tolerance — SPSS Steps &amp; Interpretation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274320" y="1069848"/>
            <a:ext cx="8595360" cy="475488"/>
          </a:xfrm>
          <a:prstGeom prst="rect">
            <a:avLst/>
          </a:prstGeom>
          <a:solidFill>
            <a:srgbClr val="1E4D8C"/>
          </a:solidFill>
          <a:ln/>
          <a:effectLst>
            <a:outerShdw blurRad="889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365760" y="1069848"/>
            <a:ext cx="841248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SPSS Navigation: Analyze → Regression → Linear → Statistics → ☑ Collinearity diagnostics → Continue → OK</a:t>
            </a:r>
            <a:endParaRPr lang="en-US" sz="1150" dirty="0"/>
          </a:p>
        </p:txBody>
      </p:sp>
      <p:sp>
        <p:nvSpPr>
          <p:cNvPr id="7" name="Shape 5"/>
          <p:cNvSpPr/>
          <p:nvPr/>
        </p:nvSpPr>
        <p:spPr>
          <a:xfrm>
            <a:off x="274320" y="1682496"/>
            <a:ext cx="4206240" cy="914400"/>
          </a:xfrm>
          <a:prstGeom prst="rect">
            <a:avLst/>
          </a:prstGeom>
          <a:solidFill>
            <a:srgbClr val="FFFFFF"/>
          </a:solidFill>
          <a:ln/>
          <a:effectLst>
            <a:outerShdw blurRad="889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384048" y="1938528"/>
            <a:ext cx="384048" cy="384048"/>
          </a:xfrm>
          <a:prstGeom prst="ellipse">
            <a:avLst/>
          </a:prstGeom>
          <a:solidFill>
            <a:srgbClr val="1A2E4A"/>
          </a:solidFill>
          <a:ln/>
        </p:spPr>
      </p:sp>
      <p:sp>
        <p:nvSpPr>
          <p:cNvPr id="9" name="Text 7"/>
          <p:cNvSpPr/>
          <p:nvPr/>
        </p:nvSpPr>
        <p:spPr>
          <a:xfrm>
            <a:off x="384048" y="1938528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841248" y="1737360"/>
            <a:ext cx="3511296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Click Analyze → Regression → Linear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841248" y="2048256"/>
            <a:ext cx="3511296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5A647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From the menu bar: Analyze → Regression → Linear. The Linear Regression dialog box opens.</a:t>
            </a:r>
            <a:endParaRPr lang="en-US" sz="1050" dirty="0"/>
          </a:p>
        </p:txBody>
      </p:sp>
      <p:sp>
        <p:nvSpPr>
          <p:cNvPr id="12" name="Shape 10"/>
          <p:cNvSpPr/>
          <p:nvPr/>
        </p:nvSpPr>
        <p:spPr>
          <a:xfrm>
            <a:off x="274320" y="2660904"/>
            <a:ext cx="4206240" cy="914400"/>
          </a:xfrm>
          <a:prstGeom prst="rect">
            <a:avLst/>
          </a:prstGeom>
          <a:solidFill>
            <a:srgbClr val="FFFFFF"/>
          </a:solidFill>
          <a:ln/>
          <a:effectLst>
            <a:outerShdw blurRad="889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384048" y="2916936"/>
            <a:ext cx="384048" cy="384048"/>
          </a:xfrm>
          <a:prstGeom prst="ellipse">
            <a:avLst/>
          </a:prstGeom>
          <a:solidFill>
            <a:srgbClr val="1A2E4A"/>
          </a:solidFill>
          <a:ln/>
        </p:spPr>
      </p:sp>
      <p:sp>
        <p:nvSpPr>
          <p:cNvPr id="14" name="Text 12"/>
          <p:cNvSpPr/>
          <p:nvPr/>
        </p:nvSpPr>
        <p:spPr>
          <a:xfrm>
            <a:off x="384048" y="2916936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841248" y="2715768"/>
            <a:ext cx="3511296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Assign the Dependent Variable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841248" y="3026664"/>
            <a:ext cx="3511296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5A647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Drag "Commercial Real Estate Growth" into the Dependent box.</a:t>
            </a:r>
            <a:endParaRPr lang="en-US" sz="1050" dirty="0"/>
          </a:p>
        </p:txBody>
      </p:sp>
      <p:sp>
        <p:nvSpPr>
          <p:cNvPr id="17" name="Shape 15"/>
          <p:cNvSpPr/>
          <p:nvPr/>
        </p:nvSpPr>
        <p:spPr>
          <a:xfrm>
            <a:off x="274320" y="3639312"/>
            <a:ext cx="4206240" cy="914400"/>
          </a:xfrm>
          <a:prstGeom prst="rect">
            <a:avLst/>
          </a:prstGeom>
          <a:solidFill>
            <a:srgbClr val="FFFFFF"/>
          </a:solidFill>
          <a:ln/>
          <a:effectLst>
            <a:outerShdw blurRad="889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384048" y="3895344"/>
            <a:ext cx="384048" cy="384048"/>
          </a:xfrm>
          <a:prstGeom prst="ellipse">
            <a:avLst/>
          </a:prstGeom>
          <a:solidFill>
            <a:srgbClr val="1A2E4A"/>
          </a:solidFill>
          <a:ln/>
        </p:spPr>
      </p:sp>
      <p:sp>
        <p:nvSpPr>
          <p:cNvPr id="19" name="Text 17"/>
          <p:cNvSpPr/>
          <p:nvPr/>
        </p:nvSpPr>
        <p:spPr>
          <a:xfrm>
            <a:off x="384048" y="3895344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841248" y="3694176"/>
            <a:ext cx="3511296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Assign the Independent Variables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841248" y="4005072"/>
            <a:ext cx="3511296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5A647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Drag Land, Labour, Capital, and Entrepreneurship into the Independent(s) box.</a:t>
            </a:r>
            <a:endParaRPr lang="en-US" sz="1050" dirty="0"/>
          </a:p>
        </p:txBody>
      </p:sp>
      <p:sp>
        <p:nvSpPr>
          <p:cNvPr id="22" name="Shape 20"/>
          <p:cNvSpPr/>
          <p:nvPr/>
        </p:nvSpPr>
        <p:spPr>
          <a:xfrm>
            <a:off x="4663440" y="1682496"/>
            <a:ext cx="4206240" cy="914400"/>
          </a:xfrm>
          <a:prstGeom prst="rect">
            <a:avLst/>
          </a:prstGeom>
          <a:solidFill>
            <a:srgbClr val="FFFFFF"/>
          </a:solidFill>
          <a:ln/>
          <a:effectLst>
            <a:outerShdw blurRad="889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23" name="Shape 21"/>
          <p:cNvSpPr/>
          <p:nvPr/>
        </p:nvSpPr>
        <p:spPr>
          <a:xfrm>
            <a:off x="4773168" y="1938528"/>
            <a:ext cx="384048" cy="384048"/>
          </a:xfrm>
          <a:prstGeom prst="ellipse">
            <a:avLst/>
          </a:prstGeom>
          <a:solidFill>
            <a:srgbClr val="1A2E4A"/>
          </a:solidFill>
          <a:ln/>
        </p:spPr>
      </p:sp>
      <p:sp>
        <p:nvSpPr>
          <p:cNvPr id="24" name="Text 22"/>
          <p:cNvSpPr/>
          <p:nvPr/>
        </p:nvSpPr>
        <p:spPr>
          <a:xfrm>
            <a:off x="4773168" y="1938528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5230368" y="1737360"/>
            <a:ext cx="3511296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Click Statistics button</a:t>
            </a:r>
            <a:endParaRPr lang="en-US" sz="1100" dirty="0"/>
          </a:p>
        </p:txBody>
      </p:sp>
      <p:sp>
        <p:nvSpPr>
          <p:cNvPr id="26" name="Text 24"/>
          <p:cNvSpPr/>
          <p:nvPr/>
        </p:nvSpPr>
        <p:spPr>
          <a:xfrm>
            <a:off x="5230368" y="2048256"/>
            <a:ext cx="3511296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5A647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Click the Statistics button on the right side of the dialog. The Regression: Statistics dialog opens.</a:t>
            </a:r>
            <a:endParaRPr lang="en-US" sz="1050" dirty="0"/>
          </a:p>
        </p:txBody>
      </p:sp>
      <p:sp>
        <p:nvSpPr>
          <p:cNvPr id="27" name="Shape 25"/>
          <p:cNvSpPr/>
          <p:nvPr/>
        </p:nvSpPr>
        <p:spPr>
          <a:xfrm>
            <a:off x="4663440" y="2660904"/>
            <a:ext cx="4206240" cy="914400"/>
          </a:xfrm>
          <a:prstGeom prst="rect">
            <a:avLst/>
          </a:prstGeom>
          <a:solidFill>
            <a:srgbClr val="FFFFFF"/>
          </a:solidFill>
          <a:ln/>
          <a:effectLst>
            <a:outerShdw blurRad="889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28" name="Shape 26"/>
          <p:cNvSpPr/>
          <p:nvPr/>
        </p:nvSpPr>
        <p:spPr>
          <a:xfrm>
            <a:off x="4773168" y="2916936"/>
            <a:ext cx="384048" cy="384048"/>
          </a:xfrm>
          <a:prstGeom prst="ellipse">
            <a:avLst/>
          </a:prstGeom>
          <a:solidFill>
            <a:srgbClr val="1A2E4A"/>
          </a:solidFill>
          <a:ln/>
        </p:spPr>
      </p:sp>
      <p:sp>
        <p:nvSpPr>
          <p:cNvPr id="29" name="Text 27"/>
          <p:cNvSpPr/>
          <p:nvPr/>
        </p:nvSpPr>
        <p:spPr>
          <a:xfrm>
            <a:off x="4773168" y="2916936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300" dirty="0"/>
          </a:p>
        </p:txBody>
      </p:sp>
      <p:sp>
        <p:nvSpPr>
          <p:cNvPr id="30" name="Text 28"/>
          <p:cNvSpPr/>
          <p:nvPr/>
        </p:nvSpPr>
        <p:spPr>
          <a:xfrm>
            <a:off x="5230368" y="2715768"/>
            <a:ext cx="3511296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Check "Collinearity diagnostics"</a:t>
            </a:r>
            <a:endParaRPr lang="en-US" sz="1100" dirty="0"/>
          </a:p>
        </p:txBody>
      </p:sp>
      <p:sp>
        <p:nvSpPr>
          <p:cNvPr id="31" name="Text 29"/>
          <p:cNvSpPr/>
          <p:nvPr/>
        </p:nvSpPr>
        <p:spPr>
          <a:xfrm>
            <a:off x="5230368" y="3026664"/>
            <a:ext cx="3511296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5A647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 the Statistics dialog, check the box next to "Collinearity diagnostics". Click Continue.</a:t>
            </a:r>
            <a:endParaRPr lang="en-US" sz="1050" dirty="0"/>
          </a:p>
        </p:txBody>
      </p:sp>
      <p:sp>
        <p:nvSpPr>
          <p:cNvPr id="32" name="Shape 30"/>
          <p:cNvSpPr/>
          <p:nvPr/>
        </p:nvSpPr>
        <p:spPr>
          <a:xfrm>
            <a:off x="4663440" y="3639312"/>
            <a:ext cx="4206240" cy="914400"/>
          </a:xfrm>
          <a:prstGeom prst="rect">
            <a:avLst/>
          </a:prstGeom>
          <a:solidFill>
            <a:srgbClr val="FFFFFF"/>
          </a:solidFill>
          <a:ln/>
          <a:effectLst>
            <a:outerShdw blurRad="889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33" name="Shape 31"/>
          <p:cNvSpPr/>
          <p:nvPr/>
        </p:nvSpPr>
        <p:spPr>
          <a:xfrm>
            <a:off x="4773168" y="3895344"/>
            <a:ext cx="384048" cy="384048"/>
          </a:xfrm>
          <a:prstGeom prst="ellipse">
            <a:avLst/>
          </a:prstGeom>
          <a:solidFill>
            <a:srgbClr val="1A2E4A"/>
          </a:solidFill>
          <a:ln/>
        </p:spPr>
      </p:sp>
      <p:sp>
        <p:nvSpPr>
          <p:cNvPr id="34" name="Text 32"/>
          <p:cNvSpPr/>
          <p:nvPr/>
        </p:nvSpPr>
        <p:spPr>
          <a:xfrm>
            <a:off x="4773168" y="3895344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en-US" sz="1300" dirty="0"/>
          </a:p>
        </p:txBody>
      </p:sp>
      <p:sp>
        <p:nvSpPr>
          <p:cNvPr id="35" name="Text 33"/>
          <p:cNvSpPr/>
          <p:nvPr/>
        </p:nvSpPr>
        <p:spPr>
          <a:xfrm>
            <a:off x="5230368" y="3694176"/>
            <a:ext cx="3511296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Click OK to run</a:t>
            </a:r>
            <a:endParaRPr lang="en-US" sz="1100" dirty="0"/>
          </a:p>
        </p:txBody>
      </p:sp>
      <p:sp>
        <p:nvSpPr>
          <p:cNvPr id="36" name="Text 34"/>
          <p:cNvSpPr/>
          <p:nvPr/>
        </p:nvSpPr>
        <p:spPr>
          <a:xfrm>
            <a:off x="5230368" y="4005072"/>
            <a:ext cx="3511296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5A647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Click OK. The Coefficients table in the Output window shows Tolerance and VIF for each predictor.</a:t>
            </a:r>
            <a:endParaRPr lang="en-US" sz="1050" dirty="0"/>
          </a:p>
        </p:txBody>
      </p:sp>
      <p:sp>
        <p:nvSpPr>
          <p:cNvPr id="37" name="Shape 35"/>
          <p:cNvSpPr/>
          <p:nvPr/>
        </p:nvSpPr>
        <p:spPr>
          <a:xfrm>
            <a:off x="0" y="4828032"/>
            <a:ext cx="9144000" cy="315468"/>
          </a:xfrm>
          <a:prstGeom prst="rect">
            <a:avLst/>
          </a:prstGeom>
          <a:solidFill>
            <a:srgbClr val="1A2E4A"/>
          </a:solidFill>
          <a:ln/>
        </p:spPr>
      </p:sp>
      <p:sp>
        <p:nvSpPr>
          <p:cNvPr id="38" name="Text 36"/>
          <p:cNvSpPr/>
          <p:nvPr/>
        </p:nvSpPr>
        <p:spPr>
          <a:xfrm>
            <a:off x="274320" y="4828032"/>
            <a:ext cx="8595360" cy="3154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dirty="0">
                <a:solidFill>
                  <a:srgbClr val="C89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VIF = 1 / Tolerance = 1 / (1 − R²ⱼ)   |   Tolerance &gt; 0.2 and VIF &lt; 10 → No multicollinearity</a:t>
            </a:r>
            <a:endParaRPr lang="en-US" sz="105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4F6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68680"/>
          </a:xfrm>
          <a:prstGeom prst="rect">
            <a:avLst/>
          </a:prstGeom>
          <a:solidFill>
            <a:srgbClr val="1A2E4A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868680"/>
            <a:ext cx="9144000" cy="64008"/>
          </a:xfrm>
          <a:prstGeom prst="rect">
            <a:avLst/>
          </a:prstGeom>
          <a:solidFill>
            <a:srgbClr val="C8972A"/>
          </a:solidFill>
          <a:ln/>
        </p:spPr>
      </p:sp>
      <p:sp>
        <p:nvSpPr>
          <p:cNvPr id="4" name="Text 2"/>
          <p:cNvSpPr/>
          <p:nvPr/>
        </p:nvSpPr>
        <p:spPr>
          <a:xfrm>
            <a:off x="320040" y="0"/>
            <a:ext cx="850392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VIF &amp; Tolerance — Results Table &amp; Interpretation Guide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274320" y="1069848"/>
            <a:ext cx="8595360" cy="530352"/>
          </a:xfrm>
          <a:prstGeom prst="rect">
            <a:avLst/>
          </a:prstGeom>
          <a:solidFill>
            <a:srgbClr val="1A2E4A"/>
          </a:solidFill>
          <a:ln/>
          <a:effectLst>
            <a:outerShdw blurRad="889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365760" y="1069848"/>
            <a:ext cx="841248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C897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VIF = 1 / Tolerance = 1 / (1 − R²ⱼ)     |     Tolerance = 1 − R²ⱼ     |     R²ⱼ = R² from regressing Xⱼ on all other predictors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274320" y="1737360"/>
            <a:ext cx="5029200" cy="2743200"/>
          </a:xfrm>
          <a:prstGeom prst="rect">
            <a:avLst/>
          </a:prstGeom>
          <a:solidFill>
            <a:srgbClr val="FFFFFF"/>
          </a:solidFill>
          <a:ln/>
          <a:effectLst>
            <a:outerShdw blurRad="889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274320" y="1737360"/>
            <a:ext cx="5029200" cy="420624"/>
          </a:xfrm>
          <a:prstGeom prst="rect">
            <a:avLst/>
          </a:prstGeom>
          <a:solidFill>
            <a:srgbClr val="0D7377"/>
          </a:solidFill>
          <a:ln/>
        </p:spPr>
      </p:sp>
      <p:sp>
        <p:nvSpPr>
          <p:cNvPr id="9" name="Text 7"/>
          <p:cNvSpPr/>
          <p:nvPr/>
        </p:nvSpPr>
        <p:spPr>
          <a:xfrm>
            <a:off x="274320" y="1737360"/>
            <a:ext cx="502920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Collinearity Statistics — Study Variables</a:t>
            </a:r>
            <a:endParaRPr lang="en-US" sz="1200" dirty="0"/>
          </a:p>
        </p:txBody>
      </p:sp>
      <p:graphicFrame>
        <p:nvGraphicFramePr>
          <p:cNvPr id="1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347472" y="2212848"/>
          <a:ext cx="4892040" cy="2481072"/>
        </p:xfrm>
        <a:graphic>
          <a:graphicData uri="http://schemas.openxmlformats.org/drawingml/2006/table">
            <a:tbl>
              <a:tblPr/>
              <a:tblGrid>
                <a:gridCol w="12230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230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2301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2301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47472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Variable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C2B3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Tolerance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C2B3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VIF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C2B3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Verdict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C2B3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1C2B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Land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1C2B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&gt; 0.2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1C2B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&lt; 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15572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✓ No multicollinearity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1C2B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Labour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1C2B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&gt; 0.2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1C2B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&lt; 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15572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✓ No multicollinearity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1C2B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Capital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1C2B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&gt; 0.2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1C2B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&lt; 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15572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✓ No multicollinearity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1C2B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Entrepreneurship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1C2B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&gt; 0.2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1C2B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&lt; 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15572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✓ No multicollinearity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i="1" dirty="0">
                          <a:solidFill>
                            <a:srgbClr val="1C2B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Gov't Policy (M)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1C2B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&gt; 0.2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1C2B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&lt; 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15572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✓ No multicollinearity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1" name="Shape 8"/>
          <p:cNvSpPr/>
          <p:nvPr/>
        </p:nvSpPr>
        <p:spPr>
          <a:xfrm>
            <a:off x="5532120" y="1737360"/>
            <a:ext cx="3337560" cy="2743200"/>
          </a:xfrm>
          <a:prstGeom prst="rect">
            <a:avLst/>
          </a:prstGeom>
          <a:solidFill>
            <a:srgbClr val="FFFFFF"/>
          </a:solidFill>
          <a:ln/>
          <a:effectLst>
            <a:outerShdw blurRad="889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2" name="Shape 9"/>
          <p:cNvSpPr/>
          <p:nvPr/>
        </p:nvSpPr>
        <p:spPr>
          <a:xfrm>
            <a:off x="5532120" y="1737360"/>
            <a:ext cx="3337560" cy="420624"/>
          </a:xfrm>
          <a:prstGeom prst="rect">
            <a:avLst/>
          </a:prstGeom>
          <a:solidFill>
            <a:srgbClr val="C8972A"/>
          </a:solidFill>
          <a:ln/>
        </p:spPr>
      </p:sp>
      <p:sp>
        <p:nvSpPr>
          <p:cNvPr id="13" name="Text 10"/>
          <p:cNvSpPr/>
          <p:nvPr/>
        </p:nvSpPr>
        <p:spPr>
          <a:xfrm>
            <a:off x="5532120" y="1737360"/>
            <a:ext cx="333756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Threshold Guide</a:t>
            </a:r>
            <a:endParaRPr lang="en-US" sz="1200" dirty="0"/>
          </a:p>
        </p:txBody>
      </p:sp>
      <p:sp>
        <p:nvSpPr>
          <p:cNvPr id="10" name="Shape 11"/>
          <p:cNvSpPr/>
          <p:nvPr/>
        </p:nvSpPr>
        <p:spPr>
          <a:xfrm>
            <a:off x="5650992" y="2231136"/>
            <a:ext cx="3090672" cy="658368"/>
          </a:xfrm>
          <a:prstGeom prst="rect">
            <a:avLst/>
          </a:prstGeom>
          <a:solidFill>
            <a:srgbClr val="155724"/>
          </a:solidFill>
          <a:ln/>
          <a:effectLst>
            <a:outerShdw blurRad="889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5" name="Text 12"/>
          <p:cNvSpPr/>
          <p:nvPr/>
        </p:nvSpPr>
        <p:spPr>
          <a:xfrm>
            <a:off x="5650992" y="2231136"/>
            <a:ext cx="13258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Tolerance &gt; 0.2</a:t>
            </a:r>
            <a:endParaRPr lang="en-US" sz="1000" dirty="0"/>
          </a:p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VIF &lt; 5</a:t>
            </a:r>
            <a:endParaRPr lang="en-US" sz="1000" dirty="0"/>
          </a:p>
        </p:txBody>
      </p:sp>
      <p:sp>
        <p:nvSpPr>
          <p:cNvPr id="16" name="Text 13"/>
          <p:cNvSpPr/>
          <p:nvPr/>
        </p:nvSpPr>
        <p:spPr>
          <a:xfrm>
            <a:off x="7004304" y="2231136"/>
            <a:ext cx="1719072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multicollinearity — Ideal</a:t>
            </a:r>
            <a:endParaRPr lang="en-US" sz="1100" dirty="0"/>
          </a:p>
        </p:txBody>
      </p:sp>
      <p:sp>
        <p:nvSpPr>
          <p:cNvPr id="17" name="Shape 14"/>
          <p:cNvSpPr/>
          <p:nvPr/>
        </p:nvSpPr>
        <p:spPr>
          <a:xfrm>
            <a:off x="5650992" y="2962656"/>
            <a:ext cx="3090672" cy="658368"/>
          </a:xfrm>
          <a:prstGeom prst="rect">
            <a:avLst/>
          </a:prstGeom>
          <a:solidFill>
            <a:srgbClr val="C8972A"/>
          </a:solidFill>
          <a:ln/>
          <a:effectLst>
            <a:outerShdw blurRad="889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8" name="Text 15"/>
          <p:cNvSpPr/>
          <p:nvPr/>
        </p:nvSpPr>
        <p:spPr>
          <a:xfrm>
            <a:off x="5650992" y="2962656"/>
            <a:ext cx="13258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Tolerance 0.1–0.2</a:t>
            </a:r>
            <a:endParaRPr lang="en-US" sz="1000" dirty="0"/>
          </a:p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VIF 5–10</a:t>
            </a:r>
            <a:endParaRPr lang="en-US" sz="1000" dirty="0"/>
          </a:p>
        </p:txBody>
      </p:sp>
      <p:sp>
        <p:nvSpPr>
          <p:cNvPr id="19" name="Text 16"/>
          <p:cNvSpPr/>
          <p:nvPr/>
        </p:nvSpPr>
        <p:spPr>
          <a:xfrm>
            <a:off x="7004304" y="2962656"/>
            <a:ext cx="1719072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Moderate — Monitor</a:t>
            </a:r>
            <a:endParaRPr lang="en-US" sz="1100" dirty="0"/>
          </a:p>
        </p:txBody>
      </p:sp>
      <p:sp>
        <p:nvSpPr>
          <p:cNvPr id="20" name="Shape 17"/>
          <p:cNvSpPr/>
          <p:nvPr/>
        </p:nvSpPr>
        <p:spPr>
          <a:xfrm>
            <a:off x="5650992" y="3694176"/>
            <a:ext cx="3090672" cy="658368"/>
          </a:xfrm>
          <a:prstGeom prst="rect">
            <a:avLst/>
          </a:prstGeom>
          <a:solidFill>
            <a:srgbClr val="7B1E1E"/>
          </a:solidFill>
          <a:ln/>
          <a:effectLst>
            <a:outerShdw blurRad="889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21" name="Text 18"/>
          <p:cNvSpPr/>
          <p:nvPr/>
        </p:nvSpPr>
        <p:spPr>
          <a:xfrm>
            <a:off x="5650992" y="3694176"/>
            <a:ext cx="13258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Tolerance ≤ 0.1</a:t>
            </a:r>
            <a:endParaRPr lang="en-US" sz="1000" dirty="0"/>
          </a:p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VIF ≥ 10</a:t>
            </a:r>
            <a:endParaRPr lang="en-US" sz="1000" dirty="0"/>
          </a:p>
        </p:txBody>
      </p:sp>
      <p:sp>
        <p:nvSpPr>
          <p:cNvPr id="22" name="Text 19"/>
          <p:cNvSpPr/>
          <p:nvPr/>
        </p:nvSpPr>
        <p:spPr>
          <a:xfrm>
            <a:off x="7004304" y="3694176"/>
            <a:ext cx="1719072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Severe — Must address</a:t>
            </a:r>
            <a:endParaRPr lang="en-US" sz="1100" dirty="0"/>
          </a:p>
        </p:txBody>
      </p:sp>
      <p:sp>
        <p:nvSpPr>
          <p:cNvPr id="23" name="Shape 20"/>
          <p:cNvSpPr/>
          <p:nvPr/>
        </p:nvSpPr>
        <p:spPr>
          <a:xfrm>
            <a:off x="0" y="4828032"/>
            <a:ext cx="9144000" cy="315468"/>
          </a:xfrm>
          <a:prstGeom prst="rect">
            <a:avLst/>
          </a:prstGeom>
          <a:solidFill>
            <a:srgbClr val="1A2E4A"/>
          </a:solidFill>
          <a:ln/>
        </p:spPr>
      </p:sp>
      <p:sp>
        <p:nvSpPr>
          <p:cNvPr id="24" name="Text 21"/>
          <p:cNvSpPr/>
          <p:nvPr/>
        </p:nvSpPr>
        <p:spPr>
          <a:xfrm>
            <a:off x="274320" y="4828032"/>
            <a:ext cx="8595360" cy="3154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dirty="0">
                <a:solidFill>
                  <a:srgbClr val="C89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Conclusion: "All variables had Tolerance &gt; 0.2 and VIF &lt; 10, indicating no multicollinearity among the independent variables"</a:t>
            </a:r>
            <a:endParaRPr lang="en-US" sz="105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1A2E4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82880" cy="5143500"/>
          </a:xfrm>
          <a:prstGeom prst="rect">
            <a:avLst/>
          </a:prstGeom>
          <a:solidFill>
            <a:srgbClr val="C8972A"/>
          </a:solidFill>
          <a:ln/>
        </p:spPr>
      </p:sp>
      <p:sp>
        <p:nvSpPr>
          <p:cNvPr id="3" name="Shape 1"/>
          <p:cNvSpPr/>
          <p:nvPr/>
        </p:nvSpPr>
        <p:spPr>
          <a:xfrm>
            <a:off x="182880" y="4846320"/>
            <a:ext cx="8961120" cy="297180"/>
          </a:xfrm>
          <a:prstGeom prst="rect">
            <a:avLst/>
          </a:prstGeom>
          <a:solidFill>
            <a:srgbClr val="1E4D8C"/>
          </a:solidFill>
          <a:ln/>
        </p:spPr>
      </p:sp>
      <p:sp>
        <p:nvSpPr>
          <p:cNvPr id="4" name="Text 2"/>
          <p:cNvSpPr/>
          <p:nvPr/>
        </p:nvSpPr>
        <p:spPr>
          <a:xfrm>
            <a:off x="548640" y="1188720"/>
            <a:ext cx="8229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kern="0" spc="500" dirty="0">
                <a:solidFill>
                  <a:srgbClr val="C89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2</a:t>
            </a:r>
            <a:endParaRPr lang="en-US" sz="1300" dirty="0"/>
          </a:p>
        </p:txBody>
      </p:sp>
      <p:sp>
        <p:nvSpPr>
          <p:cNvPr id="5" name="Text 3"/>
          <p:cNvSpPr/>
          <p:nvPr/>
        </p:nvSpPr>
        <p:spPr>
          <a:xfrm>
            <a:off x="548640" y="1627632"/>
            <a:ext cx="822960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Regression &amp; Correlation Analysis</a:t>
            </a:r>
            <a:endParaRPr lang="en-US" sz="4000" dirty="0"/>
          </a:p>
        </p:txBody>
      </p:sp>
      <p:sp>
        <p:nvSpPr>
          <p:cNvPr id="6" name="Text 4"/>
          <p:cNvSpPr/>
          <p:nvPr/>
        </p:nvSpPr>
        <p:spPr>
          <a:xfrm>
            <a:off x="548640" y="315468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Testing the Effect of Factors of Production on Commercial Real Estate Growth in Kenya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438912" y="3858768"/>
            <a:ext cx="1298448" cy="658368"/>
          </a:xfrm>
          <a:prstGeom prst="rect">
            <a:avLst/>
          </a:prstGeom>
          <a:solidFill>
            <a:srgbClr val="0D7377"/>
          </a:solidFill>
          <a:ln/>
          <a:effectLst>
            <a:outerShdw blurRad="889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438912" y="3858768"/>
            <a:ext cx="1298448" cy="658368"/>
          </a:xfrm>
          <a:prstGeom prst="rect">
            <a:avLst/>
          </a:prstGeom>
          <a:noFill/>
          <a:ln/>
        </p:spPr>
        <p:txBody>
          <a:bodyPr wrap="square" lIns="38100" tIns="38100" rIns="38100" bIns="3810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Hypothesis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1828800" y="3858768"/>
            <a:ext cx="1298448" cy="658368"/>
          </a:xfrm>
          <a:prstGeom prst="rect">
            <a:avLst/>
          </a:prstGeom>
          <a:solidFill>
            <a:srgbClr val="0D7377"/>
          </a:solidFill>
          <a:ln/>
          <a:effectLst>
            <a:outerShdw blurRad="889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1828800" y="3858768"/>
            <a:ext cx="1298448" cy="658368"/>
          </a:xfrm>
          <a:prstGeom prst="rect">
            <a:avLst/>
          </a:prstGeom>
          <a:noFill/>
          <a:ln/>
        </p:spPr>
        <p:txBody>
          <a:bodyPr wrap="square" lIns="38100" tIns="38100" rIns="38100" bIns="3810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Beta (β)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3218688" y="3858768"/>
            <a:ext cx="1298448" cy="658368"/>
          </a:xfrm>
          <a:prstGeom prst="rect">
            <a:avLst/>
          </a:prstGeom>
          <a:solidFill>
            <a:srgbClr val="0D7377"/>
          </a:solidFill>
          <a:ln/>
          <a:effectLst>
            <a:outerShdw blurRad="889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3218688" y="3858768"/>
            <a:ext cx="1298448" cy="658368"/>
          </a:xfrm>
          <a:prstGeom prst="rect">
            <a:avLst/>
          </a:prstGeom>
          <a:noFill/>
          <a:ln/>
        </p:spPr>
        <p:txBody>
          <a:bodyPr wrap="square" lIns="38100" tIns="38100" rIns="38100" bIns="3810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P-Value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4608576" y="3858768"/>
            <a:ext cx="1298448" cy="658368"/>
          </a:xfrm>
          <a:prstGeom prst="rect">
            <a:avLst/>
          </a:prstGeom>
          <a:solidFill>
            <a:srgbClr val="0D7377"/>
          </a:solidFill>
          <a:ln/>
          <a:effectLst>
            <a:outerShdw blurRad="889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4" name="Text 12"/>
          <p:cNvSpPr/>
          <p:nvPr/>
        </p:nvSpPr>
        <p:spPr>
          <a:xfrm>
            <a:off x="4608576" y="3858768"/>
            <a:ext cx="1298448" cy="658368"/>
          </a:xfrm>
          <a:prstGeom prst="rect">
            <a:avLst/>
          </a:prstGeom>
          <a:noFill/>
          <a:ln/>
        </p:spPr>
        <p:txBody>
          <a:bodyPr wrap="square" lIns="38100" tIns="38100" rIns="38100" bIns="3810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t-Statistic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5998464" y="3858768"/>
            <a:ext cx="1298448" cy="658368"/>
          </a:xfrm>
          <a:prstGeom prst="rect">
            <a:avLst/>
          </a:prstGeom>
          <a:solidFill>
            <a:srgbClr val="0D7377"/>
          </a:solidFill>
          <a:ln/>
          <a:effectLst>
            <a:outerShdw blurRad="889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6" name="Text 14"/>
          <p:cNvSpPr/>
          <p:nvPr/>
        </p:nvSpPr>
        <p:spPr>
          <a:xfrm>
            <a:off x="5998464" y="3858768"/>
            <a:ext cx="1298448" cy="658368"/>
          </a:xfrm>
          <a:prstGeom prst="rect">
            <a:avLst/>
          </a:prstGeom>
          <a:noFill/>
          <a:ln/>
        </p:spPr>
        <p:txBody>
          <a:bodyPr wrap="square" lIns="38100" tIns="38100" rIns="38100" bIns="3810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R² &amp; Adj.R²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7388352" y="3858768"/>
            <a:ext cx="1298448" cy="658368"/>
          </a:xfrm>
          <a:prstGeom prst="rect">
            <a:avLst/>
          </a:prstGeom>
          <a:solidFill>
            <a:srgbClr val="0D7377"/>
          </a:solidFill>
          <a:ln/>
          <a:effectLst>
            <a:outerShdw blurRad="889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7388352" y="3858768"/>
            <a:ext cx="1298448" cy="658368"/>
          </a:xfrm>
          <a:prstGeom prst="rect">
            <a:avLst/>
          </a:prstGeom>
          <a:noFill/>
          <a:ln/>
        </p:spPr>
        <p:txBody>
          <a:bodyPr wrap="square" lIns="38100" tIns="38100" rIns="38100" bIns="3810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F-Statistic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4F6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68680"/>
          </a:xfrm>
          <a:prstGeom prst="rect">
            <a:avLst/>
          </a:prstGeom>
          <a:solidFill>
            <a:srgbClr val="1A2E4A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868680"/>
            <a:ext cx="9144000" cy="64008"/>
          </a:xfrm>
          <a:prstGeom prst="rect">
            <a:avLst/>
          </a:prstGeom>
          <a:solidFill>
            <a:srgbClr val="C8972A"/>
          </a:solidFill>
          <a:ln/>
        </p:spPr>
      </p:sp>
      <p:sp>
        <p:nvSpPr>
          <p:cNvPr id="4" name="Text 2"/>
          <p:cNvSpPr/>
          <p:nvPr/>
        </p:nvSpPr>
        <p:spPr>
          <a:xfrm>
            <a:off x="320040" y="0"/>
            <a:ext cx="850392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Regression: Formulation of Hypotheses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274320" y="1069848"/>
            <a:ext cx="8595360" cy="502920"/>
          </a:xfrm>
          <a:prstGeom prst="rect">
            <a:avLst/>
          </a:prstGeom>
          <a:solidFill>
            <a:srgbClr val="1E4D8C"/>
          </a:solidFill>
          <a:ln/>
          <a:effectLst>
            <a:outerShdw blurRad="889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411480" y="1069848"/>
            <a:ext cx="83210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hypothesis is a testable statement about the expected relationship between variables — must be stated before analysis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274320" y="1691640"/>
            <a:ext cx="2743200" cy="3017520"/>
          </a:xfrm>
          <a:prstGeom prst="rect">
            <a:avLst/>
          </a:prstGeom>
          <a:solidFill>
            <a:srgbClr val="FFFFFF"/>
          </a:solidFill>
          <a:ln/>
          <a:effectLst>
            <a:outerShdw blurRad="889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274320" y="1691640"/>
            <a:ext cx="2743200" cy="411480"/>
          </a:xfrm>
          <a:prstGeom prst="rect">
            <a:avLst/>
          </a:prstGeom>
          <a:solidFill>
            <a:srgbClr val="1A2E4A"/>
          </a:solidFill>
          <a:ln/>
        </p:spPr>
      </p:sp>
      <p:sp>
        <p:nvSpPr>
          <p:cNvPr id="9" name="Text 7"/>
          <p:cNvSpPr/>
          <p:nvPr/>
        </p:nvSpPr>
        <p:spPr>
          <a:xfrm>
            <a:off x="274320" y="1691640"/>
            <a:ext cx="2743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Null (H₀) vs Alternative (H₁)</a:t>
            </a:r>
            <a:endParaRPr lang="en-US" sz="1150" dirty="0"/>
          </a:p>
        </p:txBody>
      </p:sp>
      <p:sp>
        <p:nvSpPr>
          <p:cNvPr id="10" name="Text 8"/>
          <p:cNvSpPr/>
          <p:nvPr/>
        </p:nvSpPr>
        <p:spPr>
          <a:xfrm>
            <a:off x="384048" y="2157984"/>
            <a:ext cx="2514600" cy="251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300" b="1" dirty="0">
                <a:solidFill>
                  <a:srgbClr val="7B1E1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H₀: β = 0
</a:t>
            </a:r>
            <a:endParaRPr lang="en-US" sz="1300" dirty="0"/>
          </a:p>
          <a:p>
            <a:pPr marL="0" indent="0">
              <a:buNone/>
            </a:pPr>
            <a:r>
              <a:rPr lang="en-US" sz="105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significant relationship between X and Y
Default assumption
Burden: must be disproven
</a:t>
            </a:r>
            <a:endParaRPr lang="en-US" sz="1300" dirty="0"/>
          </a:p>
          <a:p>
            <a:pPr marL="0" indent="0">
              <a:buNone/>
            </a:pPr>
            <a:r>
              <a:rPr lang="en-US" sz="1300" b="1" dirty="0">
                <a:solidFill>
                  <a:srgbClr val="15572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H₁: β ≠ 0
</a:t>
            </a:r>
            <a:endParaRPr lang="en-US" sz="1300" dirty="0"/>
          </a:p>
          <a:p>
            <a:pPr marL="0" indent="0">
              <a:buNone/>
            </a:pPr>
            <a:r>
              <a:rPr lang="en-US" sz="105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Significant relationship exists</a:t>
            </a:r>
            <a:endParaRPr lang="en-US" sz="1300" dirty="0"/>
          </a:p>
          <a:p>
            <a:pPr marL="0" indent="0">
              <a:buNone/>
            </a:pPr>
            <a:r>
              <a:rPr lang="en-US" sz="105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Two-tailed: H₁: β ≠ 0</a:t>
            </a:r>
            <a:endParaRPr lang="en-US" sz="1300" dirty="0"/>
          </a:p>
          <a:p>
            <a:pPr marL="0" indent="0">
              <a:buNone/>
            </a:pPr>
            <a:r>
              <a:rPr lang="en-US" sz="105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One-tailed: H₁: β &gt; 0 (positive)</a:t>
            </a:r>
            <a:endParaRPr lang="en-US" sz="1300" dirty="0"/>
          </a:p>
          <a:p>
            <a:pPr marL="0" indent="0">
              <a:buNone/>
            </a:pPr>
            <a:r>
              <a:rPr lang="en-US" sz="105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One-tailed: H₁: β &lt; 0 (negative)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3200400" y="1691640"/>
            <a:ext cx="5669280" cy="3017520"/>
          </a:xfrm>
          <a:prstGeom prst="rect">
            <a:avLst/>
          </a:prstGeom>
          <a:solidFill>
            <a:srgbClr val="FFFFFF"/>
          </a:solidFill>
          <a:ln/>
          <a:effectLst>
            <a:outerShdw blurRad="889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3200400" y="1691640"/>
            <a:ext cx="5669280" cy="411480"/>
          </a:xfrm>
          <a:prstGeom prst="rect">
            <a:avLst/>
          </a:prstGeom>
          <a:solidFill>
            <a:srgbClr val="C8972A"/>
          </a:solidFill>
          <a:ln/>
        </p:spPr>
      </p:sp>
      <p:sp>
        <p:nvSpPr>
          <p:cNvPr id="13" name="Text 11"/>
          <p:cNvSpPr/>
          <p:nvPr/>
        </p:nvSpPr>
        <p:spPr>
          <a:xfrm>
            <a:off x="3200400" y="1691640"/>
            <a:ext cx="56692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Study Hypotheses — Commercial Real Estate Kenya</a:t>
            </a:r>
            <a:endParaRPr lang="en-US" sz="1150" dirty="0"/>
          </a:p>
        </p:txBody>
      </p:sp>
      <p:sp>
        <p:nvSpPr>
          <p:cNvPr id="14" name="Shape 12"/>
          <p:cNvSpPr/>
          <p:nvPr/>
        </p:nvSpPr>
        <p:spPr>
          <a:xfrm>
            <a:off x="3310128" y="2176272"/>
            <a:ext cx="457200" cy="411480"/>
          </a:xfrm>
          <a:prstGeom prst="rect">
            <a:avLst/>
          </a:prstGeom>
          <a:solidFill>
            <a:srgbClr val="0D7377"/>
          </a:solidFill>
          <a:ln/>
        </p:spPr>
      </p:sp>
      <p:sp>
        <p:nvSpPr>
          <p:cNvPr id="15" name="Text 13"/>
          <p:cNvSpPr/>
          <p:nvPr/>
        </p:nvSpPr>
        <p:spPr>
          <a:xfrm>
            <a:off x="3310128" y="2176272"/>
            <a:ext cx="457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H₀₁</a:t>
            </a:r>
            <a:endParaRPr lang="en-US" sz="950" dirty="0"/>
          </a:p>
        </p:txBody>
      </p:sp>
      <p:sp>
        <p:nvSpPr>
          <p:cNvPr id="16" name="Text 14"/>
          <p:cNvSpPr/>
          <p:nvPr/>
        </p:nvSpPr>
        <p:spPr>
          <a:xfrm>
            <a:off x="3822192" y="2176272"/>
            <a:ext cx="4919472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7B1E1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H₀: Land has no significant effect on growth of commercial real estates in Kenya</a:t>
            </a:r>
            <a:endParaRPr lang="en-US" sz="950" dirty="0"/>
          </a:p>
        </p:txBody>
      </p:sp>
      <p:sp>
        <p:nvSpPr>
          <p:cNvPr id="17" name="Text 15"/>
          <p:cNvSpPr/>
          <p:nvPr/>
        </p:nvSpPr>
        <p:spPr>
          <a:xfrm>
            <a:off x="3822192" y="2359152"/>
            <a:ext cx="4919472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5572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H₁: Land has a significant effect on growth of commercial real estates in Kenya</a:t>
            </a:r>
            <a:endParaRPr lang="en-US" sz="950" dirty="0"/>
          </a:p>
        </p:txBody>
      </p:sp>
      <p:sp>
        <p:nvSpPr>
          <p:cNvPr id="18" name="Shape 16"/>
          <p:cNvSpPr/>
          <p:nvPr/>
        </p:nvSpPr>
        <p:spPr>
          <a:xfrm>
            <a:off x="3310128" y="2660904"/>
            <a:ext cx="457200" cy="411480"/>
          </a:xfrm>
          <a:prstGeom prst="rect">
            <a:avLst/>
          </a:prstGeom>
          <a:solidFill>
            <a:srgbClr val="1E4D8C"/>
          </a:solidFill>
          <a:ln/>
        </p:spPr>
      </p:sp>
      <p:sp>
        <p:nvSpPr>
          <p:cNvPr id="19" name="Text 17"/>
          <p:cNvSpPr/>
          <p:nvPr/>
        </p:nvSpPr>
        <p:spPr>
          <a:xfrm>
            <a:off x="3310128" y="2660904"/>
            <a:ext cx="457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H₀₂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3822192" y="2660904"/>
            <a:ext cx="4919472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7B1E1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H₀: Labour has no significant effect on growth of commercial real estates in Kenya</a:t>
            </a:r>
            <a:endParaRPr lang="en-US" sz="950" dirty="0"/>
          </a:p>
        </p:txBody>
      </p:sp>
      <p:sp>
        <p:nvSpPr>
          <p:cNvPr id="21" name="Text 19"/>
          <p:cNvSpPr/>
          <p:nvPr/>
        </p:nvSpPr>
        <p:spPr>
          <a:xfrm>
            <a:off x="3822192" y="2843784"/>
            <a:ext cx="4919472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5572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H₁: Labour has a significant effect on growth of commercial real estates in Kenya</a:t>
            </a:r>
            <a:endParaRPr lang="en-US" sz="950" dirty="0"/>
          </a:p>
        </p:txBody>
      </p:sp>
      <p:sp>
        <p:nvSpPr>
          <p:cNvPr id="22" name="Shape 20"/>
          <p:cNvSpPr/>
          <p:nvPr/>
        </p:nvSpPr>
        <p:spPr>
          <a:xfrm>
            <a:off x="3310128" y="3145536"/>
            <a:ext cx="457200" cy="411480"/>
          </a:xfrm>
          <a:prstGeom prst="rect">
            <a:avLst/>
          </a:prstGeom>
          <a:solidFill>
            <a:srgbClr val="8B4513"/>
          </a:solidFill>
          <a:ln/>
        </p:spPr>
      </p:sp>
      <p:sp>
        <p:nvSpPr>
          <p:cNvPr id="23" name="Text 21"/>
          <p:cNvSpPr/>
          <p:nvPr/>
        </p:nvSpPr>
        <p:spPr>
          <a:xfrm>
            <a:off x="3310128" y="3145536"/>
            <a:ext cx="457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H₀₃</a:t>
            </a:r>
            <a:endParaRPr lang="en-US" sz="950" dirty="0"/>
          </a:p>
        </p:txBody>
      </p:sp>
      <p:sp>
        <p:nvSpPr>
          <p:cNvPr id="24" name="Text 22"/>
          <p:cNvSpPr/>
          <p:nvPr/>
        </p:nvSpPr>
        <p:spPr>
          <a:xfrm>
            <a:off x="3822192" y="3145536"/>
            <a:ext cx="4919472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7B1E1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H₀: Capital has no significant effect on growth of commercial real estates in Kenya</a:t>
            </a:r>
            <a:endParaRPr lang="en-US" sz="950" dirty="0"/>
          </a:p>
        </p:txBody>
      </p:sp>
      <p:sp>
        <p:nvSpPr>
          <p:cNvPr id="25" name="Text 23"/>
          <p:cNvSpPr/>
          <p:nvPr/>
        </p:nvSpPr>
        <p:spPr>
          <a:xfrm>
            <a:off x="3822192" y="3328416"/>
            <a:ext cx="4919472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5572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H₁: Capital has a significant effect on growth of commercial real estates in Kenya</a:t>
            </a:r>
            <a:endParaRPr lang="en-US" sz="950" dirty="0"/>
          </a:p>
        </p:txBody>
      </p:sp>
      <p:sp>
        <p:nvSpPr>
          <p:cNvPr id="26" name="Shape 24"/>
          <p:cNvSpPr/>
          <p:nvPr/>
        </p:nvSpPr>
        <p:spPr>
          <a:xfrm>
            <a:off x="3310128" y="3630168"/>
            <a:ext cx="457200" cy="411480"/>
          </a:xfrm>
          <a:prstGeom prst="rect">
            <a:avLst/>
          </a:prstGeom>
          <a:solidFill>
            <a:srgbClr val="1A2E4A"/>
          </a:solidFill>
          <a:ln/>
        </p:spPr>
      </p:sp>
      <p:sp>
        <p:nvSpPr>
          <p:cNvPr id="27" name="Text 25"/>
          <p:cNvSpPr/>
          <p:nvPr/>
        </p:nvSpPr>
        <p:spPr>
          <a:xfrm>
            <a:off x="3310128" y="3630168"/>
            <a:ext cx="457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H₀₄</a:t>
            </a:r>
            <a:endParaRPr lang="en-US" sz="950" dirty="0"/>
          </a:p>
        </p:txBody>
      </p:sp>
      <p:sp>
        <p:nvSpPr>
          <p:cNvPr id="28" name="Text 26"/>
          <p:cNvSpPr/>
          <p:nvPr/>
        </p:nvSpPr>
        <p:spPr>
          <a:xfrm>
            <a:off x="3822192" y="3630168"/>
            <a:ext cx="4919472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7B1E1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H₀: Entrepreneurship has no significant effect on growth of commercial real estates in Kenya</a:t>
            </a:r>
            <a:endParaRPr lang="en-US" sz="950" dirty="0"/>
          </a:p>
        </p:txBody>
      </p:sp>
      <p:sp>
        <p:nvSpPr>
          <p:cNvPr id="29" name="Text 27"/>
          <p:cNvSpPr/>
          <p:nvPr/>
        </p:nvSpPr>
        <p:spPr>
          <a:xfrm>
            <a:off x="3822192" y="3813048"/>
            <a:ext cx="4919472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5572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H₁: Entrepreneurship has a significant effect on growth of commercial real estates in Kenya</a:t>
            </a:r>
            <a:endParaRPr lang="en-US" sz="950" dirty="0"/>
          </a:p>
        </p:txBody>
      </p:sp>
      <p:sp>
        <p:nvSpPr>
          <p:cNvPr id="30" name="Shape 28"/>
          <p:cNvSpPr/>
          <p:nvPr/>
        </p:nvSpPr>
        <p:spPr>
          <a:xfrm>
            <a:off x="3310128" y="4114800"/>
            <a:ext cx="457200" cy="411480"/>
          </a:xfrm>
          <a:prstGeom prst="rect">
            <a:avLst/>
          </a:prstGeom>
          <a:solidFill>
            <a:srgbClr val="155724"/>
          </a:solidFill>
          <a:ln/>
        </p:spPr>
      </p:sp>
      <p:sp>
        <p:nvSpPr>
          <p:cNvPr id="31" name="Text 29"/>
          <p:cNvSpPr/>
          <p:nvPr/>
        </p:nvSpPr>
        <p:spPr>
          <a:xfrm>
            <a:off x="3310128" y="4114800"/>
            <a:ext cx="457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H₀₅</a:t>
            </a:r>
            <a:endParaRPr lang="en-US" sz="950" dirty="0"/>
          </a:p>
        </p:txBody>
      </p:sp>
      <p:sp>
        <p:nvSpPr>
          <p:cNvPr id="32" name="Text 30"/>
          <p:cNvSpPr/>
          <p:nvPr/>
        </p:nvSpPr>
        <p:spPr>
          <a:xfrm>
            <a:off x="3822192" y="4114800"/>
            <a:ext cx="4919472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7B1E1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H₀: Government policy has no moderating effect on the relationship</a:t>
            </a:r>
            <a:endParaRPr lang="en-US" sz="950" dirty="0"/>
          </a:p>
        </p:txBody>
      </p:sp>
      <p:sp>
        <p:nvSpPr>
          <p:cNvPr id="33" name="Text 31"/>
          <p:cNvSpPr/>
          <p:nvPr/>
        </p:nvSpPr>
        <p:spPr>
          <a:xfrm>
            <a:off x="3822192" y="4297680"/>
            <a:ext cx="4919472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5572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H₁: Government policy significantly moderates the factors–growth relationship</a:t>
            </a:r>
            <a:endParaRPr lang="en-US" sz="950" dirty="0"/>
          </a:p>
        </p:txBody>
      </p:sp>
      <p:sp>
        <p:nvSpPr>
          <p:cNvPr id="34" name="Shape 32"/>
          <p:cNvSpPr/>
          <p:nvPr/>
        </p:nvSpPr>
        <p:spPr>
          <a:xfrm>
            <a:off x="0" y="4828032"/>
            <a:ext cx="9144000" cy="315468"/>
          </a:xfrm>
          <a:prstGeom prst="rect">
            <a:avLst/>
          </a:prstGeom>
          <a:solidFill>
            <a:srgbClr val="1A2E4A"/>
          </a:solidFill>
          <a:ln/>
        </p:spPr>
      </p:sp>
      <p:sp>
        <p:nvSpPr>
          <p:cNvPr id="35" name="Text 33"/>
          <p:cNvSpPr/>
          <p:nvPr/>
        </p:nvSpPr>
        <p:spPr>
          <a:xfrm>
            <a:off x="274320" y="4828032"/>
            <a:ext cx="8595360" cy="3154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dirty="0">
                <a:solidFill>
                  <a:srgbClr val="C89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Decision Rule: Reject H₀ if p &lt; 0.05 (α = 0.05, 95% confidence level) — evidence supports H₁</a:t>
            </a:r>
            <a:endParaRPr lang="en-US" sz="105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4F6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68680"/>
          </a:xfrm>
          <a:prstGeom prst="rect">
            <a:avLst/>
          </a:prstGeom>
          <a:solidFill>
            <a:srgbClr val="1A2E4A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868680"/>
            <a:ext cx="9144000" cy="64008"/>
          </a:xfrm>
          <a:prstGeom prst="rect">
            <a:avLst/>
          </a:prstGeom>
          <a:solidFill>
            <a:srgbClr val="C8972A"/>
          </a:solidFill>
          <a:ln/>
        </p:spPr>
      </p:sp>
      <p:sp>
        <p:nvSpPr>
          <p:cNvPr id="4" name="Text 2"/>
          <p:cNvSpPr/>
          <p:nvPr/>
        </p:nvSpPr>
        <p:spPr>
          <a:xfrm>
            <a:off x="320040" y="0"/>
            <a:ext cx="850392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Beta Coefficients (β) — Definition, Interpretation &amp; SPSS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274320" y="1069848"/>
            <a:ext cx="8595360" cy="658368"/>
          </a:xfrm>
          <a:prstGeom prst="rect">
            <a:avLst/>
          </a:prstGeom>
          <a:solidFill>
            <a:srgbClr val="1A2E4A"/>
          </a:solidFill>
          <a:ln/>
          <a:effectLst>
            <a:outerShdw blurRad="889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365760" y="1069848"/>
            <a:ext cx="84124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C897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Y (Real Estate Growth) = β₀ + β₁(Land) + β₂(Labour) + β₃(Capital) + β₄(Entrepreneurship) + ε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274320" y="1856232"/>
            <a:ext cx="4114800" cy="2880360"/>
          </a:xfrm>
          <a:prstGeom prst="rect">
            <a:avLst/>
          </a:prstGeom>
          <a:solidFill>
            <a:srgbClr val="FFFFFF"/>
          </a:solidFill>
          <a:ln/>
          <a:effectLst>
            <a:outerShdw blurRad="889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274320" y="1856232"/>
            <a:ext cx="4114800" cy="438912"/>
          </a:xfrm>
          <a:prstGeom prst="rect">
            <a:avLst/>
          </a:prstGeom>
          <a:solidFill>
            <a:srgbClr val="1E4D8C"/>
          </a:solidFill>
          <a:ln/>
        </p:spPr>
      </p:sp>
      <p:sp>
        <p:nvSpPr>
          <p:cNvPr id="9" name="Text 7"/>
          <p:cNvSpPr/>
          <p:nvPr/>
        </p:nvSpPr>
        <p:spPr>
          <a:xfrm>
            <a:off x="274320" y="1856232"/>
            <a:ext cx="41148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Unstandardized Coefficients (B)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411480" y="2359152"/>
            <a:ext cx="3840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E4D8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</a:t>
            </a:r>
            <a:r>
              <a:rPr lang="en-US" sz="11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 the original measurement units of variables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411480" y="2752344"/>
            <a:ext cx="3840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E4D8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</a:t>
            </a:r>
            <a:r>
              <a:rPr lang="en-US" sz="11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B₀ = Constant: predicted Real Estate Growth when all factors = 0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411480" y="3145536"/>
            <a:ext cx="3840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E4D8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</a:t>
            </a:r>
            <a:r>
              <a:rPr lang="en-US" sz="11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B₁ = Land: for every 1-unit increase in Land (score), Real Estate Growth increases/decreases by B₁ units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411480" y="3538728"/>
            <a:ext cx="3840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E4D8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</a:t>
            </a:r>
            <a:r>
              <a:rPr lang="en-US" sz="11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Used for: reporting actual effect sizes and prediction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411480" y="3931920"/>
            <a:ext cx="3840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E4D8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</a:t>
            </a:r>
            <a:r>
              <a:rPr lang="en-US" sz="11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Cannot compare across variables with different scales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411480" y="4325112"/>
            <a:ext cx="3840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E4D8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</a:t>
            </a:r>
            <a:r>
              <a:rPr lang="en-US" sz="11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SPSS column: 'B' under Unstandardized Coefficients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4663440" y="1856232"/>
            <a:ext cx="4206240" cy="2880360"/>
          </a:xfrm>
          <a:prstGeom prst="rect">
            <a:avLst/>
          </a:prstGeom>
          <a:solidFill>
            <a:srgbClr val="FFFFFF"/>
          </a:solidFill>
          <a:ln/>
          <a:effectLst>
            <a:outerShdw blurRad="889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4663440" y="1856232"/>
            <a:ext cx="4206240" cy="438912"/>
          </a:xfrm>
          <a:prstGeom prst="rect">
            <a:avLst/>
          </a:prstGeom>
          <a:solidFill>
            <a:srgbClr val="0D7377"/>
          </a:solidFill>
          <a:ln/>
        </p:spPr>
      </p:sp>
      <p:sp>
        <p:nvSpPr>
          <p:cNvPr id="18" name="Text 16"/>
          <p:cNvSpPr/>
          <p:nvPr/>
        </p:nvSpPr>
        <p:spPr>
          <a:xfrm>
            <a:off x="4663440" y="1856232"/>
            <a:ext cx="420624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Standardized Coefficients (Beta / β)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4800600" y="2359152"/>
            <a:ext cx="39319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D73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</a:t>
            </a:r>
            <a:r>
              <a:rPr lang="en-US" sz="11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Converted to z-scores (mean = 0, SD = 1)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4800600" y="2752344"/>
            <a:ext cx="39319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D73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</a:t>
            </a:r>
            <a:r>
              <a:rPr lang="en-US" sz="11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Allows DIRECT comparison of predictor strength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4800600" y="3145536"/>
            <a:ext cx="39319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D73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</a:t>
            </a:r>
            <a:r>
              <a:rPr lang="en-US" sz="11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Shows which factor matters MOST for Real Estate Growth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4800600" y="3538728"/>
            <a:ext cx="39319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D73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</a:t>
            </a:r>
            <a:r>
              <a:rPr lang="en-US" sz="11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E.g., β(Capital) = 0.52 vs β(Land) = 0.23 → Capital is stronger predictor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4800600" y="3931920"/>
            <a:ext cx="39319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D73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</a:t>
            </a:r>
            <a:r>
              <a:rPr lang="en-US" sz="11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Values typically range from −1 to +1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4800600" y="4325112"/>
            <a:ext cx="39319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D73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</a:t>
            </a:r>
            <a:r>
              <a:rPr lang="en-US" sz="11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SPSS column: 'Beta' under Standardized Coefficients</a:t>
            </a:r>
            <a:endParaRPr lang="en-US" sz="1100" dirty="0"/>
          </a:p>
        </p:txBody>
      </p:sp>
      <p:sp>
        <p:nvSpPr>
          <p:cNvPr id="25" name="Shape 23"/>
          <p:cNvSpPr/>
          <p:nvPr/>
        </p:nvSpPr>
        <p:spPr>
          <a:xfrm>
            <a:off x="0" y="4828032"/>
            <a:ext cx="9144000" cy="315468"/>
          </a:xfrm>
          <a:prstGeom prst="rect">
            <a:avLst/>
          </a:prstGeom>
          <a:solidFill>
            <a:srgbClr val="1A2E4A"/>
          </a:solidFill>
          <a:ln/>
        </p:spPr>
      </p:sp>
      <p:sp>
        <p:nvSpPr>
          <p:cNvPr id="26" name="Text 24"/>
          <p:cNvSpPr/>
          <p:nvPr/>
        </p:nvSpPr>
        <p:spPr>
          <a:xfrm>
            <a:off x="274320" y="4828032"/>
            <a:ext cx="8595360" cy="3154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dirty="0">
                <a:solidFill>
                  <a:srgbClr val="C89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SPSS: Coefficients table → "B" = Unstandardized | "Beta" = Standardized | "Sig." = p-value for each predictor</a:t>
            </a:r>
            <a:endParaRPr lang="en-US" sz="105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4F6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68680"/>
          </a:xfrm>
          <a:prstGeom prst="rect">
            <a:avLst/>
          </a:prstGeom>
          <a:solidFill>
            <a:srgbClr val="1A2E4A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868680"/>
            <a:ext cx="9144000" cy="64008"/>
          </a:xfrm>
          <a:prstGeom prst="rect">
            <a:avLst/>
          </a:prstGeom>
          <a:solidFill>
            <a:srgbClr val="C8972A"/>
          </a:solidFill>
          <a:ln/>
        </p:spPr>
      </p:sp>
      <p:sp>
        <p:nvSpPr>
          <p:cNvPr id="4" name="Text 2"/>
          <p:cNvSpPr/>
          <p:nvPr/>
        </p:nvSpPr>
        <p:spPr>
          <a:xfrm>
            <a:off x="320040" y="0"/>
            <a:ext cx="850392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Interpretation of P-Values &amp; t-Statistics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274320" y="1069848"/>
            <a:ext cx="4114800" cy="3657600"/>
          </a:xfrm>
          <a:prstGeom prst="rect">
            <a:avLst/>
          </a:prstGeom>
          <a:solidFill>
            <a:srgbClr val="FFFFFF"/>
          </a:solidFill>
          <a:ln/>
          <a:effectLst>
            <a:outerShdw blurRad="889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274320" y="1069848"/>
            <a:ext cx="4114800" cy="457200"/>
          </a:xfrm>
          <a:prstGeom prst="rect">
            <a:avLst/>
          </a:prstGeom>
          <a:solidFill>
            <a:srgbClr val="1E4D8C"/>
          </a:solidFill>
          <a:ln/>
        </p:spPr>
      </p:sp>
      <p:sp>
        <p:nvSpPr>
          <p:cNvPr id="7" name="Text 5"/>
          <p:cNvSpPr/>
          <p:nvPr/>
        </p:nvSpPr>
        <p:spPr>
          <a:xfrm>
            <a:off x="274320" y="1069848"/>
            <a:ext cx="4114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t-Statistic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411480" y="1591056"/>
            <a:ext cx="38404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1E4D8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 = B / SE(B)</a:t>
            </a:r>
            <a:endParaRPr lang="en-US" sz="1600" dirty="0"/>
          </a:p>
        </p:txBody>
      </p:sp>
      <p:sp>
        <p:nvSpPr>
          <p:cNvPr id="9" name="Shape 7"/>
          <p:cNvSpPr/>
          <p:nvPr/>
        </p:nvSpPr>
        <p:spPr>
          <a:xfrm>
            <a:off x="411480" y="2048256"/>
            <a:ext cx="1051560" cy="320040"/>
          </a:xfrm>
          <a:prstGeom prst="rect">
            <a:avLst/>
          </a:prstGeom>
          <a:solidFill>
            <a:srgbClr val="1E4D8C"/>
          </a:solidFill>
          <a:ln/>
        </p:spPr>
      </p:sp>
      <p:sp>
        <p:nvSpPr>
          <p:cNvPr id="10" name="Text 8"/>
          <p:cNvSpPr/>
          <p:nvPr/>
        </p:nvSpPr>
        <p:spPr>
          <a:xfrm>
            <a:off x="411480" y="2048256"/>
            <a:ext cx="10515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1508760" y="2048256"/>
            <a:ext cx="28346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Unstandardized regression coefficient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411480" y="2414016"/>
            <a:ext cx="1051560" cy="320040"/>
          </a:xfrm>
          <a:prstGeom prst="rect">
            <a:avLst/>
          </a:prstGeom>
          <a:solidFill>
            <a:srgbClr val="1E4D8C"/>
          </a:solidFill>
          <a:ln/>
        </p:spPr>
      </p:sp>
      <p:sp>
        <p:nvSpPr>
          <p:cNvPr id="13" name="Text 11"/>
          <p:cNvSpPr/>
          <p:nvPr/>
        </p:nvSpPr>
        <p:spPr>
          <a:xfrm>
            <a:off x="411480" y="2414016"/>
            <a:ext cx="10515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SE(B)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1508760" y="2414016"/>
            <a:ext cx="28346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Standard error of the coefficient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411480" y="2779776"/>
            <a:ext cx="1051560" cy="320040"/>
          </a:xfrm>
          <a:prstGeom prst="rect">
            <a:avLst/>
          </a:prstGeom>
          <a:solidFill>
            <a:srgbClr val="1E4D8C"/>
          </a:solidFill>
          <a:ln/>
        </p:spPr>
      </p:sp>
      <p:sp>
        <p:nvSpPr>
          <p:cNvPr id="16" name="Text 14"/>
          <p:cNvSpPr/>
          <p:nvPr/>
        </p:nvSpPr>
        <p:spPr>
          <a:xfrm>
            <a:off x="411480" y="2779776"/>
            <a:ext cx="10515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Measures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1508760" y="2779776"/>
            <a:ext cx="28346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many SEs B is from zero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411480" y="3145536"/>
            <a:ext cx="1051560" cy="320040"/>
          </a:xfrm>
          <a:prstGeom prst="rect">
            <a:avLst/>
          </a:prstGeom>
          <a:solidFill>
            <a:srgbClr val="1E4D8C"/>
          </a:solidFill>
          <a:ln/>
        </p:spPr>
      </p:sp>
      <p:sp>
        <p:nvSpPr>
          <p:cNvPr id="19" name="Text 17"/>
          <p:cNvSpPr/>
          <p:nvPr/>
        </p:nvSpPr>
        <p:spPr>
          <a:xfrm>
            <a:off x="411480" y="3145536"/>
            <a:ext cx="10515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|t| &gt; 1.96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1508760" y="3145536"/>
            <a:ext cx="28346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Significant at α = 0.05 (large n)</a:t>
            </a:r>
            <a:endParaRPr lang="en-US" sz="1100" dirty="0"/>
          </a:p>
        </p:txBody>
      </p:sp>
      <p:sp>
        <p:nvSpPr>
          <p:cNvPr id="21" name="Shape 19"/>
          <p:cNvSpPr/>
          <p:nvPr/>
        </p:nvSpPr>
        <p:spPr>
          <a:xfrm>
            <a:off x="411480" y="3511296"/>
            <a:ext cx="1051560" cy="320040"/>
          </a:xfrm>
          <a:prstGeom prst="rect">
            <a:avLst/>
          </a:prstGeom>
          <a:solidFill>
            <a:srgbClr val="1E4D8C"/>
          </a:solidFill>
          <a:ln/>
        </p:spPr>
      </p:sp>
      <p:sp>
        <p:nvSpPr>
          <p:cNvPr id="22" name="Text 20"/>
          <p:cNvSpPr/>
          <p:nvPr/>
        </p:nvSpPr>
        <p:spPr>
          <a:xfrm>
            <a:off x="411480" y="3511296"/>
            <a:ext cx="10515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|t| &gt; 2.58</a:t>
            </a:r>
            <a:endParaRPr lang="en-US" sz="1000" dirty="0"/>
          </a:p>
        </p:txBody>
      </p:sp>
      <p:sp>
        <p:nvSpPr>
          <p:cNvPr id="23" name="Text 21"/>
          <p:cNvSpPr/>
          <p:nvPr/>
        </p:nvSpPr>
        <p:spPr>
          <a:xfrm>
            <a:off x="1508760" y="3511296"/>
            <a:ext cx="28346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Significant at α = 0.01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411480" y="3877056"/>
            <a:ext cx="1051560" cy="320040"/>
          </a:xfrm>
          <a:prstGeom prst="rect">
            <a:avLst/>
          </a:prstGeom>
          <a:solidFill>
            <a:srgbClr val="1E4D8C"/>
          </a:solidFill>
          <a:ln/>
        </p:spPr>
      </p:sp>
      <p:sp>
        <p:nvSpPr>
          <p:cNvPr id="25" name="Text 23"/>
          <p:cNvSpPr/>
          <p:nvPr/>
        </p:nvSpPr>
        <p:spPr>
          <a:xfrm>
            <a:off x="411480" y="3877056"/>
            <a:ext cx="10515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df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1508760" y="3877056"/>
            <a:ext cx="28346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 − k − 1 (n=sample, k=predictors)</a:t>
            </a:r>
            <a:endParaRPr lang="en-US" sz="1100" dirty="0"/>
          </a:p>
        </p:txBody>
      </p:sp>
      <p:sp>
        <p:nvSpPr>
          <p:cNvPr id="27" name="Shape 25"/>
          <p:cNvSpPr/>
          <p:nvPr/>
        </p:nvSpPr>
        <p:spPr>
          <a:xfrm>
            <a:off x="411480" y="4242816"/>
            <a:ext cx="1051560" cy="320040"/>
          </a:xfrm>
          <a:prstGeom prst="rect">
            <a:avLst/>
          </a:prstGeom>
          <a:solidFill>
            <a:srgbClr val="1E4D8C"/>
          </a:solidFill>
          <a:ln/>
        </p:spPr>
      </p:sp>
      <p:sp>
        <p:nvSpPr>
          <p:cNvPr id="28" name="Text 26"/>
          <p:cNvSpPr/>
          <p:nvPr/>
        </p:nvSpPr>
        <p:spPr>
          <a:xfrm>
            <a:off x="411480" y="4242816"/>
            <a:ext cx="10515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Larger |t|</a:t>
            </a:r>
            <a:endParaRPr lang="en-US" sz="1000" dirty="0"/>
          </a:p>
        </p:txBody>
      </p:sp>
      <p:sp>
        <p:nvSpPr>
          <p:cNvPr id="29" name="Text 27"/>
          <p:cNvSpPr/>
          <p:nvPr/>
        </p:nvSpPr>
        <p:spPr>
          <a:xfrm>
            <a:off x="1508760" y="4242816"/>
            <a:ext cx="28346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Stronger evidence against H₀</a:t>
            </a:r>
            <a:endParaRPr lang="en-US" sz="1100" dirty="0"/>
          </a:p>
        </p:txBody>
      </p:sp>
      <p:sp>
        <p:nvSpPr>
          <p:cNvPr id="30" name="Shape 28"/>
          <p:cNvSpPr/>
          <p:nvPr/>
        </p:nvSpPr>
        <p:spPr>
          <a:xfrm>
            <a:off x="4572000" y="1069848"/>
            <a:ext cx="4297680" cy="3657600"/>
          </a:xfrm>
          <a:prstGeom prst="rect">
            <a:avLst/>
          </a:prstGeom>
          <a:solidFill>
            <a:srgbClr val="FFFFFF"/>
          </a:solidFill>
          <a:ln/>
          <a:effectLst>
            <a:outerShdw blurRad="889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31" name="Shape 29"/>
          <p:cNvSpPr/>
          <p:nvPr/>
        </p:nvSpPr>
        <p:spPr>
          <a:xfrm>
            <a:off x="4572000" y="1069848"/>
            <a:ext cx="4297680" cy="457200"/>
          </a:xfrm>
          <a:prstGeom prst="rect">
            <a:avLst/>
          </a:prstGeom>
          <a:solidFill>
            <a:srgbClr val="0D7377"/>
          </a:solidFill>
          <a:ln/>
        </p:spPr>
      </p:sp>
      <p:sp>
        <p:nvSpPr>
          <p:cNvPr id="32" name="Text 30"/>
          <p:cNvSpPr/>
          <p:nvPr/>
        </p:nvSpPr>
        <p:spPr>
          <a:xfrm>
            <a:off x="4572000" y="1069848"/>
            <a:ext cx="42976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P-Value (Sig.)</a:t>
            </a:r>
            <a:endParaRPr lang="en-US" sz="1500" dirty="0"/>
          </a:p>
        </p:txBody>
      </p:sp>
      <p:sp>
        <p:nvSpPr>
          <p:cNvPr id="33" name="Text 31"/>
          <p:cNvSpPr/>
          <p:nvPr/>
        </p:nvSpPr>
        <p:spPr>
          <a:xfrm>
            <a:off x="4709160" y="1591056"/>
            <a:ext cx="402336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i="1" dirty="0">
                <a:solidFill>
                  <a:srgbClr val="5A647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Probability of observing the result if H₀ were true.</a:t>
            </a:r>
            <a:endParaRPr lang="en-US" sz="1150" dirty="0"/>
          </a:p>
          <a:p>
            <a:pPr marL="0" indent="0">
              <a:buNone/>
            </a:pPr>
            <a:r>
              <a:rPr lang="en-US" sz="1150" i="1" dirty="0">
                <a:solidFill>
                  <a:srgbClr val="5A647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Smaller p = stronger evidence against H₀.</a:t>
            </a:r>
            <a:endParaRPr lang="en-US" sz="1150" dirty="0"/>
          </a:p>
        </p:txBody>
      </p:sp>
      <p:sp>
        <p:nvSpPr>
          <p:cNvPr id="34" name="Shape 32"/>
          <p:cNvSpPr/>
          <p:nvPr/>
        </p:nvSpPr>
        <p:spPr>
          <a:xfrm>
            <a:off x="4709160" y="2194560"/>
            <a:ext cx="4023360" cy="438912"/>
          </a:xfrm>
          <a:prstGeom prst="rect">
            <a:avLst/>
          </a:prstGeom>
          <a:solidFill>
            <a:srgbClr val="155724"/>
          </a:solidFill>
          <a:ln/>
          <a:effectLst>
            <a:outerShdw blurRad="889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35" name="Text 33"/>
          <p:cNvSpPr/>
          <p:nvPr/>
        </p:nvSpPr>
        <p:spPr>
          <a:xfrm>
            <a:off x="4709160" y="2194560"/>
            <a:ext cx="40233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 &lt; 0.001  —  Highly significant ***</a:t>
            </a:r>
            <a:endParaRPr lang="en-US" sz="1200" dirty="0"/>
          </a:p>
        </p:txBody>
      </p:sp>
      <p:sp>
        <p:nvSpPr>
          <p:cNvPr id="36" name="Shape 34"/>
          <p:cNvSpPr/>
          <p:nvPr/>
        </p:nvSpPr>
        <p:spPr>
          <a:xfrm>
            <a:off x="4709160" y="2688336"/>
            <a:ext cx="4023360" cy="438912"/>
          </a:xfrm>
          <a:prstGeom prst="rect">
            <a:avLst/>
          </a:prstGeom>
          <a:solidFill>
            <a:srgbClr val="0D7377"/>
          </a:solidFill>
          <a:ln/>
          <a:effectLst>
            <a:outerShdw blurRad="889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37" name="Text 35"/>
          <p:cNvSpPr/>
          <p:nvPr/>
        </p:nvSpPr>
        <p:spPr>
          <a:xfrm>
            <a:off x="4709160" y="2688336"/>
            <a:ext cx="40233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 &lt; 0.01  —  Very significant **</a:t>
            </a:r>
            <a:endParaRPr lang="en-US" sz="1200" dirty="0"/>
          </a:p>
        </p:txBody>
      </p:sp>
      <p:sp>
        <p:nvSpPr>
          <p:cNvPr id="38" name="Shape 36"/>
          <p:cNvSpPr/>
          <p:nvPr/>
        </p:nvSpPr>
        <p:spPr>
          <a:xfrm>
            <a:off x="4709160" y="3182112"/>
            <a:ext cx="4023360" cy="438912"/>
          </a:xfrm>
          <a:prstGeom prst="rect">
            <a:avLst/>
          </a:prstGeom>
          <a:solidFill>
            <a:srgbClr val="1E4D8C"/>
          </a:solidFill>
          <a:ln/>
          <a:effectLst>
            <a:outerShdw blurRad="889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39" name="Text 37"/>
          <p:cNvSpPr/>
          <p:nvPr/>
        </p:nvSpPr>
        <p:spPr>
          <a:xfrm>
            <a:off x="4709160" y="3182112"/>
            <a:ext cx="40233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 &lt; 0.05  —  Significant * → Reject H₀</a:t>
            </a:r>
            <a:endParaRPr lang="en-US" sz="1200" dirty="0"/>
          </a:p>
        </p:txBody>
      </p:sp>
      <p:sp>
        <p:nvSpPr>
          <p:cNvPr id="40" name="Shape 38"/>
          <p:cNvSpPr/>
          <p:nvPr/>
        </p:nvSpPr>
        <p:spPr>
          <a:xfrm>
            <a:off x="4709160" y="3675888"/>
            <a:ext cx="4023360" cy="438912"/>
          </a:xfrm>
          <a:prstGeom prst="rect">
            <a:avLst/>
          </a:prstGeom>
          <a:solidFill>
            <a:srgbClr val="C8972A"/>
          </a:solidFill>
          <a:ln/>
          <a:effectLst>
            <a:outerShdw blurRad="889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41" name="Text 39"/>
          <p:cNvSpPr/>
          <p:nvPr/>
        </p:nvSpPr>
        <p:spPr>
          <a:xfrm>
            <a:off x="4709160" y="3675888"/>
            <a:ext cx="40233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 &lt; 0.10  —  Marginal significance †</a:t>
            </a:r>
            <a:endParaRPr lang="en-US" sz="1200" dirty="0"/>
          </a:p>
        </p:txBody>
      </p:sp>
      <p:sp>
        <p:nvSpPr>
          <p:cNvPr id="42" name="Shape 40"/>
          <p:cNvSpPr/>
          <p:nvPr/>
        </p:nvSpPr>
        <p:spPr>
          <a:xfrm>
            <a:off x="4709160" y="4169664"/>
            <a:ext cx="4023360" cy="438912"/>
          </a:xfrm>
          <a:prstGeom prst="rect">
            <a:avLst/>
          </a:prstGeom>
          <a:solidFill>
            <a:srgbClr val="7B1E1E"/>
          </a:solidFill>
          <a:ln/>
          <a:effectLst>
            <a:outerShdw blurRad="889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43" name="Text 41"/>
          <p:cNvSpPr/>
          <p:nvPr/>
        </p:nvSpPr>
        <p:spPr>
          <a:xfrm>
            <a:off x="4709160" y="4169664"/>
            <a:ext cx="40233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 ≥ 0.10  —  Not significant — Retain H₀</a:t>
            </a:r>
            <a:endParaRPr lang="en-US" sz="1200" dirty="0"/>
          </a:p>
        </p:txBody>
      </p:sp>
      <p:sp>
        <p:nvSpPr>
          <p:cNvPr id="44" name="Shape 42"/>
          <p:cNvSpPr/>
          <p:nvPr/>
        </p:nvSpPr>
        <p:spPr>
          <a:xfrm>
            <a:off x="0" y="4828032"/>
            <a:ext cx="9144000" cy="315468"/>
          </a:xfrm>
          <a:prstGeom prst="rect">
            <a:avLst/>
          </a:prstGeom>
          <a:solidFill>
            <a:srgbClr val="1A2E4A"/>
          </a:solidFill>
          <a:ln/>
        </p:spPr>
      </p:sp>
      <p:sp>
        <p:nvSpPr>
          <p:cNvPr id="45" name="Text 43"/>
          <p:cNvSpPr/>
          <p:nvPr/>
        </p:nvSpPr>
        <p:spPr>
          <a:xfrm>
            <a:off x="274320" y="4828032"/>
            <a:ext cx="8595360" cy="3154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dirty="0">
                <a:solidFill>
                  <a:srgbClr val="C89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Study Application: If p(Land) &lt; 0.05 → Land significantly affects Real Estate Growth → Reject H₀₁   |   SPSS: Coefficients table → "t" and "Sig." columns</a:t>
            </a:r>
            <a:endParaRPr lang="en-US" sz="105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4F6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68680"/>
          </a:xfrm>
          <a:prstGeom prst="rect">
            <a:avLst/>
          </a:prstGeom>
          <a:solidFill>
            <a:srgbClr val="1A2E4A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868680"/>
            <a:ext cx="9144000" cy="64008"/>
          </a:xfrm>
          <a:prstGeom prst="rect">
            <a:avLst/>
          </a:prstGeom>
          <a:solidFill>
            <a:srgbClr val="C8972A"/>
          </a:solidFill>
          <a:ln/>
        </p:spPr>
      </p:sp>
      <p:sp>
        <p:nvSpPr>
          <p:cNvPr id="4" name="Text 2"/>
          <p:cNvSpPr/>
          <p:nvPr/>
        </p:nvSpPr>
        <p:spPr>
          <a:xfrm>
            <a:off x="320040" y="0"/>
            <a:ext cx="850392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R-Squared &amp; Adjusted R-Squared — Model Fit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274320" y="1069848"/>
            <a:ext cx="8595360" cy="658368"/>
          </a:xfrm>
          <a:prstGeom prst="rect">
            <a:avLst/>
          </a:prstGeom>
          <a:solidFill>
            <a:srgbClr val="1A2E4A"/>
          </a:solidFill>
          <a:ln/>
          <a:effectLst>
            <a:outerShdw blurRad="889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365760" y="1069848"/>
            <a:ext cx="84124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C897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R² = SSR / SST = 1 − (SSE / SST)     |     Adj.R² = 1 − [(1 − R²)(n − 1) / (n − k − 1)]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274320" y="1865376"/>
            <a:ext cx="4114800" cy="2852928"/>
          </a:xfrm>
          <a:prstGeom prst="rect">
            <a:avLst/>
          </a:prstGeom>
          <a:solidFill>
            <a:srgbClr val="FFFFFF"/>
          </a:solidFill>
          <a:ln/>
          <a:effectLst>
            <a:outerShdw blurRad="889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274320" y="1865376"/>
            <a:ext cx="4114800" cy="438912"/>
          </a:xfrm>
          <a:prstGeom prst="rect">
            <a:avLst/>
          </a:prstGeom>
          <a:solidFill>
            <a:srgbClr val="1E4D8C"/>
          </a:solidFill>
          <a:ln/>
        </p:spPr>
      </p:sp>
      <p:sp>
        <p:nvSpPr>
          <p:cNvPr id="9" name="Text 7"/>
          <p:cNvSpPr/>
          <p:nvPr/>
        </p:nvSpPr>
        <p:spPr>
          <a:xfrm>
            <a:off x="274320" y="1865376"/>
            <a:ext cx="41148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R² (Coefficient of Determination)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411480" y="2377440"/>
            <a:ext cx="384048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E4D8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</a:t>
            </a:r>
            <a:r>
              <a:rPr lang="en-US" sz="11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Proportion of variance in Real Estate Growth explained by all four factors (Land, Labour, Capital, Entrepreneurship)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411480" y="2834640"/>
            <a:ext cx="384048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E4D8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</a:t>
            </a:r>
            <a:r>
              <a:rPr lang="en-US" sz="11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Ranges from 0 to 1 (or 0% to 100%)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411480" y="3291840"/>
            <a:ext cx="384048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E4D8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</a:t>
            </a:r>
            <a:r>
              <a:rPr lang="en-US" sz="11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R² = 0.68 → The 4 factors explain 68% of the variation in Real Estate Growth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411480" y="3749040"/>
            <a:ext cx="384048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E4D8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</a:t>
            </a:r>
            <a:r>
              <a:rPr lang="en-US" sz="11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Always increases when more predictors are added (even useless ones)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411480" y="4206240"/>
            <a:ext cx="384048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E4D8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</a:t>
            </a:r>
            <a:r>
              <a:rPr lang="en-US" sz="11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Does NOT penalise for adding irrelevant variables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411480" y="4645152"/>
            <a:ext cx="914400" cy="128016"/>
          </a:xfrm>
          <a:prstGeom prst="rect">
            <a:avLst/>
          </a:prstGeom>
          <a:solidFill>
            <a:srgbClr val="7B1E1E"/>
          </a:solidFill>
          <a:ln/>
        </p:spPr>
      </p:sp>
      <p:sp>
        <p:nvSpPr>
          <p:cNvPr id="16" name="Shape 14"/>
          <p:cNvSpPr/>
          <p:nvPr/>
        </p:nvSpPr>
        <p:spPr>
          <a:xfrm>
            <a:off x="1380744" y="4645152"/>
            <a:ext cx="914400" cy="128016"/>
          </a:xfrm>
          <a:prstGeom prst="rect">
            <a:avLst/>
          </a:prstGeom>
          <a:solidFill>
            <a:srgbClr val="C8972A"/>
          </a:solidFill>
          <a:ln/>
        </p:spPr>
      </p:sp>
      <p:sp>
        <p:nvSpPr>
          <p:cNvPr id="17" name="Shape 15"/>
          <p:cNvSpPr/>
          <p:nvPr/>
        </p:nvSpPr>
        <p:spPr>
          <a:xfrm>
            <a:off x="2350008" y="4645152"/>
            <a:ext cx="914400" cy="128016"/>
          </a:xfrm>
          <a:prstGeom prst="rect">
            <a:avLst/>
          </a:prstGeom>
          <a:solidFill>
            <a:srgbClr val="0D7377"/>
          </a:solidFill>
          <a:ln/>
        </p:spPr>
      </p:sp>
      <p:sp>
        <p:nvSpPr>
          <p:cNvPr id="18" name="Shape 16"/>
          <p:cNvSpPr/>
          <p:nvPr/>
        </p:nvSpPr>
        <p:spPr>
          <a:xfrm>
            <a:off x="3319272" y="4645152"/>
            <a:ext cx="914400" cy="128016"/>
          </a:xfrm>
          <a:prstGeom prst="rect">
            <a:avLst/>
          </a:prstGeom>
          <a:solidFill>
            <a:srgbClr val="155724"/>
          </a:solidFill>
          <a:ln/>
        </p:spPr>
      </p:sp>
      <p:sp>
        <p:nvSpPr>
          <p:cNvPr id="19" name="Shape 17"/>
          <p:cNvSpPr/>
          <p:nvPr/>
        </p:nvSpPr>
        <p:spPr>
          <a:xfrm>
            <a:off x="4663440" y="1865376"/>
            <a:ext cx="4206240" cy="2852928"/>
          </a:xfrm>
          <a:prstGeom prst="rect">
            <a:avLst/>
          </a:prstGeom>
          <a:solidFill>
            <a:srgbClr val="FFFFFF"/>
          </a:solidFill>
          <a:ln/>
          <a:effectLst>
            <a:outerShdw blurRad="889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4663440" y="1865376"/>
            <a:ext cx="4206240" cy="438912"/>
          </a:xfrm>
          <a:prstGeom prst="rect">
            <a:avLst/>
          </a:prstGeom>
          <a:solidFill>
            <a:srgbClr val="0D7377"/>
          </a:solidFill>
          <a:ln/>
        </p:spPr>
      </p:sp>
      <p:sp>
        <p:nvSpPr>
          <p:cNvPr id="21" name="Text 19"/>
          <p:cNvSpPr/>
          <p:nvPr/>
        </p:nvSpPr>
        <p:spPr>
          <a:xfrm>
            <a:off x="4663440" y="1865376"/>
            <a:ext cx="420624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Adjusted R² (Adj. R²)</a:t>
            </a:r>
            <a:endParaRPr lang="en-US" sz="1300" dirty="0"/>
          </a:p>
        </p:txBody>
      </p:sp>
      <p:sp>
        <p:nvSpPr>
          <p:cNvPr id="22" name="Text 20"/>
          <p:cNvSpPr/>
          <p:nvPr/>
        </p:nvSpPr>
        <p:spPr>
          <a:xfrm>
            <a:off x="4800600" y="2377440"/>
            <a:ext cx="393192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D73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</a:t>
            </a:r>
            <a:r>
              <a:rPr lang="en-US" sz="11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Penalises model for adding predictors that don't improve it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4800600" y="2834640"/>
            <a:ext cx="393192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D73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</a:t>
            </a:r>
            <a:r>
              <a:rPr lang="en-US" sz="11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Adjusts for sample size (n) and number of predictors (k = 4)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4800600" y="3291840"/>
            <a:ext cx="393192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D73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</a:t>
            </a:r>
            <a:r>
              <a:rPr lang="en-US" sz="11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Can DECREASE when a weak predictor is added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4800600" y="3749040"/>
            <a:ext cx="393192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D73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</a:t>
            </a:r>
            <a:r>
              <a:rPr lang="en-US" sz="11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Always ≤ R² — the difference grows with more predictors</a:t>
            </a:r>
            <a:endParaRPr lang="en-US" sz="1100" dirty="0"/>
          </a:p>
        </p:txBody>
      </p:sp>
      <p:sp>
        <p:nvSpPr>
          <p:cNvPr id="26" name="Text 24"/>
          <p:cNvSpPr/>
          <p:nvPr/>
        </p:nvSpPr>
        <p:spPr>
          <a:xfrm>
            <a:off x="4800600" y="4206240"/>
            <a:ext cx="393192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D73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</a:t>
            </a:r>
            <a:r>
              <a:rPr lang="en-US" sz="11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PREFERRED for comparing models with different numbers of predictors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4800600" y="4663440"/>
            <a:ext cx="393192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D73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</a:t>
            </a:r>
            <a:r>
              <a:rPr lang="en-US" sz="11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metric: if R² ≈ Adj.R², model is well-fitted without over-fitting</a:t>
            </a:r>
            <a:endParaRPr lang="en-US" sz="1100" dirty="0"/>
          </a:p>
        </p:txBody>
      </p:sp>
      <p:sp>
        <p:nvSpPr>
          <p:cNvPr id="28" name="Shape 26"/>
          <p:cNvSpPr/>
          <p:nvPr/>
        </p:nvSpPr>
        <p:spPr>
          <a:xfrm>
            <a:off x="0" y="4828032"/>
            <a:ext cx="9144000" cy="315468"/>
          </a:xfrm>
          <a:prstGeom prst="rect">
            <a:avLst/>
          </a:prstGeom>
          <a:solidFill>
            <a:srgbClr val="1A2E4A"/>
          </a:solidFill>
          <a:ln/>
        </p:spPr>
      </p:sp>
      <p:sp>
        <p:nvSpPr>
          <p:cNvPr id="29" name="Text 27"/>
          <p:cNvSpPr/>
          <p:nvPr/>
        </p:nvSpPr>
        <p:spPr>
          <a:xfrm>
            <a:off x="274320" y="4828032"/>
            <a:ext cx="8595360" cy="3154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dirty="0">
                <a:solidFill>
                  <a:srgbClr val="C89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SPSS: Model Summary table → "R Square" column and "Adjusted R Square" column   |   n = sample size, k = 4 predictors (this study)</a:t>
            </a:r>
            <a:endParaRPr lang="en-US" sz="105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4F6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68680"/>
          </a:xfrm>
          <a:prstGeom prst="rect">
            <a:avLst/>
          </a:prstGeom>
          <a:solidFill>
            <a:srgbClr val="1A2E4A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868680"/>
            <a:ext cx="9144000" cy="64008"/>
          </a:xfrm>
          <a:prstGeom prst="rect">
            <a:avLst/>
          </a:prstGeom>
          <a:solidFill>
            <a:srgbClr val="C8972A"/>
          </a:solidFill>
          <a:ln/>
        </p:spPr>
      </p:sp>
      <p:sp>
        <p:nvSpPr>
          <p:cNvPr id="4" name="Text 2"/>
          <p:cNvSpPr/>
          <p:nvPr/>
        </p:nvSpPr>
        <p:spPr>
          <a:xfrm>
            <a:off x="320040" y="0"/>
            <a:ext cx="850392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F-Statistic — Overall Model Significance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274320" y="1069848"/>
            <a:ext cx="8595360" cy="658368"/>
          </a:xfrm>
          <a:prstGeom prst="rect">
            <a:avLst/>
          </a:prstGeom>
          <a:solidFill>
            <a:srgbClr val="1A2E4A"/>
          </a:solidFill>
          <a:ln/>
          <a:effectLst>
            <a:outerShdw blurRad="889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365760" y="1069848"/>
            <a:ext cx="84124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C897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 = MSR / MSE = (SSR / k) / (SSE / (n − k − 1))</a:t>
            </a:r>
            <a:endParaRPr lang="en-US" sz="1600" dirty="0"/>
          </a:p>
        </p:txBody>
      </p:sp>
      <p:sp>
        <p:nvSpPr>
          <p:cNvPr id="7" name="Shape 5"/>
          <p:cNvSpPr/>
          <p:nvPr/>
        </p:nvSpPr>
        <p:spPr>
          <a:xfrm>
            <a:off x="274320" y="1856232"/>
            <a:ext cx="4114800" cy="2852928"/>
          </a:xfrm>
          <a:prstGeom prst="rect">
            <a:avLst/>
          </a:prstGeom>
          <a:solidFill>
            <a:srgbClr val="FFFFFF"/>
          </a:solidFill>
          <a:ln/>
          <a:effectLst>
            <a:outerShdw blurRad="889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274320" y="1856232"/>
            <a:ext cx="4114800" cy="438912"/>
          </a:xfrm>
          <a:prstGeom prst="rect">
            <a:avLst/>
          </a:prstGeom>
          <a:solidFill>
            <a:srgbClr val="1E4D8C"/>
          </a:solidFill>
          <a:ln/>
        </p:spPr>
      </p:sp>
      <p:sp>
        <p:nvSpPr>
          <p:cNvPr id="9" name="Text 7"/>
          <p:cNvSpPr/>
          <p:nvPr/>
        </p:nvSpPr>
        <p:spPr>
          <a:xfrm>
            <a:off x="274320" y="1856232"/>
            <a:ext cx="41148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the F-Statistic Tests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411480" y="2377440"/>
            <a:ext cx="1005840" cy="274320"/>
          </a:xfrm>
          <a:prstGeom prst="rect">
            <a:avLst/>
          </a:prstGeom>
          <a:solidFill>
            <a:srgbClr val="1E4D8C"/>
          </a:solidFill>
          <a:ln/>
        </p:spPr>
      </p:sp>
      <p:sp>
        <p:nvSpPr>
          <p:cNvPr id="11" name="Text 9"/>
          <p:cNvSpPr/>
          <p:nvPr/>
        </p:nvSpPr>
        <p:spPr>
          <a:xfrm>
            <a:off x="411480" y="2377440"/>
            <a:ext cx="1005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H₀ (Overall)</a:t>
            </a:r>
            <a:endParaRPr lang="en-US" sz="950" dirty="0"/>
          </a:p>
        </p:txBody>
      </p:sp>
      <p:sp>
        <p:nvSpPr>
          <p:cNvPr id="12" name="Text 10"/>
          <p:cNvSpPr/>
          <p:nvPr/>
        </p:nvSpPr>
        <p:spPr>
          <a:xfrm>
            <a:off x="1463040" y="2377440"/>
            <a:ext cx="280720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 β coefficients = 0: None of the factors predict Real Estate Growth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411480" y="2706624"/>
            <a:ext cx="1005840" cy="274320"/>
          </a:xfrm>
          <a:prstGeom prst="rect">
            <a:avLst/>
          </a:prstGeom>
          <a:solidFill>
            <a:srgbClr val="1E4D8C"/>
          </a:solidFill>
          <a:ln/>
        </p:spPr>
      </p:sp>
      <p:sp>
        <p:nvSpPr>
          <p:cNvPr id="14" name="Text 12"/>
          <p:cNvSpPr/>
          <p:nvPr/>
        </p:nvSpPr>
        <p:spPr>
          <a:xfrm>
            <a:off x="411480" y="2706624"/>
            <a:ext cx="1005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H₁ (Overall)</a:t>
            </a:r>
            <a:endParaRPr lang="en-US" sz="950" dirty="0"/>
          </a:p>
        </p:txBody>
      </p:sp>
      <p:sp>
        <p:nvSpPr>
          <p:cNvPr id="15" name="Text 13"/>
          <p:cNvSpPr/>
          <p:nvPr/>
        </p:nvSpPr>
        <p:spPr>
          <a:xfrm>
            <a:off x="1463040" y="2706624"/>
            <a:ext cx="280720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 least one β ≠ 0: At least one factor predicts Real Estate Growth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411480" y="3035808"/>
            <a:ext cx="1005840" cy="274320"/>
          </a:xfrm>
          <a:prstGeom prst="rect">
            <a:avLst/>
          </a:prstGeom>
          <a:solidFill>
            <a:srgbClr val="1E4D8C"/>
          </a:solidFill>
          <a:ln/>
        </p:spPr>
      </p:sp>
      <p:sp>
        <p:nvSpPr>
          <p:cNvPr id="17" name="Text 15"/>
          <p:cNvSpPr/>
          <p:nvPr/>
        </p:nvSpPr>
        <p:spPr>
          <a:xfrm>
            <a:off x="411480" y="3035808"/>
            <a:ext cx="1005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MSR</a:t>
            </a:r>
            <a:endParaRPr lang="en-US" sz="950" dirty="0"/>
          </a:p>
        </p:txBody>
      </p:sp>
      <p:sp>
        <p:nvSpPr>
          <p:cNvPr id="18" name="Text 16"/>
          <p:cNvSpPr/>
          <p:nvPr/>
        </p:nvSpPr>
        <p:spPr>
          <a:xfrm>
            <a:off x="1463040" y="3035808"/>
            <a:ext cx="280720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Mean Square Regression = SSR ÷ k (k = 4 predictors)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411480" y="3364992"/>
            <a:ext cx="1005840" cy="274320"/>
          </a:xfrm>
          <a:prstGeom prst="rect">
            <a:avLst/>
          </a:prstGeom>
          <a:solidFill>
            <a:srgbClr val="1E4D8C"/>
          </a:solidFill>
          <a:ln/>
        </p:spPr>
      </p:sp>
      <p:sp>
        <p:nvSpPr>
          <p:cNvPr id="20" name="Text 18"/>
          <p:cNvSpPr/>
          <p:nvPr/>
        </p:nvSpPr>
        <p:spPr>
          <a:xfrm>
            <a:off x="411480" y="3364992"/>
            <a:ext cx="1005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MSE</a:t>
            </a:r>
            <a:endParaRPr lang="en-US" sz="950" dirty="0"/>
          </a:p>
        </p:txBody>
      </p:sp>
      <p:sp>
        <p:nvSpPr>
          <p:cNvPr id="21" name="Text 19"/>
          <p:cNvSpPr/>
          <p:nvPr/>
        </p:nvSpPr>
        <p:spPr>
          <a:xfrm>
            <a:off x="1463040" y="3364992"/>
            <a:ext cx="280720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Mean Square Error = SSE ÷ (n − k − 1)</a:t>
            </a:r>
            <a:endParaRPr lang="en-US" sz="1050" dirty="0"/>
          </a:p>
        </p:txBody>
      </p:sp>
      <p:sp>
        <p:nvSpPr>
          <p:cNvPr id="22" name="Shape 20"/>
          <p:cNvSpPr/>
          <p:nvPr/>
        </p:nvSpPr>
        <p:spPr>
          <a:xfrm>
            <a:off x="411480" y="3694176"/>
            <a:ext cx="1005840" cy="274320"/>
          </a:xfrm>
          <a:prstGeom prst="rect">
            <a:avLst/>
          </a:prstGeom>
          <a:solidFill>
            <a:srgbClr val="1E4D8C"/>
          </a:solidFill>
          <a:ln/>
        </p:spPr>
      </p:sp>
      <p:sp>
        <p:nvSpPr>
          <p:cNvPr id="23" name="Text 21"/>
          <p:cNvSpPr/>
          <p:nvPr/>
        </p:nvSpPr>
        <p:spPr>
          <a:xfrm>
            <a:off x="411480" y="3694176"/>
            <a:ext cx="1005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df₁</a:t>
            </a:r>
            <a:endParaRPr lang="en-US" sz="950" dirty="0"/>
          </a:p>
        </p:txBody>
      </p:sp>
      <p:sp>
        <p:nvSpPr>
          <p:cNvPr id="24" name="Text 22"/>
          <p:cNvSpPr/>
          <p:nvPr/>
        </p:nvSpPr>
        <p:spPr>
          <a:xfrm>
            <a:off x="1463040" y="3694176"/>
            <a:ext cx="280720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 = 4 (regression degrees of freedom)</a:t>
            </a:r>
            <a:endParaRPr lang="en-US" sz="1050" dirty="0"/>
          </a:p>
        </p:txBody>
      </p:sp>
      <p:sp>
        <p:nvSpPr>
          <p:cNvPr id="25" name="Shape 23"/>
          <p:cNvSpPr/>
          <p:nvPr/>
        </p:nvSpPr>
        <p:spPr>
          <a:xfrm>
            <a:off x="411480" y="4023360"/>
            <a:ext cx="1005840" cy="274320"/>
          </a:xfrm>
          <a:prstGeom prst="rect">
            <a:avLst/>
          </a:prstGeom>
          <a:solidFill>
            <a:srgbClr val="1E4D8C"/>
          </a:solidFill>
          <a:ln/>
        </p:spPr>
      </p:sp>
      <p:sp>
        <p:nvSpPr>
          <p:cNvPr id="26" name="Text 24"/>
          <p:cNvSpPr/>
          <p:nvPr/>
        </p:nvSpPr>
        <p:spPr>
          <a:xfrm>
            <a:off x="411480" y="4023360"/>
            <a:ext cx="1005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df₂</a:t>
            </a:r>
            <a:endParaRPr lang="en-US" sz="950" dirty="0"/>
          </a:p>
        </p:txBody>
      </p:sp>
      <p:sp>
        <p:nvSpPr>
          <p:cNvPr id="27" name="Text 25"/>
          <p:cNvSpPr/>
          <p:nvPr/>
        </p:nvSpPr>
        <p:spPr>
          <a:xfrm>
            <a:off x="1463040" y="4023360"/>
            <a:ext cx="280720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 − k − 1 (error degrees of freedom)</a:t>
            </a:r>
            <a:endParaRPr lang="en-US" sz="1050" dirty="0"/>
          </a:p>
        </p:txBody>
      </p:sp>
      <p:sp>
        <p:nvSpPr>
          <p:cNvPr id="28" name="Shape 26"/>
          <p:cNvSpPr/>
          <p:nvPr/>
        </p:nvSpPr>
        <p:spPr>
          <a:xfrm>
            <a:off x="411480" y="4352544"/>
            <a:ext cx="1005840" cy="274320"/>
          </a:xfrm>
          <a:prstGeom prst="rect">
            <a:avLst/>
          </a:prstGeom>
          <a:solidFill>
            <a:srgbClr val="1E4D8C"/>
          </a:solidFill>
          <a:ln/>
        </p:spPr>
      </p:sp>
      <p:sp>
        <p:nvSpPr>
          <p:cNvPr id="29" name="Text 27"/>
          <p:cNvSpPr/>
          <p:nvPr/>
        </p:nvSpPr>
        <p:spPr>
          <a:xfrm>
            <a:off x="411480" y="4352544"/>
            <a:ext cx="1005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Large F</a:t>
            </a:r>
            <a:endParaRPr lang="en-US" sz="950" dirty="0"/>
          </a:p>
        </p:txBody>
      </p:sp>
      <p:sp>
        <p:nvSpPr>
          <p:cNvPr id="30" name="Text 28"/>
          <p:cNvSpPr/>
          <p:nvPr/>
        </p:nvSpPr>
        <p:spPr>
          <a:xfrm>
            <a:off x="1463040" y="4352544"/>
            <a:ext cx="280720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Explained variance &gt;&gt; unexplained variance → good model fit</a:t>
            </a:r>
            <a:endParaRPr lang="en-US" sz="1050" dirty="0"/>
          </a:p>
        </p:txBody>
      </p:sp>
      <p:sp>
        <p:nvSpPr>
          <p:cNvPr id="31" name="Shape 29"/>
          <p:cNvSpPr/>
          <p:nvPr/>
        </p:nvSpPr>
        <p:spPr>
          <a:xfrm>
            <a:off x="4663440" y="1856232"/>
            <a:ext cx="4206240" cy="2852928"/>
          </a:xfrm>
          <a:prstGeom prst="rect">
            <a:avLst/>
          </a:prstGeom>
          <a:solidFill>
            <a:srgbClr val="FFFFFF"/>
          </a:solidFill>
          <a:ln/>
          <a:effectLst>
            <a:outerShdw blurRad="889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32" name="Shape 30"/>
          <p:cNvSpPr/>
          <p:nvPr/>
        </p:nvSpPr>
        <p:spPr>
          <a:xfrm>
            <a:off x="4663440" y="1856232"/>
            <a:ext cx="4206240" cy="438912"/>
          </a:xfrm>
          <a:prstGeom prst="rect">
            <a:avLst/>
          </a:prstGeom>
          <a:solidFill>
            <a:srgbClr val="0D7377"/>
          </a:solidFill>
          <a:ln/>
        </p:spPr>
      </p:sp>
      <p:sp>
        <p:nvSpPr>
          <p:cNvPr id="33" name="Text 31"/>
          <p:cNvSpPr/>
          <p:nvPr/>
        </p:nvSpPr>
        <p:spPr>
          <a:xfrm>
            <a:off x="4663440" y="1856232"/>
            <a:ext cx="420624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Interpretation &amp; ANOVA Table</a:t>
            </a:r>
            <a:endParaRPr lang="en-US" sz="1300" dirty="0"/>
          </a:p>
        </p:txBody>
      </p:sp>
      <p:sp>
        <p:nvSpPr>
          <p:cNvPr id="34" name="Shape 32"/>
          <p:cNvSpPr/>
          <p:nvPr/>
        </p:nvSpPr>
        <p:spPr>
          <a:xfrm>
            <a:off x="4800600" y="2377440"/>
            <a:ext cx="3931920" cy="1005840"/>
          </a:xfrm>
          <a:prstGeom prst="rect">
            <a:avLst/>
          </a:prstGeom>
          <a:solidFill>
            <a:srgbClr val="155724"/>
          </a:solidFill>
          <a:ln/>
          <a:effectLst>
            <a:outerShdw blurRad="889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35" name="Text 33"/>
          <p:cNvSpPr/>
          <p:nvPr/>
        </p:nvSpPr>
        <p:spPr>
          <a:xfrm>
            <a:off x="4800600" y="2377440"/>
            <a:ext cx="3931920" cy="100584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 &lt; 0.05
</a:t>
            </a:r>
            <a:endParaRPr lang="en-US" sz="1400" dirty="0"/>
          </a:p>
          <a:p>
            <a:pPr marL="0" indent="0" algn="ctr">
              <a:buNone/>
            </a:pPr>
            <a:r>
              <a:rPr lang="en-US" sz="10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Model IS statistically significant</a:t>
            </a:r>
            <a:endParaRPr lang="en-US" sz="1400" dirty="0"/>
          </a:p>
          <a:p>
            <a:pPr marL="0" indent="0" algn="ctr">
              <a:buNone/>
            </a:pPr>
            <a:r>
              <a:rPr lang="en-US" sz="10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 least one factor predicts RE Growth</a:t>
            </a:r>
            <a:endParaRPr lang="en-US" sz="1400" dirty="0"/>
          </a:p>
          <a:p>
            <a:pPr marL="0" indent="0" algn="ctr">
              <a:buNone/>
            </a:pPr>
            <a:r>
              <a:rPr lang="en-US" sz="10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Reject overall H₀</a:t>
            </a:r>
            <a:endParaRPr lang="en-US" sz="1400" dirty="0"/>
          </a:p>
          <a:p>
            <a:pPr marL="0" indent="0" algn="ctr">
              <a:buNone/>
            </a:pPr>
            <a:r>
              <a:rPr lang="en-US" sz="10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Proceed to examine individual predictors</a:t>
            </a:r>
            <a:endParaRPr lang="en-US" sz="1400" dirty="0"/>
          </a:p>
        </p:txBody>
      </p:sp>
      <p:sp>
        <p:nvSpPr>
          <p:cNvPr id="36" name="Shape 34"/>
          <p:cNvSpPr/>
          <p:nvPr/>
        </p:nvSpPr>
        <p:spPr>
          <a:xfrm>
            <a:off x="4800600" y="3456432"/>
            <a:ext cx="3931920" cy="1005840"/>
          </a:xfrm>
          <a:prstGeom prst="rect">
            <a:avLst/>
          </a:prstGeom>
          <a:solidFill>
            <a:srgbClr val="7B1E1E"/>
          </a:solidFill>
          <a:ln/>
          <a:effectLst>
            <a:outerShdw blurRad="889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37" name="Text 35"/>
          <p:cNvSpPr/>
          <p:nvPr/>
        </p:nvSpPr>
        <p:spPr>
          <a:xfrm>
            <a:off x="4800600" y="3456432"/>
            <a:ext cx="3931920" cy="100584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 ≥ 0.05
</a:t>
            </a:r>
            <a:endParaRPr lang="en-US" sz="1400" dirty="0"/>
          </a:p>
          <a:p>
            <a:pPr marL="0" indent="0" algn="ctr">
              <a:buNone/>
            </a:pPr>
            <a:r>
              <a:rPr lang="en-US" sz="10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Model is NOT significant</a:t>
            </a:r>
            <a:endParaRPr lang="en-US" sz="1400" dirty="0"/>
          </a:p>
          <a:p>
            <a:pPr marL="0" indent="0" algn="ctr">
              <a:buNone/>
            </a:pPr>
            <a:r>
              <a:rPr lang="en-US" sz="10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factor reliably predicts RE Growth</a:t>
            </a:r>
            <a:endParaRPr lang="en-US" sz="1400" dirty="0"/>
          </a:p>
          <a:p>
            <a:pPr marL="0" indent="0" algn="ctr">
              <a:buNone/>
            </a:pPr>
            <a:r>
              <a:rPr lang="en-US" sz="10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Fail to reject H₀</a:t>
            </a:r>
            <a:endParaRPr lang="en-US" sz="1400" dirty="0"/>
          </a:p>
          <a:p>
            <a:pPr marL="0" indent="0" algn="ctr">
              <a:buNone/>
            </a:pPr>
            <a:r>
              <a:rPr lang="en-US" sz="10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 NOT interpret individual β values</a:t>
            </a:r>
            <a:endParaRPr lang="en-US" sz="1400" dirty="0"/>
          </a:p>
        </p:txBody>
      </p:sp>
      <p:sp>
        <p:nvSpPr>
          <p:cNvPr id="38" name="Text 36"/>
          <p:cNvSpPr/>
          <p:nvPr/>
        </p:nvSpPr>
        <p:spPr>
          <a:xfrm>
            <a:off x="4800600" y="4443984"/>
            <a:ext cx="39319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5A647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Reporting: "F(4, n−5) = [value], p &lt; .001" | SPSS: ANOVA table → Regression row → F and Sig.</a:t>
            </a:r>
            <a:endParaRPr lang="en-US" sz="1000" dirty="0"/>
          </a:p>
        </p:txBody>
      </p:sp>
      <p:sp>
        <p:nvSpPr>
          <p:cNvPr id="39" name="Shape 37"/>
          <p:cNvSpPr/>
          <p:nvPr/>
        </p:nvSpPr>
        <p:spPr>
          <a:xfrm>
            <a:off x="0" y="4828032"/>
            <a:ext cx="9144000" cy="315468"/>
          </a:xfrm>
          <a:prstGeom prst="rect">
            <a:avLst/>
          </a:prstGeom>
          <a:solidFill>
            <a:srgbClr val="1A2E4A"/>
          </a:solidFill>
          <a:ln/>
        </p:spPr>
      </p:sp>
      <p:sp>
        <p:nvSpPr>
          <p:cNvPr id="40" name="Text 38"/>
          <p:cNvSpPr/>
          <p:nvPr/>
        </p:nvSpPr>
        <p:spPr>
          <a:xfrm>
            <a:off x="274320" y="4828032"/>
            <a:ext cx="8595360" cy="3154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dirty="0">
                <a:solidFill>
                  <a:srgbClr val="C89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IMPORTANT: F significant ≠ All predictors significant   |   Check individual t-tests and p-values in Coefficients table for each factor</a:t>
            </a:r>
            <a:endParaRPr lang="en-US" sz="105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4F6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68680"/>
          </a:xfrm>
          <a:prstGeom prst="rect">
            <a:avLst/>
          </a:prstGeom>
          <a:solidFill>
            <a:srgbClr val="1A2E4A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868680"/>
            <a:ext cx="9144000" cy="64008"/>
          </a:xfrm>
          <a:prstGeom prst="rect">
            <a:avLst/>
          </a:prstGeom>
          <a:solidFill>
            <a:srgbClr val="C8972A"/>
          </a:solidFill>
          <a:ln/>
        </p:spPr>
      </p:sp>
      <p:sp>
        <p:nvSpPr>
          <p:cNvPr id="4" name="Text 2"/>
          <p:cNvSpPr/>
          <p:nvPr/>
        </p:nvSpPr>
        <p:spPr>
          <a:xfrm>
            <a:off x="320040" y="0"/>
            <a:ext cx="850392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Running Multiple Regression in SPSS — Step-by-Step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274320" y="1069848"/>
            <a:ext cx="8595360" cy="475488"/>
          </a:xfrm>
          <a:prstGeom prst="rect">
            <a:avLst/>
          </a:prstGeom>
          <a:solidFill>
            <a:srgbClr val="1E4D8C"/>
          </a:solidFill>
          <a:ln/>
          <a:effectLst>
            <a:outerShdw blurRad="889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365760" y="1069848"/>
            <a:ext cx="841248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SPSS Navigation: Analyze → Regression → Linear → Assign Variables → Statistics → OK</a:t>
            </a:r>
            <a:endParaRPr lang="en-US" sz="1250" dirty="0"/>
          </a:p>
        </p:txBody>
      </p:sp>
      <p:sp>
        <p:nvSpPr>
          <p:cNvPr id="7" name="Shape 5"/>
          <p:cNvSpPr/>
          <p:nvPr/>
        </p:nvSpPr>
        <p:spPr>
          <a:xfrm>
            <a:off x="274320" y="1682496"/>
            <a:ext cx="4206240" cy="914400"/>
          </a:xfrm>
          <a:prstGeom prst="rect">
            <a:avLst/>
          </a:prstGeom>
          <a:solidFill>
            <a:srgbClr val="FFFFFF"/>
          </a:solidFill>
          <a:ln/>
          <a:effectLst>
            <a:outerShdw blurRad="889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384048" y="1938528"/>
            <a:ext cx="384048" cy="384048"/>
          </a:xfrm>
          <a:prstGeom prst="ellipse">
            <a:avLst/>
          </a:prstGeom>
          <a:solidFill>
            <a:srgbClr val="C8972A"/>
          </a:solidFill>
          <a:ln/>
        </p:spPr>
      </p:sp>
      <p:sp>
        <p:nvSpPr>
          <p:cNvPr id="9" name="Text 7"/>
          <p:cNvSpPr/>
          <p:nvPr/>
        </p:nvSpPr>
        <p:spPr>
          <a:xfrm>
            <a:off x="384048" y="1938528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841248" y="1737360"/>
            <a:ext cx="3511296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Click Analyze → Regression → Linear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841248" y="2048256"/>
            <a:ext cx="3511296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5A647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From the top SPSS menu: Analyze → Regression → Linear. The Linear Regression dialog opens.</a:t>
            </a:r>
            <a:endParaRPr lang="en-US" sz="1050" dirty="0"/>
          </a:p>
        </p:txBody>
      </p:sp>
      <p:sp>
        <p:nvSpPr>
          <p:cNvPr id="12" name="Shape 10"/>
          <p:cNvSpPr/>
          <p:nvPr/>
        </p:nvSpPr>
        <p:spPr>
          <a:xfrm>
            <a:off x="274320" y="2660904"/>
            <a:ext cx="4206240" cy="914400"/>
          </a:xfrm>
          <a:prstGeom prst="rect">
            <a:avLst/>
          </a:prstGeom>
          <a:solidFill>
            <a:srgbClr val="FFFFFF"/>
          </a:solidFill>
          <a:ln/>
          <a:effectLst>
            <a:outerShdw blurRad="889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384048" y="2916936"/>
            <a:ext cx="384048" cy="384048"/>
          </a:xfrm>
          <a:prstGeom prst="ellipse">
            <a:avLst/>
          </a:prstGeom>
          <a:solidFill>
            <a:srgbClr val="C8972A"/>
          </a:solidFill>
          <a:ln/>
        </p:spPr>
      </p:sp>
      <p:sp>
        <p:nvSpPr>
          <p:cNvPr id="14" name="Text 12"/>
          <p:cNvSpPr/>
          <p:nvPr/>
        </p:nvSpPr>
        <p:spPr>
          <a:xfrm>
            <a:off x="384048" y="2916936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841248" y="2715768"/>
            <a:ext cx="3511296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Assign Dependent Variable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841248" y="3026664"/>
            <a:ext cx="3511296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5A647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"Commercial Real Estate Growth" → drag into the Dependent box.</a:t>
            </a:r>
            <a:endParaRPr lang="en-US" sz="1050" dirty="0"/>
          </a:p>
        </p:txBody>
      </p:sp>
      <p:sp>
        <p:nvSpPr>
          <p:cNvPr id="17" name="Shape 15"/>
          <p:cNvSpPr/>
          <p:nvPr/>
        </p:nvSpPr>
        <p:spPr>
          <a:xfrm>
            <a:off x="274320" y="3639312"/>
            <a:ext cx="4206240" cy="914400"/>
          </a:xfrm>
          <a:prstGeom prst="rect">
            <a:avLst/>
          </a:prstGeom>
          <a:solidFill>
            <a:srgbClr val="FFFFFF"/>
          </a:solidFill>
          <a:ln/>
          <a:effectLst>
            <a:outerShdw blurRad="889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384048" y="3895344"/>
            <a:ext cx="384048" cy="384048"/>
          </a:xfrm>
          <a:prstGeom prst="ellipse">
            <a:avLst/>
          </a:prstGeom>
          <a:solidFill>
            <a:srgbClr val="C8972A"/>
          </a:solidFill>
          <a:ln/>
        </p:spPr>
      </p:sp>
      <p:sp>
        <p:nvSpPr>
          <p:cNvPr id="19" name="Text 17"/>
          <p:cNvSpPr/>
          <p:nvPr/>
        </p:nvSpPr>
        <p:spPr>
          <a:xfrm>
            <a:off x="384048" y="3895344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841248" y="3694176"/>
            <a:ext cx="3511296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Assign Independent Variables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841248" y="4005072"/>
            <a:ext cx="3511296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5A647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"Land", "Labour", "Capital", "Entrepreneurship" → drag all four into the Independent(s) box. (Add Government Policy for moderation analysis.)</a:t>
            </a:r>
            <a:endParaRPr lang="en-US" sz="1050" dirty="0"/>
          </a:p>
        </p:txBody>
      </p:sp>
      <p:sp>
        <p:nvSpPr>
          <p:cNvPr id="22" name="Shape 20"/>
          <p:cNvSpPr/>
          <p:nvPr/>
        </p:nvSpPr>
        <p:spPr>
          <a:xfrm>
            <a:off x="4663440" y="1682496"/>
            <a:ext cx="4206240" cy="914400"/>
          </a:xfrm>
          <a:prstGeom prst="rect">
            <a:avLst/>
          </a:prstGeom>
          <a:solidFill>
            <a:srgbClr val="FFFFFF"/>
          </a:solidFill>
          <a:ln/>
          <a:effectLst>
            <a:outerShdw blurRad="889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23" name="Shape 21"/>
          <p:cNvSpPr/>
          <p:nvPr/>
        </p:nvSpPr>
        <p:spPr>
          <a:xfrm>
            <a:off x="4773168" y="1938528"/>
            <a:ext cx="384048" cy="384048"/>
          </a:xfrm>
          <a:prstGeom prst="ellipse">
            <a:avLst/>
          </a:prstGeom>
          <a:solidFill>
            <a:srgbClr val="C8972A"/>
          </a:solidFill>
          <a:ln/>
        </p:spPr>
      </p:sp>
      <p:sp>
        <p:nvSpPr>
          <p:cNvPr id="24" name="Text 22"/>
          <p:cNvSpPr/>
          <p:nvPr/>
        </p:nvSpPr>
        <p:spPr>
          <a:xfrm>
            <a:off x="4773168" y="1938528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5230368" y="1737360"/>
            <a:ext cx="3511296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Click Statistics button</a:t>
            </a:r>
            <a:endParaRPr lang="en-US" sz="1100" dirty="0"/>
          </a:p>
        </p:txBody>
      </p:sp>
      <p:sp>
        <p:nvSpPr>
          <p:cNvPr id="26" name="Text 24"/>
          <p:cNvSpPr/>
          <p:nvPr/>
        </p:nvSpPr>
        <p:spPr>
          <a:xfrm>
            <a:off x="5230368" y="2048256"/>
            <a:ext cx="3511296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5A647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Select: ☑ Estimates ☑ Model fit ☑ R squared change ☑ Collinearity diagnostics. Click Continue.</a:t>
            </a:r>
            <a:endParaRPr lang="en-US" sz="1050" dirty="0"/>
          </a:p>
        </p:txBody>
      </p:sp>
      <p:sp>
        <p:nvSpPr>
          <p:cNvPr id="27" name="Shape 25"/>
          <p:cNvSpPr/>
          <p:nvPr/>
        </p:nvSpPr>
        <p:spPr>
          <a:xfrm>
            <a:off x="4663440" y="2660904"/>
            <a:ext cx="4206240" cy="914400"/>
          </a:xfrm>
          <a:prstGeom prst="rect">
            <a:avLst/>
          </a:prstGeom>
          <a:solidFill>
            <a:srgbClr val="FFFFFF"/>
          </a:solidFill>
          <a:ln/>
          <a:effectLst>
            <a:outerShdw blurRad="889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28" name="Shape 26"/>
          <p:cNvSpPr/>
          <p:nvPr/>
        </p:nvSpPr>
        <p:spPr>
          <a:xfrm>
            <a:off x="4773168" y="2916936"/>
            <a:ext cx="384048" cy="384048"/>
          </a:xfrm>
          <a:prstGeom prst="ellipse">
            <a:avLst/>
          </a:prstGeom>
          <a:solidFill>
            <a:srgbClr val="C8972A"/>
          </a:solidFill>
          <a:ln/>
        </p:spPr>
      </p:sp>
      <p:sp>
        <p:nvSpPr>
          <p:cNvPr id="29" name="Text 27"/>
          <p:cNvSpPr/>
          <p:nvPr/>
        </p:nvSpPr>
        <p:spPr>
          <a:xfrm>
            <a:off x="4773168" y="2916936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300" dirty="0"/>
          </a:p>
        </p:txBody>
      </p:sp>
      <p:sp>
        <p:nvSpPr>
          <p:cNvPr id="30" name="Text 28"/>
          <p:cNvSpPr/>
          <p:nvPr/>
        </p:nvSpPr>
        <p:spPr>
          <a:xfrm>
            <a:off x="5230368" y="2715768"/>
            <a:ext cx="3511296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Click OK to run</a:t>
            </a:r>
            <a:endParaRPr lang="en-US" sz="1100" dirty="0"/>
          </a:p>
        </p:txBody>
      </p:sp>
      <p:sp>
        <p:nvSpPr>
          <p:cNvPr id="31" name="Text 29"/>
          <p:cNvSpPr/>
          <p:nvPr/>
        </p:nvSpPr>
        <p:spPr>
          <a:xfrm>
            <a:off x="5230368" y="3026664"/>
            <a:ext cx="3511296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5A647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Click OK. SPSS generates: Model Summary (R², Adj.R²), ANOVA table (F-statistic), and Coefficients table (B, Beta, t, Sig.).</a:t>
            </a:r>
            <a:endParaRPr lang="en-US" sz="1050" dirty="0"/>
          </a:p>
        </p:txBody>
      </p:sp>
      <p:sp>
        <p:nvSpPr>
          <p:cNvPr id="32" name="Shape 30"/>
          <p:cNvSpPr/>
          <p:nvPr/>
        </p:nvSpPr>
        <p:spPr>
          <a:xfrm>
            <a:off x="4663440" y="3639312"/>
            <a:ext cx="4206240" cy="914400"/>
          </a:xfrm>
          <a:prstGeom prst="rect">
            <a:avLst/>
          </a:prstGeom>
          <a:solidFill>
            <a:srgbClr val="FFFFFF"/>
          </a:solidFill>
          <a:ln/>
          <a:effectLst>
            <a:outerShdw blurRad="889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33" name="Shape 31"/>
          <p:cNvSpPr/>
          <p:nvPr/>
        </p:nvSpPr>
        <p:spPr>
          <a:xfrm>
            <a:off x="4773168" y="3895344"/>
            <a:ext cx="384048" cy="384048"/>
          </a:xfrm>
          <a:prstGeom prst="ellipse">
            <a:avLst/>
          </a:prstGeom>
          <a:solidFill>
            <a:srgbClr val="C8972A"/>
          </a:solidFill>
          <a:ln/>
        </p:spPr>
      </p:sp>
      <p:sp>
        <p:nvSpPr>
          <p:cNvPr id="34" name="Text 32"/>
          <p:cNvSpPr/>
          <p:nvPr/>
        </p:nvSpPr>
        <p:spPr>
          <a:xfrm>
            <a:off x="4773168" y="3895344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en-US" sz="1300" dirty="0"/>
          </a:p>
        </p:txBody>
      </p:sp>
      <p:sp>
        <p:nvSpPr>
          <p:cNvPr id="35" name="Text 33"/>
          <p:cNvSpPr/>
          <p:nvPr/>
        </p:nvSpPr>
        <p:spPr>
          <a:xfrm>
            <a:off x="5230368" y="3694176"/>
            <a:ext cx="3511296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Read and report the three key output tables</a:t>
            </a:r>
            <a:endParaRPr lang="en-US" sz="1100" dirty="0"/>
          </a:p>
        </p:txBody>
      </p:sp>
      <p:sp>
        <p:nvSpPr>
          <p:cNvPr id="36" name="Text 34"/>
          <p:cNvSpPr/>
          <p:nvPr/>
        </p:nvSpPr>
        <p:spPr>
          <a:xfrm>
            <a:off x="5230368" y="4005072"/>
            <a:ext cx="3511296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5A647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① Model Summary: R², Adj.R²  ② ANOVA: F-statistic, p-value  ③ Coefficients: B, Beta, t, Sig. for each factor.</a:t>
            </a:r>
            <a:endParaRPr lang="en-US" sz="1050" dirty="0"/>
          </a:p>
        </p:txBody>
      </p:sp>
      <p:sp>
        <p:nvSpPr>
          <p:cNvPr id="37" name="Shape 35"/>
          <p:cNvSpPr/>
          <p:nvPr/>
        </p:nvSpPr>
        <p:spPr>
          <a:xfrm>
            <a:off x="0" y="4828032"/>
            <a:ext cx="9144000" cy="315468"/>
          </a:xfrm>
          <a:prstGeom prst="rect">
            <a:avLst/>
          </a:prstGeom>
          <a:solidFill>
            <a:srgbClr val="1A2E4A"/>
          </a:solidFill>
          <a:ln/>
        </p:spPr>
      </p:sp>
      <p:sp>
        <p:nvSpPr>
          <p:cNvPr id="38" name="Text 36"/>
          <p:cNvSpPr/>
          <p:nvPr/>
        </p:nvSpPr>
        <p:spPr>
          <a:xfrm>
            <a:off x="274320" y="4828032"/>
            <a:ext cx="8595360" cy="3154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dirty="0">
                <a:solidFill>
                  <a:srgbClr val="C89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Three Key Output Tables → ① Model Summary (R², Adj.R²)  ② ANOVA (F, Sig.)  ③ Coefficients (B, Beta, t, Sig.)</a:t>
            </a:r>
            <a:endParaRPr lang="en-US" sz="10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A2E4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82880" cy="5143500"/>
          </a:xfrm>
          <a:prstGeom prst="rect">
            <a:avLst/>
          </a:prstGeom>
          <a:solidFill>
            <a:srgbClr val="C8972A"/>
          </a:solidFill>
          <a:ln/>
        </p:spPr>
      </p:sp>
      <p:sp>
        <p:nvSpPr>
          <p:cNvPr id="3" name="Shape 1"/>
          <p:cNvSpPr/>
          <p:nvPr/>
        </p:nvSpPr>
        <p:spPr>
          <a:xfrm>
            <a:off x="182880" y="4846320"/>
            <a:ext cx="8961120" cy="297180"/>
          </a:xfrm>
          <a:prstGeom prst="rect">
            <a:avLst/>
          </a:prstGeom>
          <a:solidFill>
            <a:srgbClr val="1E4D8C"/>
          </a:solidFill>
          <a:ln/>
        </p:spPr>
      </p:sp>
      <p:sp>
        <p:nvSpPr>
          <p:cNvPr id="4" name="Text 2"/>
          <p:cNvSpPr/>
          <p:nvPr/>
        </p:nvSpPr>
        <p:spPr>
          <a:xfrm>
            <a:off x="548640" y="1188720"/>
            <a:ext cx="8229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kern="0" spc="500" dirty="0">
                <a:solidFill>
                  <a:srgbClr val="C89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1</a:t>
            </a:r>
            <a:endParaRPr lang="en-US" sz="1300" dirty="0"/>
          </a:p>
        </p:txBody>
      </p:sp>
      <p:sp>
        <p:nvSpPr>
          <p:cNvPr id="5" name="Text 3"/>
          <p:cNvSpPr/>
          <p:nvPr/>
        </p:nvSpPr>
        <p:spPr>
          <a:xfrm>
            <a:off x="548640" y="1627632"/>
            <a:ext cx="822960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Pre-test Diagnostics</a:t>
            </a:r>
            <a:endParaRPr lang="en-US" sz="4000" dirty="0"/>
          </a:p>
        </p:txBody>
      </p:sp>
      <p:sp>
        <p:nvSpPr>
          <p:cNvPr id="6" name="Text 4"/>
          <p:cNvSpPr/>
          <p:nvPr/>
        </p:nvSpPr>
        <p:spPr>
          <a:xfrm>
            <a:off x="548640" y="315468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Validating Statistical Assumptions Before Regression Analysis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02920" y="3840480"/>
            <a:ext cx="1572768" cy="658368"/>
          </a:xfrm>
          <a:prstGeom prst="rect">
            <a:avLst/>
          </a:prstGeom>
          <a:solidFill>
            <a:srgbClr val="1E4D8C"/>
          </a:solidFill>
          <a:ln/>
          <a:effectLst>
            <a:outerShdw blurRad="889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502920" y="3840480"/>
            <a:ext cx="1572768" cy="658368"/>
          </a:xfrm>
          <a:prstGeom prst="rect">
            <a:avLst/>
          </a:prstGeom>
          <a:noFill/>
          <a:ln/>
        </p:spPr>
        <p:txBody>
          <a:bodyPr wrap="square" lIns="38100" tIns="38100" rIns="38100" bIns="38100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Normality: Histogram</a:t>
            </a:r>
            <a:endParaRPr lang="en-US" sz="950" dirty="0"/>
          </a:p>
        </p:txBody>
      </p:sp>
      <p:sp>
        <p:nvSpPr>
          <p:cNvPr id="9" name="Shape 7"/>
          <p:cNvSpPr/>
          <p:nvPr/>
        </p:nvSpPr>
        <p:spPr>
          <a:xfrm>
            <a:off x="2176272" y="3840480"/>
            <a:ext cx="1572768" cy="658368"/>
          </a:xfrm>
          <a:prstGeom prst="rect">
            <a:avLst/>
          </a:prstGeom>
          <a:solidFill>
            <a:srgbClr val="1E4D8C"/>
          </a:solidFill>
          <a:ln/>
          <a:effectLst>
            <a:outerShdw blurRad="889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2176272" y="3840480"/>
            <a:ext cx="1572768" cy="658368"/>
          </a:xfrm>
          <a:prstGeom prst="rect">
            <a:avLst/>
          </a:prstGeom>
          <a:noFill/>
          <a:ln/>
        </p:spPr>
        <p:txBody>
          <a:bodyPr wrap="square" lIns="38100" tIns="38100" rIns="38100" bIns="38100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Normality: Skewness &amp; Kurtosis</a:t>
            </a:r>
            <a:endParaRPr lang="en-US" sz="950" dirty="0"/>
          </a:p>
        </p:txBody>
      </p:sp>
      <p:sp>
        <p:nvSpPr>
          <p:cNvPr id="11" name="Shape 9"/>
          <p:cNvSpPr/>
          <p:nvPr/>
        </p:nvSpPr>
        <p:spPr>
          <a:xfrm>
            <a:off x="3849624" y="3840480"/>
            <a:ext cx="1572768" cy="658368"/>
          </a:xfrm>
          <a:prstGeom prst="rect">
            <a:avLst/>
          </a:prstGeom>
          <a:solidFill>
            <a:srgbClr val="1E4D8C"/>
          </a:solidFill>
          <a:ln/>
          <a:effectLst>
            <a:outerShdw blurRad="889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3849624" y="3840480"/>
            <a:ext cx="1572768" cy="658368"/>
          </a:xfrm>
          <a:prstGeom prst="rect">
            <a:avLst/>
          </a:prstGeom>
          <a:noFill/>
          <a:ln/>
        </p:spPr>
        <p:txBody>
          <a:bodyPr wrap="square" lIns="38100" tIns="38100" rIns="38100" bIns="38100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Kolmogorov-Smirnov Test</a:t>
            </a:r>
            <a:endParaRPr lang="en-US" sz="950" dirty="0"/>
          </a:p>
        </p:txBody>
      </p:sp>
      <p:sp>
        <p:nvSpPr>
          <p:cNvPr id="13" name="Shape 11"/>
          <p:cNvSpPr/>
          <p:nvPr/>
        </p:nvSpPr>
        <p:spPr>
          <a:xfrm>
            <a:off x="5522976" y="3840480"/>
            <a:ext cx="1572768" cy="658368"/>
          </a:xfrm>
          <a:prstGeom prst="rect">
            <a:avLst/>
          </a:prstGeom>
          <a:solidFill>
            <a:srgbClr val="1E4D8C"/>
          </a:solidFill>
          <a:ln/>
          <a:effectLst>
            <a:outerShdw blurRad="889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4" name="Text 12"/>
          <p:cNvSpPr/>
          <p:nvPr/>
        </p:nvSpPr>
        <p:spPr>
          <a:xfrm>
            <a:off x="5522976" y="3840480"/>
            <a:ext cx="1572768" cy="658368"/>
          </a:xfrm>
          <a:prstGeom prst="rect">
            <a:avLst/>
          </a:prstGeom>
          <a:noFill/>
          <a:ln/>
        </p:spPr>
        <p:txBody>
          <a:bodyPr wrap="square" lIns="38100" tIns="38100" rIns="38100" bIns="38100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Shapiro-Wilk Test</a:t>
            </a:r>
            <a:endParaRPr lang="en-US" sz="950" dirty="0"/>
          </a:p>
        </p:txBody>
      </p:sp>
      <p:sp>
        <p:nvSpPr>
          <p:cNvPr id="15" name="Shape 13"/>
          <p:cNvSpPr/>
          <p:nvPr/>
        </p:nvSpPr>
        <p:spPr>
          <a:xfrm>
            <a:off x="7196328" y="3840480"/>
            <a:ext cx="1572768" cy="658368"/>
          </a:xfrm>
          <a:prstGeom prst="rect">
            <a:avLst/>
          </a:prstGeom>
          <a:solidFill>
            <a:srgbClr val="1E4D8C"/>
          </a:solidFill>
          <a:ln/>
          <a:effectLst>
            <a:outerShdw blurRad="889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6" name="Text 14"/>
          <p:cNvSpPr/>
          <p:nvPr/>
        </p:nvSpPr>
        <p:spPr>
          <a:xfrm>
            <a:off x="7196328" y="3840480"/>
            <a:ext cx="1572768" cy="658368"/>
          </a:xfrm>
          <a:prstGeom prst="rect">
            <a:avLst/>
          </a:prstGeom>
          <a:noFill/>
          <a:ln/>
        </p:spPr>
        <p:txBody>
          <a:bodyPr wrap="square" lIns="38100" tIns="38100" rIns="38100" bIns="38100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Multicollinearity: VIF &amp; Tolerance</a:t>
            </a:r>
            <a:endParaRPr lang="en-US" sz="95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1">
    <p:bg>
      <p:bgPr>
        <a:solidFill>
          <a:srgbClr val="1A2E4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01168" cy="5143500"/>
          </a:xfrm>
          <a:prstGeom prst="rect">
            <a:avLst/>
          </a:prstGeom>
          <a:solidFill>
            <a:srgbClr val="C8972A"/>
          </a:solidFill>
          <a:ln/>
        </p:spPr>
      </p:sp>
      <p:sp>
        <p:nvSpPr>
          <p:cNvPr id="3" name="Shape 1"/>
          <p:cNvSpPr/>
          <p:nvPr/>
        </p:nvSpPr>
        <p:spPr>
          <a:xfrm>
            <a:off x="201168" y="0"/>
            <a:ext cx="8942832" cy="73152"/>
          </a:xfrm>
          <a:prstGeom prst="rect">
            <a:avLst/>
          </a:prstGeom>
          <a:solidFill>
            <a:srgbClr val="0D7377"/>
          </a:solidFill>
          <a:ln/>
        </p:spPr>
      </p:sp>
      <p:sp>
        <p:nvSpPr>
          <p:cNvPr id="4" name="Text 2"/>
          <p:cNvSpPr/>
          <p:nvPr/>
        </p:nvSpPr>
        <p:spPr>
          <a:xfrm>
            <a:off x="502920" y="137160"/>
            <a:ext cx="83210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Summary &amp; Key Takeaways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502920" y="704088"/>
            <a:ext cx="8275320" cy="45720"/>
          </a:xfrm>
          <a:prstGeom prst="rect">
            <a:avLst/>
          </a:prstGeom>
          <a:solidFill>
            <a:srgbClr val="1E4D8C"/>
          </a:solidFill>
          <a:ln/>
        </p:spPr>
      </p:sp>
      <p:sp>
        <p:nvSpPr>
          <p:cNvPr id="6" name="Shape 4"/>
          <p:cNvSpPr/>
          <p:nvPr/>
        </p:nvSpPr>
        <p:spPr>
          <a:xfrm>
            <a:off x="411480" y="850392"/>
            <a:ext cx="2743200" cy="1298448"/>
          </a:xfrm>
          <a:prstGeom prst="rect">
            <a:avLst/>
          </a:prstGeom>
          <a:solidFill>
            <a:srgbClr val="1E3B60"/>
          </a:solidFill>
          <a:ln/>
          <a:effectLst>
            <a:outerShdw blurRad="889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411480" y="850392"/>
            <a:ext cx="2743200" cy="365760"/>
          </a:xfrm>
          <a:prstGeom prst="rect">
            <a:avLst/>
          </a:prstGeom>
          <a:solidFill>
            <a:srgbClr val="0D7377"/>
          </a:solidFill>
          <a:ln/>
        </p:spPr>
      </p:sp>
      <p:sp>
        <p:nvSpPr>
          <p:cNvPr id="8" name="Text 6"/>
          <p:cNvSpPr/>
          <p:nvPr/>
        </p:nvSpPr>
        <p:spPr>
          <a:xfrm>
            <a:off x="411480" y="850392"/>
            <a:ext cx="2743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Histogram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484632" y="1252728"/>
            <a:ext cx="2596896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Visual normality check — bell-shape = normal. SPSS: Analyze → Explore → Plots → ☑ Histogram &amp; Normality plots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3273552" y="850392"/>
            <a:ext cx="2743200" cy="1298448"/>
          </a:xfrm>
          <a:prstGeom prst="rect">
            <a:avLst/>
          </a:prstGeom>
          <a:solidFill>
            <a:srgbClr val="1E3B60"/>
          </a:solidFill>
          <a:ln/>
          <a:effectLst>
            <a:outerShdw blurRad="889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3273552" y="850392"/>
            <a:ext cx="2743200" cy="365760"/>
          </a:xfrm>
          <a:prstGeom prst="rect">
            <a:avLst/>
          </a:prstGeom>
          <a:solidFill>
            <a:srgbClr val="0D7377"/>
          </a:solidFill>
          <a:ln/>
        </p:spPr>
      </p:sp>
      <p:sp>
        <p:nvSpPr>
          <p:cNvPr id="12" name="Text 10"/>
          <p:cNvSpPr/>
          <p:nvPr/>
        </p:nvSpPr>
        <p:spPr>
          <a:xfrm>
            <a:off x="3273552" y="850392"/>
            <a:ext cx="2743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Skewness &amp; Kurtosis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3346704" y="1252728"/>
            <a:ext cx="2596896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Numerical normality check. Skewness ±1 and excess Kurtosis ±2 acceptable. SPSS: Analyze → Descriptives → Options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6135624" y="850392"/>
            <a:ext cx="2743200" cy="1298448"/>
          </a:xfrm>
          <a:prstGeom prst="rect">
            <a:avLst/>
          </a:prstGeom>
          <a:solidFill>
            <a:srgbClr val="1E3B60"/>
          </a:solidFill>
          <a:ln/>
          <a:effectLst>
            <a:outerShdw blurRad="889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6135624" y="850392"/>
            <a:ext cx="2743200" cy="365760"/>
          </a:xfrm>
          <a:prstGeom prst="rect">
            <a:avLst/>
          </a:prstGeom>
          <a:solidFill>
            <a:srgbClr val="1E4D8C"/>
          </a:solidFill>
          <a:ln/>
        </p:spPr>
      </p:sp>
      <p:sp>
        <p:nvSpPr>
          <p:cNvPr id="16" name="Text 14"/>
          <p:cNvSpPr/>
          <p:nvPr/>
        </p:nvSpPr>
        <p:spPr>
          <a:xfrm>
            <a:off x="6135624" y="850392"/>
            <a:ext cx="2743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Kolmogorov-Smirnov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6208776" y="1252728"/>
            <a:ext cx="2596896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Formal normality test for n </a:t>
            </a:r>
            <a:r>
              <a:rPr lang="en-US" sz="100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≥ 100</a:t>
            </a:r>
            <a:r>
              <a:rPr lang="en-US" sz="10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. Sig. &gt; 0.05 = normal. SPSS: Analyze → Explore → Plots → ☑ Normality tests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411480" y="2240280"/>
            <a:ext cx="2743200" cy="1298448"/>
          </a:xfrm>
          <a:prstGeom prst="rect">
            <a:avLst/>
          </a:prstGeom>
          <a:solidFill>
            <a:srgbClr val="1E3B60"/>
          </a:solidFill>
          <a:ln/>
          <a:effectLst>
            <a:outerShdw blurRad="889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9" name="Shape 17"/>
          <p:cNvSpPr/>
          <p:nvPr/>
        </p:nvSpPr>
        <p:spPr>
          <a:xfrm>
            <a:off x="411480" y="2240280"/>
            <a:ext cx="2743200" cy="365760"/>
          </a:xfrm>
          <a:prstGeom prst="rect">
            <a:avLst/>
          </a:prstGeom>
          <a:solidFill>
            <a:srgbClr val="1E4D8C"/>
          </a:solidFill>
          <a:ln/>
        </p:spPr>
      </p:sp>
      <p:sp>
        <p:nvSpPr>
          <p:cNvPr id="20" name="Text 18"/>
          <p:cNvSpPr/>
          <p:nvPr/>
        </p:nvSpPr>
        <p:spPr>
          <a:xfrm>
            <a:off x="411480" y="2240280"/>
            <a:ext cx="2743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Shapiro-Wilk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484632" y="2642616"/>
            <a:ext cx="2596896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Preferred normality test for n &lt; 100. W close to 1 with p &gt; 0.05 = normality confirmed. Same SPSS path as K-S</a:t>
            </a:r>
            <a:endParaRPr lang="en-US" sz="1000" dirty="0"/>
          </a:p>
        </p:txBody>
      </p:sp>
      <p:sp>
        <p:nvSpPr>
          <p:cNvPr id="22" name="Shape 20"/>
          <p:cNvSpPr/>
          <p:nvPr/>
        </p:nvSpPr>
        <p:spPr>
          <a:xfrm>
            <a:off x="3273552" y="2240280"/>
            <a:ext cx="2743200" cy="1298448"/>
          </a:xfrm>
          <a:prstGeom prst="rect">
            <a:avLst/>
          </a:prstGeom>
          <a:solidFill>
            <a:srgbClr val="1E3B60"/>
          </a:solidFill>
          <a:ln/>
          <a:effectLst>
            <a:outerShdw blurRad="889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23" name="Shape 21"/>
          <p:cNvSpPr/>
          <p:nvPr/>
        </p:nvSpPr>
        <p:spPr>
          <a:xfrm>
            <a:off x="3273552" y="2240280"/>
            <a:ext cx="2743200" cy="365760"/>
          </a:xfrm>
          <a:prstGeom prst="rect">
            <a:avLst/>
          </a:prstGeom>
          <a:solidFill>
            <a:srgbClr val="C8972A"/>
          </a:solidFill>
          <a:ln/>
        </p:spPr>
      </p:sp>
      <p:sp>
        <p:nvSpPr>
          <p:cNvPr id="24" name="Text 22"/>
          <p:cNvSpPr/>
          <p:nvPr/>
        </p:nvSpPr>
        <p:spPr>
          <a:xfrm>
            <a:off x="3273552" y="2240280"/>
            <a:ext cx="2743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VIF &amp; Tolerance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3346704" y="2642616"/>
            <a:ext cx="2596896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VIF &lt; 10 and Tolerance &gt; 0.2 → No multicollinearity. SPSS: Regression → Statistics → ☑ Collinearity diagnostics</a:t>
            </a:r>
            <a:endParaRPr lang="en-US" sz="1000" dirty="0"/>
          </a:p>
        </p:txBody>
      </p:sp>
      <p:sp>
        <p:nvSpPr>
          <p:cNvPr id="26" name="Shape 24"/>
          <p:cNvSpPr/>
          <p:nvPr/>
        </p:nvSpPr>
        <p:spPr>
          <a:xfrm>
            <a:off x="6135624" y="2240280"/>
            <a:ext cx="2743200" cy="1298448"/>
          </a:xfrm>
          <a:prstGeom prst="rect">
            <a:avLst/>
          </a:prstGeom>
          <a:solidFill>
            <a:srgbClr val="1E3B60"/>
          </a:solidFill>
          <a:ln/>
          <a:effectLst>
            <a:outerShdw blurRad="889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27" name="Shape 25"/>
          <p:cNvSpPr/>
          <p:nvPr/>
        </p:nvSpPr>
        <p:spPr>
          <a:xfrm>
            <a:off x="6135624" y="2240280"/>
            <a:ext cx="2743200" cy="365760"/>
          </a:xfrm>
          <a:prstGeom prst="rect">
            <a:avLst/>
          </a:prstGeom>
          <a:solidFill>
            <a:srgbClr val="C8972A"/>
          </a:solidFill>
          <a:ln/>
        </p:spPr>
      </p:sp>
      <p:sp>
        <p:nvSpPr>
          <p:cNvPr id="28" name="Text 26"/>
          <p:cNvSpPr/>
          <p:nvPr/>
        </p:nvSpPr>
        <p:spPr>
          <a:xfrm>
            <a:off x="6135624" y="2240280"/>
            <a:ext cx="2743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Hypothesis Formulation</a:t>
            </a:r>
            <a:endParaRPr lang="en-US" sz="1100" dirty="0"/>
          </a:p>
        </p:txBody>
      </p:sp>
      <p:sp>
        <p:nvSpPr>
          <p:cNvPr id="29" name="Text 27"/>
          <p:cNvSpPr/>
          <p:nvPr/>
        </p:nvSpPr>
        <p:spPr>
          <a:xfrm>
            <a:off x="6208776" y="2642616"/>
            <a:ext cx="2596896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H₀: β = 0 (no effect). H₁: β ≠ 0. Reject H₀ if p &lt; 0.05. One hypothesis per objective (Land, Labour, Capital, Entrepreneurship)</a:t>
            </a:r>
            <a:endParaRPr lang="en-US" sz="1000" dirty="0"/>
          </a:p>
        </p:txBody>
      </p:sp>
      <p:sp>
        <p:nvSpPr>
          <p:cNvPr id="30" name="Shape 28"/>
          <p:cNvSpPr/>
          <p:nvPr/>
        </p:nvSpPr>
        <p:spPr>
          <a:xfrm>
            <a:off x="411480" y="3630168"/>
            <a:ext cx="2743200" cy="1298448"/>
          </a:xfrm>
          <a:prstGeom prst="rect">
            <a:avLst/>
          </a:prstGeom>
          <a:solidFill>
            <a:srgbClr val="1E3B60"/>
          </a:solidFill>
          <a:ln/>
          <a:effectLst>
            <a:outerShdw blurRad="889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31" name="Shape 29"/>
          <p:cNvSpPr/>
          <p:nvPr/>
        </p:nvSpPr>
        <p:spPr>
          <a:xfrm>
            <a:off x="411480" y="3630168"/>
            <a:ext cx="2743200" cy="365760"/>
          </a:xfrm>
          <a:prstGeom prst="rect">
            <a:avLst/>
          </a:prstGeom>
          <a:solidFill>
            <a:srgbClr val="8B4513"/>
          </a:solidFill>
          <a:ln/>
        </p:spPr>
      </p:sp>
      <p:sp>
        <p:nvSpPr>
          <p:cNvPr id="32" name="Text 30"/>
          <p:cNvSpPr/>
          <p:nvPr/>
        </p:nvSpPr>
        <p:spPr>
          <a:xfrm>
            <a:off x="411480" y="3630168"/>
            <a:ext cx="2743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Beta Coefficients (B &amp; β)</a:t>
            </a:r>
            <a:endParaRPr lang="en-US" sz="1100" dirty="0"/>
          </a:p>
        </p:txBody>
      </p:sp>
      <p:sp>
        <p:nvSpPr>
          <p:cNvPr id="33" name="Text 31"/>
          <p:cNvSpPr/>
          <p:nvPr/>
        </p:nvSpPr>
        <p:spPr>
          <a:xfrm>
            <a:off x="484632" y="4032504"/>
            <a:ext cx="2596896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 = actual effect size in original units. β (standardized) = relative importance of each factor. SPSS: Coefficients table</a:t>
            </a:r>
            <a:endParaRPr lang="en-US" sz="1000" dirty="0"/>
          </a:p>
        </p:txBody>
      </p:sp>
      <p:sp>
        <p:nvSpPr>
          <p:cNvPr id="34" name="Shape 32"/>
          <p:cNvSpPr/>
          <p:nvPr/>
        </p:nvSpPr>
        <p:spPr>
          <a:xfrm>
            <a:off x="3273552" y="3630168"/>
            <a:ext cx="2743200" cy="1298448"/>
          </a:xfrm>
          <a:prstGeom prst="rect">
            <a:avLst/>
          </a:prstGeom>
          <a:solidFill>
            <a:srgbClr val="1E3B60"/>
          </a:solidFill>
          <a:ln/>
          <a:effectLst>
            <a:outerShdw blurRad="889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35" name="Shape 33"/>
          <p:cNvSpPr/>
          <p:nvPr/>
        </p:nvSpPr>
        <p:spPr>
          <a:xfrm>
            <a:off x="3273552" y="3630168"/>
            <a:ext cx="2743200" cy="365760"/>
          </a:xfrm>
          <a:prstGeom prst="rect">
            <a:avLst/>
          </a:prstGeom>
          <a:solidFill>
            <a:srgbClr val="8B4513"/>
          </a:solidFill>
          <a:ln/>
        </p:spPr>
      </p:sp>
      <p:sp>
        <p:nvSpPr>
          <p:cNvPr id="36" name="Text 34"/>
          <p:cNvSpPr/>
          <p:nvPr/>
        </p:nvSpPr>
        <p:spPr>
          <a:xfrm>
            <a:off x="3273552" y="3630168"/>
            <a:ext cx="2743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P-Values &amp; t-Statistics</a:t>
            </a:r>
            <a:endParaRPr lang="en-US" sz="1100" dirty="0"/>
          </a:p>
        </p:txBody>
      </p:sp>
      <p:sp>
        <p:nvSpPr>
          <p:cNvPr id="37" name="Text 35"/>
          <p:cNvSpPr/>
          <p:nvPr/>
        </p:nvSpPr>
        <p:spPr>
          <a:xfrm>
            <a:off x="3346704" y="4032504"/>
            <a:ext cx="2596896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 = B/SE(B). p &lt; 0.05 → significant predictor → reject H₀. SPSS: Coefficients table → t and Sig. columns</a:t>
            </a:r>
            <a:endParaRPr lang="en-US" sz="1000" dirty="0"/>
          </a:p>
        </p:txBody>
      </p:sp>
      <p:sp>
        <p:nvSpPr>
          <p:cNvPr id="38" name="Shape 36"/>
          <p:cNvSpPr/>
          <p:nvPr/>
        </p:nvSpPr>
        <p:spPr>
          <a:xfrm>
            <a:off x="6135624" y="3630168"/>
            <a:ext cx="2743200" cy="1298448"/>
          </a:xfrm>
          <a:prstGeom prst="rect">
            <a:avLst/>
          </a:prstGeom>
          <a:solidFill>
            <a:srgbClr val="1E3B60"/>
          </a:solidFill>
          <a:ln/>
          <a:effectLst>
            <a:outerShdw blurRad="889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39" name="Shape 37"/>
          <p:cNvSpPr/>
          <p:nvPr/>
        </p:nvSpPr>
        <p:spPr>
          <a:xfrm>
            <a:off x="6135624" y="3630168"/>
            <a:ext cx="2743200" cy="365760"/>
          </a:xfrm>
          <a:prstGeom prst="rect">
            <a:avLst/>
          </a:prstGeom>
          <a:solidFill>
            <a:srgbClr val="155724"/>
          </a:solidFill>
          <a:ln/>
        </p:spPr>
      </p:sp>
      <p:sp>
        <p:nvSpPr>
          <p:cNvPr id="40" name="Text 38"/>
          <p:cNvSpPr/>
          <p:nvPr/>
        </p:nvSpPr>
        <p:spPr>
          <a:xfrm>
            <a:off x="6135624" y="3630168"/>
            <a:ext cx="2743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R² &amp; Adjusted R²</a:t>
            </a:r>
            <a:endParaRPr lang="en-US" sz="1100" dirty="0"/>
          </a:p>
        </p:txBody>
      </p:sp>
      <p:sp>
        <p:nvSpPr>
          <p:cNvPr id="41" name="Text 39"/>
          <p:cNvSpPr/>
          <p:nvPr/>
        </p:nvSpPr>
        <p:spPr>
          <a:xfrm>
            <a:off x="6208776" y="4032504"/>
            <a:ext cx="2596896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R² = % variance in Real Estate Growth explained by all factors. Adj.R² penalises for predictors. SPSS: Model Summary table</a:t>
            </a:r>
            <a:endParaRPr lang="en-US" sz="1000" dirty="0"/>
          </a:p>
        </p:txBody>
      </p:sp>
      <p:sp>
        <p:nvSpPr>
          <p:cNvPr id="42" name="Shape 40"/>
          <p:cNvSpPr/>
          <p:nvPr/>
        </p:nvSpPr>
        <p:spPr>
          <a:xfrm>
            <a:off x="201168" y="4818888"/>
            <a:ext cx="8942832" cy="324612"/>
          </a:xfrm>
          <a:prstGeom prst="rect">
            <a:avLst/>
          </a:prstGeom>
          <a:solidFill>
            <a:srgbClr val="1E4D8C"/>
          </a:solidFill>
          <a:ln/>
        </p:spPr>
      </p:sp>
      <p:sp>
        <p:nvSpPr>
          <p:cNvPr id="43" name="Text 41"/>
          <p:cNvSpPr/>
          <p:nvPr/>
        </p:nvSpPr>
        <p:spPr>
          <a:xfrm>
            <a:off x="365760" y="4818888"/>
            <a:ext cx="8595360" cy="3246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i="1" dirty="0">
                <a:solidFill>
                  <a:srgbClr val="C89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Pre-test diagnostics MUST be run and passed before interpreting regression results — they are the foundation of credible analysis</a:t>
            </a:r>
            <a:endParaRPr lang="en-US" sz="1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4F6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68680"/>
          </a:xfrm>
          <a:prstGeom prst="rect">
            <a:avLst/>
          </a:prstGeom>
          <a:solidFill>
            <a:srgbClr val="1A2E4A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868680"/>
            <a:ext cx="9144000" cy="64008"/>
          </a:xfrm>
          <a:prstGeom prst="rect">
            <a:avLst/>
          </a:prstGeom>
          <a:solidFill>
            <a:srgbClr val="C8972A"/>
          </a:solidFill>
          <a:ln/>
        </p:spPr>
      </p:sp>
      <p:sp>
        <p:nvSpPr>
          <p:cNvPr id="4" name="Text 2"/>
          <p:cNvSpPr/>
          <p:nvPr/>
        </p:nvSpPr>
        <p:spPr>
          <a:xfrm>
            <a:off x="320040" y="0"/>
            <a:ext cx="850392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Normality Test 1: Histogram — Definition &amp; Importance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274320" y="1069848"/>
            <a:ext cx="3931920" cy="3657600"/>
          </a:xfrm>
          <a:prstGeom prst="rect">
            <a:avLst/>
          </a:prstGeom>
          <a:solidFill>
            <a:srgbClr val="FFFFFF"/>
          </a:solidFill>
          <a:ln/>
          <a:effectLst>
            <a:outerShdw blurRad="889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274320" y="1069848"/>
            <a:ext cx="3931920" cy="438912"/>
          </a:xfrm>
          <a:prstGeom prst="rect">
            <a:avLst/>
          </a:prstGeom>
          <a:solidFill>
            <a:srgbClr val="0D7377"/>
          </a:solidFill>
          <a:ln/>
        </p:spPr>
      </p:sp>
      <p:sp>
        <p:nvSpPr>
          <p:cNvPr id="7" name="Text 5"/>
          <p:cNvSpPr/>
          <p:nvPr/>
        </p:nvSpPr>
        <p:spPr>
          <a:xfrm>
            <a:off x="274320" y="1069848"/>
            <a:ext cx="393192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is a Histogram?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411480" y="1591056"/>
            <a:ext cx="365760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D73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</a:t>
            </a:r>
            <a:r>
              <a:rPr lang="en-US" sz="11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graphical representation of the frequency distribution of a dataset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411480" y="2029968"/>
            <a:ext cx="365760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D73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</a:t>
            </a:r>
            <a:r>
              <a:rPr lang="en-US" sz="11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Bars represent how often data values fall within a range (bin)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411480" y="2468880"/>
            <a:ext cx="365760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D73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</a:t>
            </a:r>
            <a:r>
              <a:rPr lang="en-US" sz="11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 normality testing: plots the distribution of residuals or variable values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411480" y="2907792"/>
            <a:ext cx="365760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D73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</a:t>
            </a:r>
            <a:r>
              <a:rPr lang="en-US" sz="11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bell-shaped, symmetric curve indicates normality (Gaussian distribution)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411480" y="3346704"/>
            <a:ext cx="365760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D73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</a:t>
            </a:r>
            <a:r>
              <a:rPr lang="en-US" sz="11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 near the mean occurs most frequently; less so at extremes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411480" y="3785616"/>
            <a:ext cx="365760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D73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</a:t>
            </a:r>
            <a:r>
              <a:rPr lang="en-US" sz="11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Skewed bars indicate departure from normality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4434840" y="1069848"/>
            <a:ext cx="4434840" cy="3657600"/>
          </a:xfrm>
          <a:prstGeom prst="rect">
            <a:avLst/>
          </a:prstGeom>
          <a:solidFill>
            <a:srgbClr val="FFFFFF"/>
          </a:solidFill>
          <a:ln/>
          <a:effectLst>
            <a:outerShdw blurRad="889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4434840" y="1069848"/>
            <a:ext cx="4434840" cy="438912"/>
          </a:xfrm>
          <a:prstGeom prst="rect">
            <a:avLst/>
          </a:prstGeom>
          <a:solidFill>
            <a:srgbClr val="C8972A"/>
          </a:solidFill>
          <a:ln/>
        </p:spPr>
      </p:sp>
      <p:sp>
        <p:nvSpPr>
          <p:cNvPr id="16" name="Text 14"/>
          <p:cNvSpPr/>
          <p:nvPr/>
        </p:nvSpPr>
        <p:spPr>
          <a:xfrm>
            <a:off x="4434840" y="1069848"/>
            <a:ext cx="443484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Is It Important in This Study?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4572000" y="1591056"/>
            <a:ext cx="1280160" cy="411480"/>
          </a:xfrm>
          <a:prstGeom prst="rect">
            <a:avLst/>
          </a:prstGeom>
          <a:solidFill>
            <a:srgbClr val="C8972A"/>
          </a:solidFill>
          <a:ln/>
        </p:spPr>
      </p:sp>
      <p:sp>
        <p:nvSpPr>
          <p:cNvPr id="18" name="Text 16"/>
          <p:cNvSpPr/>
          <p:nvPr/>
        </p:nvSpPr>
        <p:spPr>
          <a:xfrm>
            <a:off x="4572000" y="1591056"/>
            <a:ext cx="12801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First visual check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5907024" y="1591056"/>
            <a:ext cx="28346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Quick visual assessment of normality before formal tests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4572000" y="2093976"/>
            <a:ext cx="1280160" cy="411480"/>
          </a:xfrm>
          <a:prstGeom prst="rect">
            <a:avLst/>
          </a:prstGeom>
          <a:solidFill>
            <a:srgbClr val="C8972A"/>
          </a:solidFill>
          <a:ln/>
        </p:spPr>
      </p:sp>
      <p:sp>
        <p:nvSpPr>
          <p:cNvPr id="21" name="Text 19"/>
          <p:cNvSpPr/>
          <p:nvPr/>
        </p:nvSpPr>
        <p:spPr>
          <a:xfrm>
            <a:off x="4572000" y="2093976"/>
            <a:ext cx="12801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Regression assumption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5907024" y="2093976"/>
            <a:ext cx="28346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OLS regression assumes residuals are normally distributed</a:t>
            </a:r>
            <a:endParaRPr lang="en-US" sz="1100" dirty="0"/>
          </a:p>
        </p:txBody>
      </p:sp>
      <p:sp>
        <p:nvSpPr>
          <p:cNvPr id="23" name="Shape 21"/>
          <p:cNvSpPr/>
          <p:nvPr/>
        </p:nvSpPr>
        <p:spPr>
          <a:xfrm>
            <a:off x="4572000" y="2596896"/>
            <a:ext cx="1280160" cy="411480"/>
          </a:xfrm>
          <a:prstGeom prst="rect">
            <a:avLst/>
          </a:prstGeom>
          <a:solidFill>
            <a:srgbClr val="C8972A"/>
          </a:solidFill>
          <a:ln/>
        </p:spPr>
      </p:sp>
      <p:sp>
        <p:nvSpPr>
          <p:cNvPr id="24" name="Text 22"/>
          <p:cNvSpPr/>
          <p:nvPr/>
        </p:nvSpPr>
        <p:spPr>
          <a:xfrm>
            <a:off x="4572000" y="2596896"/>
            <a:ext cx="12801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Study context</a:t>
            </a:r>
            <a:endParaRPr lang="en-US" sz="1000" dirty="0"/>
          </a:p>
        </p:txBody>
      </p:sp>
      <p:sp>
        <p:nvSpPr>
          <p:cNvPr id="25" name="Text 23"/>
          <p:cNvSpPr/>
          <p:nvPr/>
        </p:nvSpPr>
        <p:spPr>
          <a:xfrm>
            <a:off x="5907024" y="2596896"/>
            <a:ext cx="28346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Validates that Land, Labour, Capital, Entrepreneurship scores are normally distributed across sampled firms</a:t>
            </a:r>
            <a:endParaRPr lang="en-US" sz="1100" dirty="0"/>
          </a:p>
        </p:txBody>
      </p:sp>
      <p:sp>
        <p:nvSpPr>
          <p:cNvPr id="26" name="Shape 24"/>
          <p:cNvSpPr/>
          <p:nvPr/>
        </p:nvSpPr>
        <p:spPr>
          <a:xfrm>
            <a:off x="4572000" y="3099816"/>
            <a:ext cx="1280160" cy="411480"/>
          </a:xfrm>
          <a:prstGeom prst="rect">
            <a:avLst/>
          </a:prstGeom>
          <a:solidFill>
            <a:srgbClr val="C8972A"/>
          </a:solidFill>
          <a:ln/>
        </p:spPr>
      </p:sp>
      <p:sp>
        <p:nvSpPr>
          <p:cNvPr id="27" name="Text 25"/>
          <p:cNvSpPr/>
          <p:nvPr/>
        </p:nvSpPr>
        <p:spPr>
          <a:xfrm>
            <a:off x="4572000" y="3099816"/>
            <a:ext cx="12801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Easy interpretation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5907024" y="3099816"/>
            <a:ext cx="28346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Non-statisticians can understand bar charts intuitively</a:t>
            </a:r>
            <a:endParaRPr lang="en-US" sz="1100" dirty="0"/>
          </a:p>
        </p:txBody>
      </p:sp>
      <p:sp>
        <p:nvSpPr>
          <p:cNvPr id="29" name="Shape 27"/>
          <p:cNvSpPr/>
          <p:nvPr/>
        </p:nvSpPr>
        <p:spPr>
          <a:xfrm>
            <a:off x="4572000" y="3602736"/>
            <a:ext cx="1280160" cy="411480"/>
          </a:xfrm>
          <a:prstGeom prst="rect">
            <a:avLst/>
          </a:prstGeom>
          <a:solidFill>
            <a:srgbClr val="C8972A"/>
          </a:solidFill>
          <a:ln/>
        </p:spPr>
      </p:sp>
      <p:sp>
        <p:nvSpPr>
          <p:cNvPr id="30" name="Text 28"/>
          <p:cNvSpPr/>
          <p:nvPr/>
        </p:nvSpPr>
        <p:spPr>
          <a:xfrm>
            <a:off x="4572000" y="3602736"/>
            <a:ext cx="12801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Detects outliers</a:t>
            </a:r>
            <a:endParaRPr lang="en-US" sz="1000" dirty="0"/>
          </a:p>
        </p:txBody>
      </p:sp>
      <p:sp>
        <p:nvSpPr>
          <p:cNvPr id="31" name="Text 29"/>
          <p:cNvSpPr/>
          <p:nvPr/>
        </p:nvSpPr>
        <p:spPr>
          <a:xfrm>
            <a:off x="5907024" y="3602736"/>
            <a:ext cx="28346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Long tails or isolated bars reveal outliers and skewness</a:t>
            </a:r>
            <a:endParaRPr lang="en-US" sz="1100" dirty="0"/>
          </a:p>
        </p:txBody>
      </p:sp>
      <p:sp>
        <p:nvSpPr>
          <p:cNvPr id="32" name="Shape 30"/>
          <p:cNvSpPr/>
          <p:nvPr/>
        </p:nvSpPr>
        <p:spPr>
          <a:xfrm>
            <a:off x="0" y="4828032"/>
            <a:ext cx="9144000" cy="315468"/>
          </a:xfrm>
          <a:prstGeom prst="rect">
            <a:avLst/>
          </a:prstGeom>
          <a:solidFill>
            <a:srgbClr val="1A2E4A"/>
          </a:solidFill>
          <a:ln/>
        </p:spPr>
      </p:sp>
      <p:sp>
        <p:nvSpPr>
          <p:cNvPr id="33" name="Text 31"/>
          <p:cNvSpPr/>
          <p:nvPr/>
        </p:nvSpPr>
        <p:spPr>
          <a:xfrm>
            <a:off x="274320" y="4828032"/>
            <a:ext cx="8595360" cy="3154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dirty="0">
                <a:solidFill>
                  <a:srgbClr val="C89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Limitation: Histograms are subjective — always confirm with formal statistical tests (K-S or Shapiro-Wilk)</a:t>
            </a:r>
            <a:endParaRPr lang="en-US" sz="10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4F6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68680"/>
          </a:xfrm>
          <a:prstGeom prst="rect">
            <a:avLst/>
          </a:prstGeom>
          <a:solidFill>
            <a:srgbClr val="1A2E4A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868680"/>
            <a:ext cx="9144000" cy="64008"/>
          </a:xfrm>
          <a:prstGeom prst="rect">
            <a:avLst/>
          </a:prstGeom>
          <a:solidFill>
            <a:srgbClr val="C8972A"/>
          </a:solidFill>
          <a:ln/>
        </p:spPr>
      </p:sp>
      <p:sp>
        <p:nvSpPr>
          <p:cNvPr id="4" name="Text 2"/>
          <p:cNvSpPr/>
          <p:nvPr/>
        </p:nvSpPr>
        <p:spPr>
          <a:xfrm>
            <a:off x="320040" y="0"/>
            <a:ext cx="850392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Histogram in SPSS — Step-by-Step Procedure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274320" y="1069848"/>
            <a:ext cx="8595360" cy="475488"/>
          </a:xfrm>
          <a:prstGeom prst="rect">
            <a:avLst/>
          </a:prstGeom>
          <a:solidFill>
            <a:srgbClr val="1E4D8C"/>
          </a:solidFill>
          <a:ln/>
          <a:effectLst>
            <a:outerShdw blurRad="889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365760" y="1161288"/>
            <a:ext cx="84124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SPSS Navigation: Analyze → Descriptive Statistics → Explore → Plots → Histogram</a:t>
            </a:r>
          </a:p>
          <a:p>
            <a:r>
              <a:rPr lang="en-US" sz="1250" b="1" dirty="0">
                <a:solidFill>
                  <a:srgbClr val="FFFFFF"/>
                </a:solidFill>
                <a:latin typeface="Calibri" pitchFamily="34" charset="0"/>
                <a:cs typeface="Calibri" pitchFamily="34" charset="-120"/>
              </a:rPr>
              <a:t>Or </a:t>
            </a:r>
            <a:r>
              <a:rPr lang="en-US" sz="1250" b="1" dirty="0">
                <a:solidFill>
                  <a:srgbClr val="FF0000"/>
                </a:solidFill>
                <a:latin typeface="Calibri" pitchFamily="34" charset="0"/>
                <a:cs typeface="Calibri" pitchFamily="34" charset="-120"/>
              </a:rPr>
              <a:t>Graphs</a:t>
            </a:r>
            <a:r>
              <a:rPr lang="en-US" sz="1250" b="1" dirty="0">
                <a:solidFill>
                  <a:srgbClr val="FF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→ Legacy→ Histogram → Variable → Display normal curve → OK</a:t>
            </a:r>
          </a:p>
          <a:p>
            <a:pPr marL="0" indent="0">
              <a:buNone/>
            </a:pPr>
            <a:endParaRPr lang="en-US" sz="1250" dirty="0"/>
          </a:p>
        </p:txBody>
      </p:sp>
      <p:sp>
        <p:nvSpPr>
          <p:cNvPr id="7" name="Shape 5"/>
          <p:cNvSpPr/>
          <p:nvPr/>
        </p:nvSpPr>
        <p:spPr>
          <a:xfrm>
            <a:off x="274320" y="1682496"/>
            <a:ext cx="4206240" cy="914400"/>
          </a:xfrm>
          <a:prstGeom prst="rect">
            <a:avLst/>
          </a:prstGeom>
          <a:solidFill>
            <a:srgbClr val="FFFFFF"/>
          </a:solidFill>
          <a:ln/>
          <a:effectLst>
            <a:outerShdw blurRad="889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384048" y="1938528"/>
            <a:ext cx="402336" cy="402336"/>
          </a:xfrm>
          <a:prstGeom prst="ellipse">
            <a:avLst/>
          </a:prstGeom>
          <a:solidFill>
            <a:srgbClr val="0D7377"/>
          </a:solidFill>
          <a:ln/>
        </p:spPr>
      </p:sp>
      <p:sp>
        <p:nvSpPr>
          <p:cNvPr id="9" name="Text 7"/>
          <p:cNvSpPr/>
          <p:nvPr/>
        </p:nvSpPr>
        <p:spPr>
          <a:xfrm>
            <a:off x="384048" y="1938528"/>
            <a:ext cx="402336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859536" y="1737360"/>
            <a:ext cx="3493008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Open SPSS and load your dataset</a:t>
            </a:r>
            <a:endParaRPr lang="en-US" sz="1150" dirty="0"/>
          </a:p>
        </p:txBody>
      </p:sp>
      <p:sp>
        <p:nvSpPr>
          <p:cNvPr id="11" name="Text 9"/>
          <p:cNvSpPr/>
          <p:nvPr/>
        </p:nvSpPr>
        <p:spPr>
          <a:xfrm>
            <a:off x="859536" y="2029968"/>
            <a:ext cx="3493008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5A647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 to Analyze menu at the top → Click "Descriptive Statistics" → Select "Explore"</a:t>
            </a:r>
            <a:endParaRPr lang="en-US" sz="1050" dirty="0"/>
          </a:p>
        </p:txBody>
      </p:sp>
      <p:sp>
        <p:nvSpPr>
          <p:cNvPr id="12" name="Shape 10"/>
          <p:cNvSpPr/>
          <p:nvPr/>
        </p:nvSpPr>
        <p:spPr>
          <a:xfrm>
            <a:off x="274320" y="2670048"/>
            <a:ext cx="4206240" cy="914400"/>
          </a:xfrm>
          <a:prstGeom prst="rect">
            <a:avLst/>
          </a:prstGeom>
          <a:solidFill>
            <a:srgbClr val="FFFFFF"/>
          </a:solidFill>
          <a:ln/>
          <a:effectLst>
            <a:outerShdw blurRad="889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384048" y="2926080"/>
            <a:ext cx="402336" cy="402336"/>
          </a:xfrm>
          <a:prstGeom prst="ellipse">
            <a:avLst/>
          </a:prstGeom>
          <a:solidFill>
            <a:srgbClr val="0D7377"/>
          </a:solidFill>
          <a:ln/>
        </p:spPr>
      </p:sp>
      <p:sp>
        <p:nvSpPr>
          <p:cNvPr id="14" name="Text 12"/>
          <p:cNvSpPr/>
          <p:nvPr/>
        </p:nvSpPr>
        <p:spPr>
          <a:xfrm>
            <a:off x="384048" y="2926080"/>
            <a:ext cx="402336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859536" y="2724912"/>
            <a:ext cx="3493008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Assign the dependent variable</a:t>
            </a:r>
            <a:endParaRPr lang="en-US" sz="1150" dirty="0"/>
          </a:p>
        </p:txBody>
      </p:sp>
      <p:sp>
        <p:nvSpPr>
          <p:cNvPr id="16" name="Text 14"/>
          <p:cNvSpPr/>
          <p:nvPr/>
        </p:nvSpPr>
        <p:spPr>
          <a:xfrm>
            <a:off x="859536" y="3017520"/>
            <a:ext cx="3493008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5A647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Move your variable (e.g., "Commercial Real Estate Growth" or "Land") from the left list into the "Dependent List" box</a:t>
            </a:r>
            <a:endParaRPr lang="en-US" sz="1050" dirty="0"/>
          </a:p>
        </p:txBody>
      </p:sp>
      <p:sp>
        <p:nvSpPr>
          <p:cNvPr id="17" name="Shape 15"/>
          <p:cNvSpPr/>
          <p:nvPr/>
        </p:nvSpPr>
        <p:spPr>
          <a:xfrm>
            <a:off x="274320" y="3657600"/>
            <a:ext cx="4206240" cy="914400"/>
          </a:xfrm>
          <a:prstGeom prst="rect">
            <a:avLst/>
          </a:prstGeom>
          <a:solidFill>
            <a:srgbClr val="FFFFFF"/>
          </a:solidFill>
          <a:ln/>
          <a:effectLst>
            <a:outerShdw blurRad="889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384048" y="3913632"/>
            <a:ext cx="402336" cy="402336"/>
          </a:xfrm>
          <a:prstGeom prst="ellipse">
            <a:avLst/>
          </a:prstGeom>
          <a:solidFill>
            <a:srgbClr val="0D7377"/>
          </a:solidFill>
          <a:ln/>
        </p:spPr>
      </p:sp>
      <p:sp>
        <p:nvSpPr>
          <p:cNvPr id="19" name="Text 17"/>
          <p:cNvSpPr/>
          <p:nvPr/>
        </p:nvSpPr>
        <p:spPr>
          <a:xfrm>
            <a:off x="384048" y="3913632"/>
            <a:ext cx="402336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859536" y="3712464"/>
            <a:ext cx="3493008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Access Plot options</a:t>
            </a:r>
            <a:endParaRPr lang="en-US" sz="1150" dirty="0"/>
          </a:p>
        </p:txBody>
      </p:sp>
      <p:sp>
        <p:nvSpPr>
          <p:cNvPr id="21" name="Text 19"/>
          <p:cNvSpPr/>
          <p:nvPr/>
        </p:nvSpPr>
        <p:spPr>
          <a:xfrm>
            <a:off x="859536" y="4005072"/>
            <a:ext cx="3493008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5A647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Click the "Plots" button on the right side of the Explore dialog box — a new window will open</a:t>
            </a:r>
            <a:endParaRPr lang="en-US" sz="1050" dirty="0"/>
          </a:p>
        </p:txBody>
      </p:sp>
      <p:sp>
        <p:nvSpPr>
          <p:cNvPr id="22" name="Shape 20"/>
          <p:cNvSpPr/>
          <p:nvPr/>
        </p:nvSpPr>
        <p:spPr>
          <a:xfrm>
            <a:off x="4663440" y="1682496"/>
            <a:ext cx="4206240" cy="914400"/>
          </a:xfrm>
          <a:prstGeom prst="rect">
            <a:avLst/>
          </a:prstGeom>
          <a:solidFill>
            <a:srgbClr val="FFFFFF"/>
          </a:solidFill>
          <a:ln/>
          <a:effectLst>
            <a:outerShdw blurRad="889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23" name="Shape 21"/>
          <p:cNvSpPr/>
          <p:nvPr/>
        </p:nvSpPr>
        <p:spPr>
          <a:xfrm>
            <a:off x="4773168" y="1938528"/>
            <a:ext cx="402336" cy="402336"/>
          </a:xfrm>
          <a:prstGeom prst="ellipse">
            <a:avLst/>
          </a:prstGeom>
          <a:solidFill>
            <a:srgbClr val="0D7377"/>
          </a:solidFill>
          <a:ln/>
        </p:spPr>
      </p:sp>
      <p:sp>
        <p:nvSpPr>
          <p:cNvPr id="24" name="Text 22"/>
          <p:cNvSpPr/>
          <p:nvPr/>
        </p:nvSpPr>
        <p:spPr>
          <a:xfrm>
            <a:off x="4773168" y="1938528"/>
            <a:ext cx="402336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5248656" y="1737360"/>
            <a:ext cx="3493008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Configure plot settings</a:t>
            </a:r>
            <a:endParaRPr lang="en-US" sz="1150" dirty="0"/>
          </a:p>
        </p:txBody>
      </p:sp>
      <p:sp>
        <p:nvSpPr>
          <p:cNvPr id="26" name="Text 24"/>
          <p:cNvSpPr/>
          <p:nvPr/>
        </p:nvSpPr>
        <p:spPr>
          <a:xfrm>
            <a:off x="5248656" y="2029968"/>
            <a:ext cx="3493008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5A647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Select "None" for Boxplot. Uncheck everything under Descriptive. CHECK the box "Normality plots with tests". CHECK "Histogram". UNCHECK "Stem-and-leaf"</a:t>
            </a:r>
            <a:endParaRPr lang="en-US" sz="1050" dirty="0"/>
          </a:p>
        </p:txBody>
      </p:sp>
      <p:sp>
        <p:nvSpPr>
          <p:cNvPr id="27" name="Shape 25"/>
          <p:cNvSpPr/>
          <p:nvPr/>
        </p:nvSpPr>
        <p:spPr>
          <a:xfrm>
            <a:off x="4663440" y="2670048"/>
            <a:ext cx="4206240" cy="914400"/>
          </a:xfrm>
          <a:prstGeom prst="rect">
            <a:avLst/>
          </a:prstGeom>
          <a:solidFill>
            <a:srgbClr val="FFFFFF"/>
          </a:solidFill>
          <a:ln/>
          <a:effectLst>
            <a:outerShdw blurRad="889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28" name="Shape 26"/>
          <p:cNvSpPr/>
          <p:nvPr/>
        </p:nvSpPr>
        <p:spPr>
          <a:xfrm>
            <a:off x="4773168" y="2926080"/>
            <a:ext cx="402336" cy="402336"/>
          </a:xfrm>
          <a:prstGeom prst="ellipse">
            <a:avLst/>
          </a:prstGeom>
          <a:solidFill>
            <a:srgbClr val="0D7377"/>
          </a:solidFill>
          <a:ln/>
        </p:spPr>
      </p:sp>
      <p:sp>
        <p:nvSpPr>
          <p:cNvPr id="29" name="Text 27"/>
          <p:cNvSpPr/>
          <p:nvPr/>
        </p:nvSpPr>
        <p:spPr>
          <a:xfrm>
            <a:off x="4773168" y="2926080"/>
            <a:ext cx="402336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300" dirty="0"/>
          </a:p>
        </p:txBody>
      </p:sp>
      <p:sp>
        <p:nvSpPr>
          <p:cNvPr id="30" name="Text 28"/>
          <p:cNvSpPr/>
          <p:nvPr/>
        </p:nvSpPr>
        <p:spPr>
          <a:xfrm>
            <a:off x="5248656" y="2724912"/>
            <a:ext cx="3493008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Run the analysis</a:t>
            </a:r>
            <a:endParaRPr lang="en-US" sz="1150" dirty="0"/>
          </a:p>
        </p:txBody>
      </p:sp>
      <p:sp>
        <p:nvSpPr>
          <p:cNvPr id="31" name="Text 29"/>
          <p:cNvSpPr/>
          <p:nvPr/>
        </p:nvSpPr>
        <p:spPr>
          <a:xfrm>
            <a:off x="5248656" y="3017520"/>
            <a:ext cx="3493008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5A647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Click "Continue" to close the Plots window, then click "OK" in the Explore dialog to execute</a:t>
            </a:r>
            <a:endParaRPr lang="en-US" sz="1050" dirty="0"/>
          </a:p>
        </p:txBody>
      </p:sp>
      <p:sp>
        <p:nvSpPr>
          <p:cNvPr id="32" name="Shape 30"/>
          <p:cNvSpPr/>
          <p:nvPr/>
        </p:nvSpPr>
        <p:spPr>
          <a:xfrm>
            <a:off x="4663440" y="3657600"/>
            <a:ext cx="4206240" cy="914400"/>
          </a:xfrm>
          <a:prstGeom prst="rect">
            <a:avLst/>
          </a:prstGeom>
          <a:solidFill>
            <a:srgbClr val="FFFFFF"/>
          </a:solidFill>
          <a:ln/>
          <a:effectLst>
            <a:outerShdw blurRad="889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33" name="Shape 31"/>
          <p:cNvSpPr/>
          <p:nvPr/>
        </p:nvSpPr>
        <p:spPr>
          <a:xfrm>
            <a:off x="4773168" y="3913632"/>
            <a:ext cx="402336" cy="402336"/>
          </a:xfrm>
          <a:prstGeom prst="ellipse">
            <a:avLst/>
          </a:prstGeom>
          <a:solidFill>
            <a:srgbClr val="0D7377"/>
          </a:solidFill>
          <a:ln/>
        </p:spPr>
      </p:sp>
      <p:sp>
        <p:nvSpPr>
          <p:cNvPr id="34" name="Text 32"/>
          <p:cNvSpPr/>
          <p:nvPr/>
        </p:nvSpPr>
        <p:spPr>
          <a:xfrm>
            <a:off x="4773168" y="3913632"/>
            <a:ext cx="402336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en-US" sz="1300" dirty="0"/>
          </a:p>
        </p:txBody>
      </p:sp>
      <p:sp>
        <p:nvSpPr>
          <p:cNvPr id="35" name="Text 33"/>
          <p:cNvSpPr/>
          <p:nvPr/>
        </p:nvSpPr>
        <p:spPr>
          <a:xfrm>
            <a:off x="5248656" y="3712464"/>
            <a:ext cx="3493008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Interpret the Output</a:t>
            </a:r>
            <a:endParaRPr lang="en-US" sz="1150" dirty="0"/>
          </a:p>
        </p:txBody>
      </p:sp>
      <p:sp>
        <p:nvSpPr>
          <p:cNvPr id="36" name="Text 34"/>
          <p:cNvSpPr/>
          <p:nvPr/>
        </p:nvSpPr>
        <p:spPr>
          <a:xfrm>
            <a:off x="5248656" y="4005072"/>
            <a:ext cx="3493008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5A647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Find the Histogram in the Output window. Assess the shape: bell-shaped = normal. Check the overlaid normal curve for comparison</a:t>
            </a:r>
            <a:endParaRPr lang="en-US" sz="1050" dirty="0"/>
          </a:p>
        </p:txBody>
      </p:sp>
      <p:sp>
        <p:nvSpPr>
          <p:cNvPr id="37" name="Shape 35"/>
          <p:cNvSpPr/>
          <p:nvPr/>
        </p:nvSpPr>
        <p:spPr>
          <a:xfrm>
            <a:off x="0" y="4828032"/>
            <a:ext cx="9144000" cy="315468"/>
          </a:xfrm>
          <a:prstGeom prst="rect">
            <a:avLst/>
          </a:prstGeom>
          <a:solidFill>
            <a:srgbClr val="1A2E4A"/>
          </a:solidFill>
          <a:ln/>
        </p:spPr>
      </p:sp>
      <p:sp>
        <p:nvSpPr>
          <p:cNvPr id="38" name="Text 36"/>
          <p:cNvSpPr/>
          <p:nvPr/>
        </p:nvSpPr>
        <p:spPr>
          <a:xfrm>
            <a:off x="274320" y="4828032"/>
            <a:ext cx="8595360" cy="3154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dirty="0">
                <a:solidFill>
                  <a:srgbClr val="C89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SPSS Output: The histogram appears in the Output Viewer — check for bell-shape; overlaid normal curve assists interpretation</a:t>
            </a:r>
            <a:endParaRPr lang="en-US" sz="10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4F6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68680"/>
          </a:xfrm>
          <a:prstGeom prst="rect">
            <a:avLst/>
          </a:prstGeom>
          <a:solidFill>
            <a:srgbClr val="1A2E4A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868680"/>
            <a:ext cx="9144000" cy="64008"/>
          </a:xfrm>
          <a:prstGeom prst="rect">
            <a:avLst/>
          </a:prstGeom>
          <a:solidFill>
            <a:srgbClr val="C8972A"/>
          </a:solidFill>
          <a:ln/>
        </p:spPr>
      </p:sp>
      <p:sp>
        <p:nvSpPr>
          <p:cNvPr id="4" name="Text 2"/>
          <p:cNvSpPr/>
          <p:nvPr/>
        </p:nvSpPr>
        <p:spPr>
          <a:xfrm>
            <a:off x="320040" y="0"/>
            <a:ext cx="850392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Normality Test 2: Skewness &amp; Kurtosis — Definition &amp; Importance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274320" y="1069848"/>
            <a:ext cx="4160520" cy="3703320"/>
          </a:xfrm>
          <a:prstGeom prst="rect">
            <a:avLst/>
          </a:prstGeom>
          <a:solidFill>
            <a:srgbClr val="FFFFFF"/>
          </a:solidFill>
          <a:ln/>
          <a:effectLst>
            <a:outerShdw blurRad="889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274320" y="1069848"/>
            <a:ext cx="4160520" cy="457200"/>
          </a:xfrm>
          <a:prstGeom prst="rect">
            <a:avLst/>
          </a:prstGeom>
          <a:solidFill>
            <a:srgbClr val="1E4D8C"/>
          </a:solidFill>
          <a:ln/>
        </p:spPr>
      </p:sp>
      <p:sp>
        <p:nvSpPr>
          <p:cNvPr id="7" name="Text 5"/>
          <p:cNvSpPr/>
          <p:nvPr/>
        </p:nvSpPr>
        <p:spPr>
          <a:xfrm>
            <a:off x="274320" y="1069848"/>
            <a:ext cx="41605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SKEWNESS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411480" y="1591056"/>
            <a:ext cx="38862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5A647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Measures asymmetry of the probability distribution around its mean. It tells the amount and direction of departure from symmetry.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411480" y="2240280"/>
            <a:ext cx="1389888" cy="402336"/>
          </a:xfrm>
          <a:prstGeom prst="rect">
            <a:avLst/>
          </a:prstGeom>
          <a:solidFill>
            <a:srgbClr val="155724"/>
          </a:solidFill>
          <a:ln/>
        </p:spPr>
      </p:sp>
      <p:sp>
        <p:nvSpPr>
          <p:cNvPr id="10" name="Text 8"/>
          <p:cNvSpPr/>
          <p:nvPr/>
        </p:nvSpPr>
        <p:spPr>
          <a:xfrm>
            <a:off x="411480" y="2240280"/>
            <a:ext cx="1389888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= 0 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1847088" y="2240280"/>
            <a:ext cx="246888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Perfectly symmetric (Normal)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411480" y="2715768"/>
            <a:ext cx="1389888" cy="402336"/>
          </a:xfrm>
          <a:prstGeom prst="rect">
            <a:avLst/>
          </a:prstGeom>
          <a:solidFill>
            <a:srgbClr val="0D7377"/>
          </a:solidFill>
          <a:ln/>
        </p:spPr>
      </p:sp>
      <p:sp>
        <p:nvSpPr>
          <p:cNvPr id="13" name="Text 11"/>
          <p:cNvSpPr/>
          <p:nvPr/>
        </p:nvSpPr>
        <p:spPr>
          <a:xfrm>
            <a:off x="411480" y="2715768"/>
            <a:ext cx="1389888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−0.5 to +0.5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1847088" y="2715768"/>
            <a:ext cx="246888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Approximately symmetric ✓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411480" y="3191256"/>
            <a:ext cx="1389888" cy="402336"/>
          </a:xfrm>
          <a:prstGeom prst="rect">
            <a:avLst/>
          </a:prstGeom>
          <a:solidFill>
            <a:srgbClr val="C8972A"/>
          </a:solidFill>
          <a:ln/>
        </p:spPr>
      </p:sp>
      <p:sp>
        <p:nvSpPr>
          <p:cNvPr id="16" name="Text 14"/>
          <p:cNvSpPr/>
          <p:nvPr/>
        </p:nvSpPr>
        <p:spPr>
          <a:xfrm>
            <a:off x="411480" y="3191256"/>
            <a:ext cx="1389888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−1 to −0.5 / 0.5 to 1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1847088" y="3191256"/>
            <a:ext cx="246888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Moderately skewed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411480" y="3666744"/>
            <a:ext cx="1389888" cy="402336"/>
          </a:xfrm>
          <a:prstGeom prst="rect">
            <a:avLst/>
          </a:prstGeom>
          <a:solidFill>
            <a:srgbClr val="7B1E1E"/>
          </a:solidFill>
          <a:ln/>
        </p:spPr>
      </p:sp>
      <p:sp>
        <p:nvSpPr>
          <p:cNvPr id="19" name="Text 17"/>
          <p:cNvSpPr/>
          <p:nvPr/>
        </p:nvSpPr>
        <p:spPr>
          <a:xfrm>
            <a:off x="411480" y="3666744"/>
            <a:ext cx="1389888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&lt; −1 or &gt; +1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1847088" y="3666744"/>
            <a:ext cx="246888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Highly skewed — not normal ✗</a:t>
            </a:r>
            <a:endParaRPr lang="en-US" sz="1100" dirty="0"/>
          </a:p>
        </p:txBody>
      </p:sp>
      <p:sp>
        <p:nvSpPr>
          <p:cNvPr id="21" name="Shape 19"/>
          <p:cNvSpPr/>
          <p:nvPr/>
        </p:nvSpPr>
        <p:spPr>
          <a:xfrm>
            <a:off x="274320" y="4187952"/>
            <a:ext cx="4160520" cy="502920"/>
          </a:xfrm>
          <a:prstGeom prst="rect">
            <a:avLst/>
          </a:prstGeom>
          <a:solidFill>
            <a:srgbClr val="F4F6FA"/>
          </a:solidFill>
          <a:ln/>
        </p:spPr>
      </p:sp>
      <p:sp>
        <p:nvSpPr>
          <p:cNvPr id="22" name="Text 20"/>
          <p:cNvSpPr/>
          <p:nvPr/>
        </p:nvSpPr>
        <p:spPr>
          <a:xfrm>
            <a:off x="347472" y="4187952"/>
            <a:ext cx="4005072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Z-score method: Skewness ÷ Std. Error. If |z| &gt; 1.96 → significant at p&lt;0.05</a:t>
            </a:r>
            <a:endParaRPr lang="en-US" sz="1050" dirty="0"/>
          </a:p>
        </p:txBody>
      </p:sp>
      <p:sp>
        <p:nvSpPr>
          <p:cNvPr id="23" name="Shape 21"/>
          <p:cNvSpPr/>
          <p:nvPr/>
        </p:nvSpPr>
        <p:spPr>
          <a:xfrm>
            <a:off x="4663440" y="1069848"/>
            <a:ext cx="4206240" cy="3703320"/>
          </a:xfrm>
          <a:prstGeom prst="rect">
            <a:avLst/>
          </a:prstGeom>
          <a:solidFill>
            <a:srgbClr val="FFFFFF"/>
          </a:solidFill>
          <a:ln/>
          <a:effectLst>
            <a:outerShdw blurRad="889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24" name="Shape 22"/>
          <p:cNvSpPr/>
          <p:nvPr/>
        </p:nvSpPr>
        <p:spPr>
          <a:xfrm>
            <a:off x="4663440" y="1069848"/>
            <a:ext cx="4206240" cy="457200"/>
          </a:xfrm>
          <a:prstGeom prst="rect">
            <a:avLst/>
          </a:prstGeom>
          <a:solidFill>
            <a:srgbClr val="0D7377"/>
          </a:solidFill>
          <a:ln/>
        </p:spPr>
      </p:sp>
      <p:sp>
        <p:nvSpPr>
          <p:cNvPr id="25" name="Text 23"/>
          <p:cNvSpPr/>
          <p:nvPr/>
        </p:nvSpPr>
        <p:spPr>
          <a:xfrm>
            <a:off x="4663440" y="1069848"/>
            <a:ext cx="42062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KURTOSIS</a:t>
            </a:r>
            <a:endParaRPr lang="en-US" sz="1500" dirty="0"/>
          </a:p>
        </p:txBody>
      </p:sp>
      <p:sp>
        <p:nvSpPr>
          <p:cNvPr id="26" name="Text 24"/>
          <p:cNvSpPr/>
          <p:nvPr/>
        </p:nvSpPr>
        <p:spPr>
          <a:xfrm>
            <a:off x="4800600" y="1591056"/>
            <a:ext cx="39319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5A647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Measures height and sharpness of the central peak and the weight of the tails, relative to a standard bell curve.</a:t>
            </a:r>
            <a:endParaRPr lang="en-US" sz="1100" dirty="0"/>
          </a:p>
        </p:txBody>
      </p:sp>
      <p:sp>
        <p:nvSpPr>
          <p:cNvPr id="27" name="Shape 25"/>
          <p:cNvSpPr/>
          <p:nvPr/>
        </p:nvSpPr>
        <p:spPr>
          <a:xfrm>
            <a:off x="4800600" y="2240280"/>
            <a:ext cx="1389888" cy="402336"/>
          </a:xfrm>
          <a:prstGeom prst="rect">
            <a:avLst/>
          </a:prstGeom>
          <a:solidFill>
            <a:srgbClr val="155724"/>
          </a:solidFill>
          <a:ln/>
        </p:spPr>
      </p:sp>
      <p:sp>
        <p:nvSpPr>
          <p:cNvPr id="28" name="Text 26"/>
          <p:cNvSpPr/>
          <p:nvPr/>
        </p:nvSpPr>
        <p:spPr>
          <a:xfrm>
            <a:off x="4800600" y="2240280"/>
            <a:ext cx="1389888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= 3 (SPSS: ≈0)</a:t>
            </a:r>
            <a:endParaRPr lang="en-US" sz="950" dirty="0"/>
          </a:p>
        </p:txBody>
      </p:sp>
      <p:sp>
        <p:nvSpPr>
          <p:cNvPr id="29" name="Text 27"/>
          <p:cNvSpPr/>
          <p:nvPr/>
        </p:nvSpPr>
        <p:spPr>
          <a:xfrm>
            <a:off x="6236208" y="2240280"/>
            <a:ext cx="251460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Mesokurtic — Normal distribution ✓</a:t>
            </a:r>
            <a:endParaRPr lang="en-US" sz="1100" dirty="0"/>
          </a:p>
        </p:txBody>
      </p:sp>
      <p:sp>
        <p:nvSpPr>
          <p:cNvPr id="30" name="Shape 28"/>
          <p:cNvSpPr/>
          <p:nvPr/>
        </p:nvSpPr>
        <p:spPr>
          <a:xfrm>
            <a:off x="4800600" y="2715768"/>
            <a:ext cx="1389888" cy="402336"/>
          </a:xfrm>
          <a:prstGeom prst="rect">
            <a:avLst/>
          </a:prstGeom>
          <a:solidFill>
            <a:srgbClr val="C8972A"/>
          </a:solidFill>
          <a:ln/>
        </p:spPr>
      </p:sp>
      <p:sp>
        <p:nvSpPr>
          <p:cNvPr id="31" name="Text 29"/>
          <p:cNvSpPr/>
          <p:nvPr/>
        </p:nvSpPr>
        <p:spPr>
          <a:xfrm>
            <a:off x="4800600" y="2715768"/>
            <a:ext cx="1389888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&gt; 3</a:t>
            </a:r>
            <a:endParaRPr lang="en-US" sz="950" dirty="0"/>
          </a:p>
        </p:txBody>
      </p:sp>
      <p:sp>
        <p:nvSpPr>
          <p:cNvPr id="32" name="Text 30"/>
          <p:cNvSpPr/>
          <p:nvPr/>
        </p:nvSpPr>
        <p:spPr>
          <a:xfrm>
            <a:off x="6236208" y="2715768"/>
            <a:ext cx="251460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Leptokurtic — peaked, heavy tails</a:t>
            </a:r>
            <a:endParaRPr lang="en-US" sz="1100" dirty="0"/>
          </a:p>
        </p:txBody>
      </p:sp>
      <p:sp>
        <p:nvSpPr>
          <p:cNvPr id="33" name="Shape 31"/>
          <p:cNvSpPr/>
          <p:nvPr/>
        </p:nvSpPr>
        <p:spPr>
          <a:xfrm>
            <a:off x="4800600" y="3191256"/>
            <a:ext cx="1389888" cy="402336"/>
          </a:xfrm>
          <a:prstGeom prst="rect">
            <a:avLst/>
          </a:prstGeom>
          <a:solidFill>
            <a:srgbClr val="8B4513"/>
          </a:solidFill>
          <a:ln/>
        </p:spPr>
      </p:sp>
      <p:sp>
        <p:nvSpPr>
          <p:cNvPr id="34" name="Text 32"/>
          <p:cNvSpPr/>
          <p:nvPr/>
        </p:nvSpPr>
        <p:spPr>
          <a:xfrm>
            <a:off x="4800600" y="3191256"/>
            <a:ext cx="1389888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&lt; 3</a:t>
            </a:r>
            <a:endParaRPr lang="en-US" sz="950" dirty="0"/>
          </a:p>
        </p:txBody>
      </p:sp>
      <p:sp>
        <p:nvSpPr>
          <p:cNvPr id="35" name="Text 33"/>
          <p:cNvSpPr/>
          <p:nvPr/>
        </p:nvSpPr>
        <p:spPr>
          <a:xfrm>
            <a:off x="6236208" y="3191256"/>
            <a:ext cx="251460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Platykurtic — flat, light tails</a:t>
            </a:r>
            <a:endParaRPr lang="en-US" sz="1100" dirty="0"/>
          </a:p>
        </p:txBody>
      </p:sp>
      <p:sp>
        <p:nvSpPr>
          <p:cNvPr id="36" name="Shape 34"/>
          <p:cNvSpPr/>
          <p:nvPr/>
        </p:nvSpPr>
        <p:spPr>
          <a:xfrm>
            <a:off x="4800600" y="3666744"/>
            <a:ext cx="1389888" cy="402336"/>
          </a:xfrm>
          <a:prstGeom prst="rect">
            <a:avLst/>
          </a:prstGeom>
          <a:solidFill>
            <a:srgbClr val="1E4D8C"/>
          </a:solidFill>
          <a:ln/>
        </p:spPr>
      </p:sp>
      <p:sp>
        <p:nvSpPr>
          <p:cNvPr id="37" name="Text 35"/>
          <p:cNvSpPr/>
          <p:nvPr/>
        </p:nvSpPr>
        <p:spPr>
          <a:xfrm>
            <a:off x="4800600" y="3666744"/>
            <a:ext cx="1389888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SPSS uses excess</a:t>
            </a:r>
            <a:endParaRPr lang="en-US" sz="950" dirty="0"/>
          </a:p>
        </p:txBody>
      </p:sp>
      <p:sp>
        <p:nvSpPr>
          <p:cNvPr id="38" name="Text 36"/>
          <p:cNvSpPr/>
          <p:nvPr/>
        </p:nvSpPr>
        <p:spPr>
          <a:xfrm>
            <a:off x="6236208" y="3666744"/>
            <a:ext cx="251460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Excess Kurtosis = Kurtosis − 3</a:t>
            </a:r>
            <a:endParaRPr lang="en-US" sz="1100" dirty="0"/>
          </a:p>
        </p:txBody>
      </p:sp>
      <p:sp>
        <p:nvSpPr>
          <p:cNvPr id="39" name="Shape 37"/>
          <p:cNvSpPr/>
          <p:nvPr/>
        </p:nvSpPr>
        <p:spPr>
          <a:xfrm>
            <a:off x="4663440" y="4187952"/>
            <a:ext cx="4206240" cy="502920"/>
          </a:xfrm>
          <a:prstGeom prst="rect">
            <a:avLst/>
          </a:prstGeom>
          <a:solidFill>
            <a:srgbClr val="F4F6FA"/>
          </a:solidFill>
          <a:ln/>
        </p:spPr>
      </p:sp>
      <p:sp>
        <p:nvSpPr>
          <p:cNvPr id="40" name="Text 38"/>
          <p:cNvSpPr/>
          <p:nvPr/>
        </p:nvSpPr>
        <p:spPr>
          <a:xfrm>
            <a:off x="4736592" y="4187952"/>
            <a:ext cx="4041648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 SPSS: Normal distribution has kurtosis statistic close to 0 (excess kurtosis)</a:t>
            </a:r>
            <a:endParaRPr lang="en-US" sz="1050" dirty="0"/>
          </a:p>
        </p:txBody>
      </p:sp>
      <p:sp>
        <p:nvSpPr>
          <p:cNvPr id="41" name="Shape 39"/>
          <p:cNvSpPr/>
          <p:nvPr/>
        </p:nvSpPr>
        <p:spPr>
          <a:xfrm>
            <a:off x="0" y="4828032"/>
            <a:ext cx="9144000" cy="315468"/>
          </a:xfrm>
          <a:prstGeom prst="rect">
            <a:avLst/>
          </a:prstGeom>
          <a:solidFill>
            <a:srgbClr val="1A2E4A"/>
          </a:solidFill>
          <a:ln/>
        </p:spPr>
      </p:sp>
      <p:sp>
        <p:nvSpPr>
          <p:cNvPr id="42" name="Text 40"/>
          <p:cNvSpPr/>
          <p:nvPr/>
        </p:nvSpPr>
        <p:spPr>
          <a:xfrm>
            <a:off x="274320" y="4828032"/>
            <a:ext cx="8595360" cy="3154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dirty="0">
                <a:solidFill>
                  <a:srgbClr val="C89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Study Application: Test skewness and kurtosis for Land, Labour, Capital, Entrepreneurship, and Real Estate Growth variables</a:t>
            </a:r>
            <a:endParaRPr lang="en-US" sz="10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4F6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68680"/>
          </a:xfrm>
          <a:prstGeom prst="rect">
            <a:avLst/>
          </a:prstGeom>
          <a:solidFill>
            <a:srgbClr val="1A2E4A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868680"/>
            <a:ext cx="9144000" cy="64008"/>
          </a:xfrm>
          <a:prstGeom prst="rect">
            <a:avLst/>
          </a:prstGeom>
          <a:solidFill>
            <a:srgbClr val="C8972A"/>
          </a:solidFill>
          <a:ln/>
        </p:spPr>
      </p:sp>
      <p:sp>
        <p:nvSpPr>
          <p:cNvPr id="4" name="Text 2"/>
          <p:cNvSpPr/>
          <p:nvPr/>
        </p:nvSpPr>
        <p:spPr>
          <a:xfrm>
            <a:off x="320040" y="0"/>
            <a:ext cx="850392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Skewness &amp; Kurtosis in SPSS — Step-by-Step Procedure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274320" y="1069848"/>
            <a:ext cx="8595360" cy="475488"/>
          </a:xfrm>
          <a:prstGeom prst="rect">
            <a:avLst/>
          </a:prstGeom>
          <a:solidFill>
            <a:srgbClr val="1E4D8C"/>
          </a:solidFill>
          <a:ln/>
          <a:effectLst>
            <a:outerShdw blurRad="889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365760" y="1069848"/>
            <a:ext cx="841248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SPSS Navigation: Analyze → Descriptive Statistics → Descriptives → Options → Skewness &amp; Kurtosis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274320" y="1682496"/>
            <a:ext cx="4206240" cy="914400"/>
          </a:xfrm>
          <a:prstGeom prst="rect">
            <a:avLst/>
          </a:prstGeom>
          <a:solidFill>
            <a:srgbClr val="FFFFFF"/>
          </a:solidFill>
          <a:ln/>
          <a:effectLst>
            <a:outerShdw blurRad="889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384048" y="1938528"/>
            <a:ext cx="402336" cy="402336"/>
          </a:xfrm>
          <a:prstGeom prst="ellipse">
            <a:avLst/>
          </a:prstGeom>
          <a:solidFill>
            <a:srgbClr val="C8972A"/>
          </a:solidFill>
          <a:ln/>
        </p:spPr>
      </p:sp>
      <p:sp>
        <p:nvSpPr>
          <p:cNvPr id="9" name="Text 7"/>
          <p:cNvSpPr/>
          <p:nvPr/>
        </p:nvSpPr>
        <p:spPr>
          <a:xfrm>
            <a:off x="384048" y="1938528"/>
            <a:ext cx="402336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859536" y="1737360"/>
            <a:ext cx="3493008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Click Analyze → Descriptive Statistics → Descriptives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859536" y="2066544"/>
            <a:ext cx="3493008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5A647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From the top menu bar, click Analyze. Hover over Descriptive Statistics. Click Descriptives to open the dialog box.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274320" y="2679192"/>
            <a:ext cx="4206240" cy="914400"/>
          </a:xfrm>
          <a:prstGeom prst="rect">
            <a:avLst/>
          </a:prstGeom>
          <a:solidFill>
            <a:srgbClr val="FFFFFF"/>
          </a:solidFill>
          <a:ln/>
          <a:effectLst>
            <a:outerShdw blurRad="889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384048" y="2935224"/>
            <a:ext cx="402336" cy="402336"/>
          </a:xfrm>
          <a:prstGeom prst="ellipse">
            <a:avLst/>
          </a:prstGeom>
          <a:solidFill>
            <a:srgbClr val="C8972A"/>
          </a:solidFill>
          <a:ln/>
        </p:spPr>
      </p:sp>
      <p:sp>
        <p:nvSpPr>
          <p:cNvPr id="14" name="Text 12"/>
          <p:cNvSpPr/>
          <p:nvPr/>
        </p:nvSpPr>
        <p:spPr>
          <a:xfrm>
            <a:off x="384048" y="2935224"/>
            <a:ext cx="402336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859536" y="2734056"/>
            <a:ext cx="3493008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Move your variable into the right-hand box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859536" y="3063240"/>
            <a:ext cx="3493008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5A647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Drag and drop your variable (e.g., Land, Labour, Capital, Entrepreneurship, Real Estate Growth) from the left list into the "Variable(s)" box on the right. Use the arrow button if preferred.</a:t>
            </a:r>
            <a:endParaRPr lang="en-US" sz="1000" dirty="0"/>
          </a:p>
        </p:txBody>
      </p:sp>
      <p:sp>
        <p:nvSpPr>
          <p:cNvPr id="17" name="Shape 15"/>
          <p:cNvSpPr/>
          <p:nvPr/>
        </p:nvSpPr>
        <p:spPr>
          <a:xfrm>
            <a:off x="274320" y="3675888"/>
            <a:ext cx="4206240" cy="914400"/>
          </a:xfrm>
          <a:prstGeom prst="rect">
            <a:avLst/>
          </a:prstGeom>
          <a:solidFill>
            <a:srgbClr val="FFFFFF"/>
          </a:solidFill>
          <a:ln/>
          <a:effectLst>
            <a:outerShdw blurRad="889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384048" y="3931920"/>
            <a:ext cx="402336" cy="402336"/>
          </a:xfrm>
          <a:prstGeom prst="ellipse">
            <a:avLst/>
          </a:prstGeom>
          <a:solidFill>
            <a:srgbClr val="C8972A"/>
          </a:solidFill>
          <a:ln/>
        </p:spPr>
      </p:sp>
      <p:sp>
        <p:nvSpPr>
          <p:cNvPr id="19" name="Text 17"/>
          <p:cNvSpPr/>
          <p:nvPr/>
        </p:nvSpPr>
        <p:spPr>
          <a:xfrm>
            <a:off x="384048" y="3931920"/>
            <a:ext cx="402336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859536" y="3730752"/>
            <a:ext cx="3493008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Click the Options button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859536" y="4059936"/>
            <a:ext cx="3493008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5A647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Click the "Options" button (top right of the Descriptives dialog). The Descriptives: Options dialog box will open showing various statistics to compute.</a:t>
            </a:r>
            <a:endParaRPr lang="en-US" sz="1000" dirty="0"/>
          </a:p>
        </p:txBody>
      </p:sp>
      <p:sp>
        <p:nvSpPr>
          <p:cNvPr id="22" name="Shape 20"/>
          <p:cNvSpPr/>
          <p:nvPr/>
        </p:nvSpPr>
        <p:spPr>
          <a:xfrm>
            <a:off x="4617720" y="1682496"/>
            <a:ext cx="4206240" cy="914400"/>
          </a:xfrm>
          <a:prstGeom prst="rect">
            <a:avLst/>
          </a:prstGeom>
          <a:solidFill>
            <a:srgbClr val="FFFFFF"/>
          </a:solidFill>
          <a:ln/>
          <a:effectLst>
            <a:outerShdw blurRad="889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23" name="Shape 21"/>
          <p:cNvSpPr/>
          <p:nvPr/>
        </p:nvSpPr>
        <p:spPr>
          <a:xfrm>
            <a:off x="4727448" y="1938528"/>
            <a:ext cx="402336" cy="402336"/>
          </a:xfrm>
          <a:prstGeom prst="ellipse">
            <a:avLst/>
          </a:prstGeom>
          <a:solidFill>
            <a:srgbClr val="C8972A"/>
          </a:solidFill>
          <a:ln/>
        </p:spPr>
      </p:sp>
      <p:sp>
        <p:nvSpPr>
          <p:cNvPr id="24" name="Text 22"/>
          <p:cNvSpPr/>
          <p:nvPr/>
        </p:nvSpPr>
        <p:spPr>
          <a:xfrm>
            <a:off x="4727448" y="1938528"/>
            <a:ext cx="402336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5202936" y="1737360"/>
            <a:ext cx="3493008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Select Skewness and Kurtosis</a:t>
            </a:r>
            <a:endParaRPr lang="en-US" sz="1100" dirty="0"/>
          </a:p>
        </p:txBody>
      </p:sp>
      <p:sp>
        <p:nvSpPr>
          <p:cNvPr id="26" name="Text 24"/>
          <p:cNvSpPr/>
          <p:nvPr/>
        </p:nvSpPr>
        <p:spPr>
          <a:xfrm>
            <a:off x="5202936" y="2066544"/>
            <a:ext cx="3493008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5A647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 the Options dialog, check the boxes for: ☑ Skewness ☑ Kurtosis. Also check Mean and Std. Deviation for reference. Click Continue.</a:t>
            </a:r>
            <a:endParaRPr lang="en-US" sz="1000" dirty="0"/>
          </a:p>
        </p:txBody>
      </p:sp>
      <p:sp>
        <p:nvSpPr>
          <p:cNvPr id="27" name="Shape 25"/>
          <p:cNvSpPr/>
          <p:nvPr/>
        </p:nvSpPr>
        <p:spPr>
          <a:xfrm>
            <a:off x="4617720" y="2679192"/>
            <a:ext cx="4206240" cy="914400"/>
          </a:xfrm>
          <a:prstGeom prst="rect">
            <a:avLst/>
          </a:prstGeom>
          <a:solidFill>
            <a:srgbClr val="FFFFFF"/>
          </a:solidFill>
          <a:ln/>
          <a:effectLst>
            <a:outerShdw blurRad="889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28" name="Shape 26"/>
          <p:cNvSpPr/>
          <p:nvPr/>
        </p:nvSpPr>
        <p:spPr>
          <a:xfrm>
            <a:off x="4727448" y="2935224"/>
            <a:ext cx="402336" cy="402336"/>
          </a:xfrm>
          <a:prstGeom prst="ellipse">
            <a:avLst/>
          </a:prstGeom>
          <a:solidFill>
            <a:srgbClr val="C8972A"/>
          </a:solidFill>
          <a:ln/>
        </p:spPr>
      </p:sp>
      <p:sp>
        <p:nvSpPr>
          <p:cNvPr id="29" name="Text 27"/>
          <p:cNvSpPr/>
          <p:nvPr/>
        </p:nvSpPr>
        <p:spPr>
          <a:xfrm>
            <a:off x="4727448" y="2935224"/>
            <a:ext cx="402336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300" dirty="0"/>
          </a:p>
        </p:txBody>
      </p:sp>
      <p:sp>
        <p:nvSpPr>
          <p:cNvPr id="30" name="Text 28"/>
          <p:cNvSpPr/>
          <p:nvPr/>
        </p:nvSpPr>
        <p:spPr>
          <a:xfrm>
            <a:off x="5202936" y="2734056"/>
            <a:ext cx="3493008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Click Continue, then OK to run</a:t>
            </a:r>
            <a:endParaRPr lang="en-US" sz="1100" dirty="0"/>
          </a:p>
        </p:txBody>
      </p:sp>
      <p:sp>
        <p:nvSpPr>
          <p:cNvPr id="31" name="Text 29"/>
          <p:cNvSpPr/>
          <p:nvPr/>
        </p:nvSpPr>
        <p:spPr>
          <a:xfrm>
            <a:off x="5202936" y="3063240"/>
            <a:ext cx="3493008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5A647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Click Continue to close the Options dialog. Click OK in the main Descriptives dialog to run the analysis. Results appear in the Output window.</a:t>
            </a:r>
            <a:endParaRPr lang="en-US" sz="1000" dirty="0"/>
          </a:p>
        </p:txBody>
      </p:sp>
      <p:sp>
        <p:nvSpPr>
          <p:cNvPr id="32" name="Shape 30"/>
          <p:cNvSpPr/>
          <p:nvPr/>
        </p:nvSpPr>
        <p:spPr>
          <a:xfrm>
            <a:off x="4617720" y="3675888"/>
            <a:ext cx="4206240" cy="914400"/>
          </a:xfrm>
          <a:prstGeom prst="rect">
            <a:avLst/>
          </a:prstGeom>
          <a:solidFill>
            <a:srgbClr val="FFFFFF"/>
          </a:solidFill>
          <a:ln/>
          <a:effectLst>
            <a:outerShdw blurRad="889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33" name="Shape 31"/>
          <p:cNvSpPr/>
          <p:nvPr/>
        </p:nvSpPr>
        <p:spPr>
          <a:xfrm>
            <a:off x="4727448" y="3931920"/>
            <a:ext cx="402336" cy="402336"/>
          </a:xfrm>
          <a:prstGeom prst="ellipse">
            <a:avLst/>
          </a:prstGeom>
          <a:solidFill>
            <a:srgbClr val="C8972A"/>
          </a:solidFill>
          <a:ln/>
        </p:spPr>
      </p:sp>
      <p:sp>
        <p:nvSpPr>
          <p:cNvPr id="34" name="Text 32"/>
          <p:cNvSpPr/>
          <p:nvPr/>
        </p:nvSpPr>
        <p:spPr>
          <a:xfrm>
            <a:off x="4727448" y="3931920"/>
            <a:ext cx="402336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en-US" sz="1300" dirty="0"/>
          </a:p>
        </p:txBody>
      </p:sp>
      <p:sp>
        <p:nvSpPr>
          <p:cNvPr id="35" name="Text 33"/>
          <p:cNvSpPr/>
          <p:nvPr/>
        </p:nvSpPr>
        <p:spPr>
          <a:xfrm>
            <a:off x="5202936" y="3730752"/>
            <a:ext cx="3493008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Interpret the Descriptives output table</a:t>
            </a:r>
            <a:endParaRPr lang="en-US" sz="1100" dirty="0"/>
          </a:p>
        </p:txBody>
      </p:sp>
      <p:sp>
        <p:nvSpPr>
          <p:cNvPr id="36" name="Text 34"/>
          <p:cNvSpPr/>
          <p:nvPr/>
        </p:nvSpPr>
        <p:spPr>
          <a:xfrm>
            <a:off x="5202936" y="4059936"/>
            <a:ext cx="3493008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5A647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 the output table, find the Skewness and Kurtosis columns. Values close to 0 indicate normality. Divide each value by its Std. Error to get the z-score (|z| &lt; 1.96 = normal at α=0.05).</a:t>
            </a:r>
            <a:endParaRPr lang="en-US" sz="1000" dirty="0"/>
          </a:p>
        </p:txBody>
      </p:sp>
      <p:sp>
        <p:nvSpPr>
          <p:cNvPr id="37" name="Shape 35"/>
          <p:cNvSpPr/>
          <p:nvPr/>
        </p:nvSpPr>
        <p:spPr>
          <a:xfrm>
            <a:off x="0" y="4828032"/>
            <a:ext cx="9144000" cy="315468"/>
          </a:xfrm>
          <a:prstGeom prst="rect">
            <a:avLst/>
          </a:prstGeom>
          <a:solidFill>
            <a:srgbClr val="1A2E4A"/>
          </a:solidFill>
          <a:ln/>
        </p:spPr>
      </p:sp>
      <p:sp>
        <p:nvSpPr>
          <p:cNvPr id="38" name="Text 36"/>
          <p:cNvSpPr/>
          <p:nvPr/>
        </p:nvSpPr>
        <p:spPr>
          <a:xfrm>
            <a:off x="274320" y="4828032"/>
            <a:ext cx="8595360" cy="3154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dirty="0">
                <a:solidFill>
                  <a:srgbClr val="C89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Output Table: Skewness = 0.719, Kurtosis = −0.125 (from example) → Approximately normally distributed for regression</a:t>
            </a:r>
            <a:endParaRPr lang="en-US" sz="10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4F6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68680"/>
          </a:xfrm>
          <a:prstGeom prst="rect">
            <a:avLst/>
          </a:prstGeom>
          <a:solidFill>
            <a:srgbClr val="1A2E4A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868680"/>
            <a:ext cx="9144000" cy="64008"/>
          </a:xfrm>
          <a:prstGeom prst="rect">
            <a:avLst/>
          </a:prstGeom>
          <a:solidFill>
            <a:srgbClr val="C8972A"/>
          </a:solidFill>
          <a:ln/>
        </p:spPr>
      </p:sp>
      <p:sp>
        <p:nvSpPr>
          <p:cNvPr id="4" name="Text 2"/>
          <p:cNvSpPr/>
          <p:nvPr/>
        </p:nvSpPr>
        <p:spPr>
          <a:xfrm>
            <a:off x="320040" y="0"/>
            <a:ext cx="850392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Normality Test 3: Kolmogorov-Smirnov Test — Definition &amp; Importance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274320" y="1069848"/>
            <a:ext cx="8595360" cy="594360"/>
          </a:xfrm>
          <a:prstGeom prst="rect">
            <a:avLst/>
          </a:prstGeom>
          <a:solidFill>
            <a:srgbClr val="1E4D8C"/>
          </a:solidFill>
          <a:ln/>
          <a:effectLst>
            <a:outerShdw blurRad="889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411480" y="1069848"/>
            <a:ext cx="83210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Definition: A non-parametric test that compares the empirical (observed) cumulative distribution function (CDF) with the theoretical normal CDF. It measures the maximum absolute difference between the two.</a:t>
            </a:r>
            <a:endParaRPr lang="en-US" sz="1150" dirty="0"/>
          </a:p>
        </p:txBody>
      </p:sp>
      <p:sp>
        <p:nvSpPr>
          <p:cNvPr id="7" name="Shape 5"/>
          <p:cNvSpPr/>
          <p:nvPr/>
        </p:nvSpPr>
        <p:spPr>
          <a:xfrm>
            <a:off x="274320" y="1810512"/>
            <a:ext cx="4023360" cy="2926080"/>
          </a:xfrm>
          <a:prstGeom prst="rect">
            <a:avLst/>
          </a:prstGeom>
          <a:solidFill>
            <a:srgbClr val="FFFFFF"/>
          </a:solidFill>
          <a:ln/>
          <a:effectLst>
            <a:outerShdw blurRad="889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274320" y="1810512"/>
            <a:ext cx="4023360" cy="420624"/>
          </a:xfrm>
          <a:prstGeom prst="rect">
            <a:avLst/>
          </a:prstGeom>
          <a:solidFill>
            <a:srgbClr val="0D7377"/>
          </a:solidFill>
          <a:ln/>
        </p:spPr>
      </p:sp>
      <p:sp>
        <p:nvSpPr>
          <p:cNvPr id="9" name="Text 7"/>
          <p:cNvSpPr/>
          <p:nvPr/>
        </p:nvSpPr>
        <p:spPr>
          <a:xfrm>
            <a:off x="274320" y="1810512"/>
            <a:ext cx="402336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It Works &amp; Hypotheses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411480" y="2304288"/>
            <a:ext cx="1097280" cy="338328"/>
          </a:xfrm>
          <a:prstGeom prst="rect">
            <a:avLst/>
          </a:prstGeom>
          <a:solidFill>
            <a:srgbClr val="0D7377"/>
          </a:solidFill>
          <a:ln/>
        </p:spPr>
      </p:sp>
      <p:sp>
        <p:nvSpPr>
          <p:cNvPr id="11" name="Text 9"/>
          <p:cNvSpPr/>
          <p:nvPr/>
        </p:nvSpPr>
        <p:spPr>
          <a:xfrm>
            <a:off x="411480" y="2304288"/>
            <a:ext cx="109728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Test Stat (D)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1572768" y="2304288"/>
            <a:ext cx="260604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 = max|F(x) − Sₙ(x)|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411480" y="2688336"/>
            <a:ext cx="1097280" cy="338328"/>
          </a:xfrm>
          <a:prstGeom prst="rect">
            <a:avLst/>
          </a:prstGeom>
          <a:solidFill>
            <a:srgbClr val="0D7377"/>
          </a:solidFill>
          <a:ln/>
        </p:spPr>
      </p:sp>
      <p:sp>
        <p:nvSpPr>
          <p:cNvPr id="14" name="Text 12"/>
          <p:cNvSpPr/>
          <p:nvPr/>
        </p:nvSpPr>
        <p:spPr>
          <a:xfrm>
            <a:off x="411480" y="2688336"/>
            <a:ext cx="109728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H₀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1572768" y="2688336"/>
            <a:ext cx="260604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 IS normally distributed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411480" y="3072384"/>
            <a:ext cx="1097280" cy="338328"/>
          </a:xfrm>
          <a:prstGeom prst="rect">
            <a:avLst/>
          </a:prstGeom>
          <a:solidFill>
            <a:srgbClr val="0D7377"/>
          </a:solidFill>
          <a:ln/>
        </p:spPr>
      </p:sp>
      <p:sp>
        <p:nvSpPr>
          <p:cNvPr id="17" name="Text 15"/>
          <p:cNvSpPr/>
          <p:nvPr/>
        </p:nvSpPr>
        <p:spPr>
          <a:xfrm>
            <a:off x="411480" y="3072384"/>
            <a:ext cx="109728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H₁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1572768" y="3072384"/>
            <a:ext cx="260604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 is NOT normally distributed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411480" y="3456432"/>
            <a:ext cx="1097280" cy="338328"/>
          </a:xfrm>
          <a:prstGeom prst="rect">
            <a:avLst/>
          </a:prstGeom>
          <a:solidFill>
            <a:srgbClr val="0D7377"/>
          </a:solidFill>
          <a:ln/>
        </p:spPr>
      </p:sp>
      <p:sp>
        <p:nvSpPr>
          <p:cNvPr id="20" name="Text 18"/>
          <p:cNvSpPr/>
          <p:nvPr/>
        </p:nvSpPr>
        <p:spPr>
          <a:xfrm>
            <a:off x="411480" y="3456432"/>
            <a:ext cx="109728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Decision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1572768" y="3456432"/>
            <a:ext cx="260604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 &gt; 0.05 → Fail to reject H₀ (Normal ✓)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411480" y="3840480"/>
            <a:ext cx="1097280" cy="338328"/>
          </a:xfrm>
          <a:prstGeom prst="rect">
            <a:avLst/>
          </a:prstGeom>
          <a:solidFill>
            <a:srgbClr val="0D7377"/>
          </a:solidFill>
          <a:ln/>
        </p:spPr>
      </p:sp>
      <p:sp>
        <p:nvSpPr>
          <p:cNvPr id="23" name="Text 21"/>
          <p:cNvSpPr/>
          <p:nvPr/>
        </p:nvSpPr>
        <p:spPr>
          <a:xfrm>
            <a:off x="411480" y="3840480"/>
            <a:ext cx="109728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Decision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1572768" y="3840480"/>
            <a:ext cx="260604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 &lt; 0.05 → Reject H₀ (Not Normal ✗)</a:t>
            </a:r>
            <a:endParaRPr lang="en-US" sz="1100" dirty="0"/>
          </a:p>
        </p:txBody>
      </p:sp>
      <p:sp>
        <p:nvSpPr>
          <p:cNvPr id="25" name="Shape 23"/>
          <p:cNvSpPr/>
          <p:nvPr/>
        </p:nvSpPr>
        <p:spPr>
          <a:xfrm>
            <a:off x="411480" y="4224528"/>
            <a:ext cx="1097280" cy="338328"/>
          </a:xfrm>
          <a:prstGeom prst="rect">
            <a:avLst/>
          </a:prstGeom>
          <a:solidFill>
            <a:srgbClr val="0D7377"/>
          </a:solidFill>
          <a:ln/>
        </p:spPr>
      </p:sp>
      <p:sp>
        <p:nvSpPr>
          <p:cNvPr id="26" name="Text 24"/>
          <p:cNvSpPr/>
          <p:nvPr/>
        </p:nvSpPr>
        <p:spPr>
          <a:xfrm>
            <a:off x="411480" y="4224528"/>
            <a:ext cx="109728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Sample Size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1572768" y="4224528"/>
            <a:ext cx="260604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Best for large samples (n &gt; 50)</a:t>
            </a:r>
            <a:endParaRPr lang="en-US" sz="1100" dirty="0"/>
          </a:p>
        </p:txBody>
      </p:sp>
      <p:sp>
        <p:nvSpPr>
          <p:cNvPr id="28" name="Shape 26"/>
          <p:cNvSpPr/>
          <p:nvPr/>
        </p:nvSpPr>
        <p:spPr>
          <a:xfrm>
            <a:off x="4526280" y="1810512"/>
            <a:ext cx="4343400" cy="2926080"/>
          </a:xfrm>
          <a:prstGeom prst="rect">
            <a:avLst/>
          </a:prstGeom>
          <a:solidFill>
            <a:srgbClr val="FFFFFF"/>
          </a:solidFill>
          <a:ln/>
          <a:effectLst>
            <a:outerShdw blurRad="889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29" name="Shape 27"/>
          <p:cNvSpPr/>
          <p:nvPr/>
        </p:nvSpPr>
        <p:spPr>
          <a:xfrm>
            <a:off x="4526280" y="1810512"/>
            <a:ext cx="4343400" cy="420624"/>
          </a:xfrm>
          <a:prstGeom prst="rect">
            <a:avLst/>
          </a:prstGeom>
          <a:solidFill>
            <a:srgbClr val="C8972A"/>
          </a:solidFill>
          <a:ln/>
        </p:spPr>
      </p:sp>
      <p:sp>
        <p:nvSpPr>
          <p:cNvPr id="30" name="Text 28"/>
          <p:cNvSpPr/>
          <p:nvPr/>
        </p:nvSpPr>
        <p:spPr>
          <a:xfrm>
            <a:off x="4526280" y="1810512"/>
            <a:ext cx="434340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Importance &amp; Study Application</a:t>
            </a:r>
            <a:endParaRPr lang="en-US" sz="1300" dirty="0"/>
          </a:p>
        </p:txBody>
      </p:sp>
      <p:sp>
        <p:nvSpPr>
          <p:cNvPr id="31" name="Text 29"/>
          <p:cNvSpPr/>
          <p:nvPr/>
        </p:nvSpPr>
        <p:spPr>
          <a:xfrm>
            <a:off x="4663440" y="2304288"/>
            <a:ext cx="406908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C89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</a:t>
            </a:r>
            <a:r>
              <a:rPr lang="en-US" sz="11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Formally validates normality assumption for OLS regression</a:t>
            </a:r>
            <a:endParaRPr lang="en-US" sz="1100" dirty="0"/>
          </a:p>
        </p:txBody>
      </p:sp>
      <p:sp>
        <p:nvSpPr>
          <p:cNvPr id="32" name="Text 30"/>
          <p:cNvSpPr/>
          <p:nvPr/>
        </p:nvSpPr>
        <p:spPr>
          <a:xfrm>
            <a:off x="4663440" y="2761488"/>
            <a:ext cx="406908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C89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</a:t>
            </a:r>
            <a:r>
              <a:rPr lang="en-US" sz="11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Used alongside Shapiro-Wilk for robust confirmation</a:t>
            </a:r>
            <a:endParaRPr lang="en-US" sz="1100" dirty="0"/>
          </a:p>
        </p:txBody>
      </p:sp>
      <p:sp>
        <p:nvSpPr>
          <p:cNvPr id="33" name="Text 31"/>
          <p:cNvSpPr/>
          <p:nvPr/>
        </p:nvSpPr>
        <p:spPr>
          <a:xfrm>
            <a:off x="4663440" y="3218688"/>
            <a:ext cx="406908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C89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</a:t>
            </a:r>
            <a:r>
              <a:rPr lang="en-US" sz="11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SPSS applies Lilliefors correction automatically</a:t>
            </a:r>
            <a:endParaRPr lang="en-US" sz="1100" dirty="0"/>
          </a:p>
        </p:txBody>
      </p:sp>
      <p:sp>
        <p:nvSpPr>
          <p:cNvPr id="34" name="Text 32"/>
          <p:cNvSpPr/>
          <p:nvPr/>
        </p:nvSpPr>
        <p:spPr>
          <a:xfrm>
            <a:off x="4663440" y="3675888"/>
            <a:ext cx="406908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C89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</a:t>
            </a:r>
            <a:r>
              <a:rPr lang="en-US" sz="11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 this study: test each factor (Land, Labour, Capital, Entrepreneurship) and the DV (Real Estate Growth)</a:t>
            </a:r>
            <a:endParaRPr lang="en-US" sz="1100" dirty="0"/>
          </a:p>
        </p:txBody>
      </p:sp>
      <p:sp>
        <p:nvSpPr>
          <p:cNvPr id="35" name="Text 33"/>
          <p:cNvSpPr/>
          <p:nvPr/>
        </p:nvSpPr>
        <p:spPr>
          <a:xfrm>
            <a:off x="4663440" y="4133088"/>
            <a:ext cx="406908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C89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</a:t>
            </a:r>
            <a:r>
              <a:rPr lang="en-US" sz="11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From Table 5 example: Sig. &gt; 0.05 for all groups → normally distributed</a:t>
            </a:r>
            <a:endParaRPr lang="en-US" sz="1100" dirty="0"/>
          </a:p>
        </p:txBody>
      </p:sp>
      <p:sp>
        <p:nvSpPr>
          <p:cNvPr id="36" name="Shape 34"/>
          <p:cNvSpPr/>
          <p:nvPr/>
        </p:nvSpPr>
        <p:spPr>
          <a:xfrm>
            <a:off x="4526280" y="3931920"/>
            <a:ext cx="4343400" cy="713232"/>
          </a:xfrm>
          <a:prstGeom prst="rect">
            <a:avLst/>
          </a:prstGeom>
          <a:solidFill>
            <a:srgbClr val="F4F6FA"/>
          </a:solidFill>
          <a:ln/>
        </p:spPr>
      </p:sp>
      <p:sp>
        <p:nvSpPr>
          <p:cNvPr id="37" name="Text 35"/>
          <p:cNvSpPr/>
          <p:nvPr/>
        </p:nvSpPr>
        <p:spPr>
          <a:xfrm>
            <a:off x="4617720" y="3931920"/>
            <a:ext cx="416052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SPSS Note: K-S test is labeled "Kolmogorov-Smirnov" in the Tests of Normality table. SPSS uses the Lilliefors-corrected version (more appropriate when μ and σ are estimated from the data).</a:t>
            </a:r>
            <a:endParaRPr lang="en-US" sz="1050" dirty="0"/>
          </a:p>
        </p:txBody>
      </p:sp>
      <p:sp>
        <p:nvSpPr>
          <p:cNvPr id="38" name="Shape 36"/>
          <p:cNvSpPr/>
          <p:nvPr/>
        </p:nvSpPr>
        <p:spPr>
          <a:xfrm>
            <a:off x="0" y="4828032"/>
            <a:ext cx="9144000" cy="315468"/>
          </a:xfrm>
          <a:prstGeom prst="rect">
            <a:avLst/>
          </a:prstGeom>
          <a:solidFill>
            <a:srgbClr val="1A2E4A"/>
          </a:solidFill>
          <a:ln/>
        </p:spPr>
      </p:sp>
      <p:sp>
        <p:nvSpPr>
          <p:cNvPr id="39" name="Text 37"/>
          <p:cNvSpPr/>
          <p:nvPr/>
        </p:nvSpPr>
        <p:spPr>
          <a:xfrm>
            <a:off x="274320" y="4828032"/>
            <a:ext cx="8595360" cy="3154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dirty="0">
                <a:solidFill>
                  <a:srgbClr val="C89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Rule: For datasets with n &lt; 100 → prefer Shapiro-Wilk   |   For n ≥ 100 → use Kolmogorov-Smirnov</a:t>
            </a:r>
            <a:endParaRPr lang="en-US" sz="105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4F6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68680"/>
          </a:xfrm>
          <a:prstGeom prst="rect">
            <a:avLst/>
          </a:prstGeom>
          <a:solidFill>
            <a:srgbClr val="1A2E4A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868680"/>
            <a:ext cx="9144000" cy="64008"/>
          </a:xfrm>
          <a:prstGeom prst="rect">
            <a:avLst/>
          </a:prstGeom>
          <a:solidFill>
            <a:srgbClr val="C8972A"/>
          </a:solidFill>
          <a:ln/>
        </p:spPr>
      </p:sp>
      <p:sp>
        <p:nvSpPr>
          <p:cNvPr id="4" name="Text 2"/>
          <p:cNvSpPr/>
          <p:nvPr/>
        </p:nvSpPr>
        <p:spPr>
          <a:xfrm>
            <a:off x="320040" y="0"/>
            <a:ext cx="850392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S-W &amp; Shapiro-Wilk Tests in SPSS — Steps &amp; Interpretation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274320" y="1069848"/>
            <a:ext cx="8595360" cy="475488"/>
          </a:xfrm>
          <a:prstGeom prst="rect">
            <a:avLst/>
          </a:prstGeom>
          <a:solidFill>
            <a:srgbClr val="1E4D8C"/>
          </a:solidFill>
          <a:ln/>
          <a:effectLst>
            <a:outerShdw blurRad="889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365760" y="1069848"/>
            <a:ext cx="841248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SPSS Navigation: Analyze → Descriptive Statistics → Explore → Plots → ☑ Normality plots with tests → OK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274320" y="1682496"/>
            <a:ext cx="4846320" cy="566928"/>
          </a:xfrm>
          <a:prstGeom prst="rect">
            <a:avLst/>
          </a:prstGeom>
          <a:solidFill>
            <a:srgbClr val="FFFFFF"/>
          </a:solidFill>
          <a:ln/>
          <a:effectLst>
            <a:outerShdw blurRad="889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384048" y="1792224"/>
            <a:ext cx="347472" cy="347472"/>
          </a:xfrm>
          <a:prstGeom prst="ellipse">
            <a:avLst/>
          </a:prstGeom>
          <a:solidFill>
            <a:srgbClr val="0D7377"/>
          </a:solidFill>
          <a:ln/>
        </p:spPr>
      </p:sp>
      <p:sp>
        <p:nvSpPr>
          <p:cNvPr id="9" name="Text 7"/>
          <p:cNvSpPr/>
          <p:nvPr/>
        </p:nvSpPr>
        <p:spPr>
          <a:xfrm>
            <a:off x="384048" y="1792224"/>
            <a:ext cx="3474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822960" y="1709928"/>
            <a:ext cx="41605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Analyze → Descriptive Statistics → Explore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822960" y="1947672"/>
            <a:ext cx="41605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5A647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Open the Explore dialog from the top Analyze menu. Both K-S and Shapiro-Wilk run simultaneously.</a:t>
            </a:r>
            <a:endParaRPr lang="en-US" sz="1050" dirty="0"/>
          </a:p>
        </p:txBody>
      </p:sp>
      <p:sp>
        <p:nvSpPr>
          <p:cNvPr id="12" name="Shape 10"/>
          <p:cNvSpPr/>
          <p:nvPr/>
        </p:nvSpPr>
        <p:spPr>
          <a:xfrm>
            <a:off x="274320" y="2304288"/>
            <a:ext cx="4846320" cy="566928"/>
          </a:xfrm>
          <a:prstGeom prst="rect">
            <a:avLst/>
          </a:prstGeom>
          <a:solidFill>
            <a:srgbClr val="FFFFFF"/>
          </a:solidFill>
          <a:ln/>
          <a:effectLst>
            <a:outerShdw blurRad="889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384048" y="2414016"/>
            <a:ext cx="347472" cy="347472"/>
          </a:xfrm>
          <a:prstGeom prst="ellipse">
            <a:avLst/>
          </a:prstGeom>
          <a:solidFill>
            <a:srgbClr val="0D7377"/>
          </a:solidFill>
          <a:ln/>
        </p:spPr>
      </p:sp>
      <p:sp>
        <p:nvSpPr>
          <p:cNvPr id="14" name="Text 12"/>
          <p:cNvSpPr/>
          <p:nvPr/>
        </p:nvSpPr>
        <p:spPr>
          <a:xfrm>
            <a:off x="384048" y="2414016"/>
            <a:ext cx="3474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822960" y="2331720"/>
            <a:ext cx="41605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Transfer variable to Dependent List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822960" y="2569464"/>
            <a:ext cx="41605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5A647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Move each study variable (Land, Labour, Capital, Entrepreneurship, RE Growth) into the Dependent List.</a:t>
            </a:r>
            <a:endParaRPr lang="en-US" sz="1050" dirty="0"/>
          </a:p>
        </p:txBody>
      </p:sp>
      <p:sp>
        <p:nvSpPr>
          <p:cNvPr id="17" name="Shape 15"/>
          <p:cNvSpPr/>
          <p:nvPr/>
        </p:nvSpPr>
        <p:spPr>
          <a:xfrm>
            <a:off x="274320" y="2926080"/>
            <a:ext cx="4846320" cy="566928"/>
          </a:xfrm>
          <a:prstGeom prst="rect">
            <a:avLst/>
          </a:prstGeom>
          <a:solidFill>
            <a:srgbClr val="FFFFFF"/>
          </a:solidFill>
          <a:ln/>
          <a:effectLst>
            <a:outerShdw blurRad="889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384048" y="3035808"/>
            <a:ext cx="347472" cy="347472"/>
          </a:xfrm>
          <a:prstGeom prst="ellipse">
            <a:avLst/>
          </a:prstGeom>
          <a:solidFill>
            <a:srgbClr val="0D7377"/>
          </a:solidFill>
          <a:ln/>
        </p:spPr>
      </p:sp>
      <p:sp>
        <p:nvSpPr>
          <p:cNvPr id="19" name="Text 17"/>
          <p:cNvSpPr/>
          <p:nvPr/>
        </p:nvSpPr>
        <p:spPr>
          <a:xfrm>
            <a:off x="384048" y="3035808"/>
            <a:ext cx="3474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822960" y="2953512"/>
            <a:ext cx="41605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Click Plots button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822960" y="3191256"/>
            <a:ext cx="41605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5A647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Click the Plots button on the right side. The Plots dialog will open.</a:t>
            </a:r>
            <a:endParaRPr lang="en-US" sz="1050" dirty="0"/>
          </a:p>
        </p:txBody>
      </p:sp>
      <p:sp>
        <p:nvSpPr>
          <p:cNvPr id="22" name="Shape 20"/>
          <p:cNvSpPr/>
          <p:nvPr/>
        </p:nvSpPr>
        <p:spPr>
          <a:xfrm>
            <a:off x="274320" y="3547872"/>
            <a:ext cx="4846320" cy="566928"/>
          </a:xfrm>
          <a:prstGeom prst="rect">
            <a:avLst/>
          </a:prstGeom>
          <a:solidFill>
            <a:srgbClr val="FFFFFF"/>
          </a:solidFill>
          <a:ln/>
          <a:effectLst>
            <a:outerShdw blurRad="889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23" name="Shape 21"/>
          <p:cNvSpPr/>
          <p:nvPr/>
        </p:nvSpPr>
        <p:spPr>
          <a:xfrm>
            <a:off x="384048" y="3657600"/>
            <a:ext cx="347472" cy="347472"/>
          </a:xfrm>
          <a:prstGeom prst="ellipse">
            <a:avLst/>
          </a:prstGeom>
          <a:solidFill>
            <a:srgbClr val="0D7377"/>
          </a:solidFill>
          <a:ln/>
        </p:spPr>
      </p:sp>
      <p:sp>
        <p:nvSpPr>
          <p:cNvPr id="24" name="Text 22"/>
          <p:cNvSpPr/>
          <p:nvPr/>
        </p:nvSpPr>
        <p:spPr>
          <a:xfrm>
            <a:off x="384048" y="3657600"/>
            <a:ext cx="3474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200" dirty="0"/>
          </a:p>
        </p:txBody>
      </p:sp>
      <p:sp>
        <p:nvSpPr>
          <p:cNvPr id="25" name="Text 23"/>
          <p:cNvSpPr/>
          <p:nvPr/>
        </p:nvSpPr>
        <p:spPr>
          <a:xfrm>
            <a:off x="822960" y="3575304"/>
            <a:ext cx="41605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Configure settings exactly as follows</a:t>
            </a:r>
            <a:endParaRPr lang="en-US" sz="1100" dirty="0"/>
          </a:p>
        </p:txBody>
      </p:sp>
      <p:sp>
        <p:nvSpPr>
          <p:cNvPr id="26" name="Text 24"/>
          <p:cNvSpPr/>
          <p:nvPr/>
        </p:nvSpPr>
        <p:spPr>
          <a:xfrm>
            <a:off x="822960" y="3813048"/>
            <a:ext cx="41605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5A647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Boxplots: None. Descriptive: Uncheck Stem-and-leaf. ☑ Normality plots with tests. ☑ Histogram. Click Continue.</a:t>
            </a:r>
            <a:endParaRPr lang="en-US" sz="1050" dirty="0"/>
          </a:p>
        </p:txBody>
      </p:sp>
      <p:sp>
        <p:nvSpPr>
          <p:cNvPr id="27" name="Shape 25"/>
          <p:cNvSpPr/>
          <p:nvPr/>
        </p:nvSpPr>
        <p:spPr>
          <a:xfrm>
            <a:off x="274320" y="4169664"/>
            <a:ext cx="4846320" cy="566928"/>
          </a:xfrm>
          <a:prstGeom prst="rect">
            <a:avLst/>
          </a:prstGeom>
          <a:solidFill>
            <a:srgbClr val="FFFFFF"/>
          </a:solidFill>
          <a:ln/>
          <a:effectLst>
            <a:outerShdw blurRad="889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28" name="Shape 26"/>
          <p:cNvSpPr/>
          <p:nvPr/>
        </p:nvSpPr>
        <p:spPr>
          <a:xfrm>
            <a:off x="384048" y="4279392"/>
            <a:ext cx="347472" cy="347472"/>
          </a:xfrm>
          <a:prstGeom prst="ellipse">
            <a:avLst/>
          </a:prstGeom>
          <a:solidFill>
            <a:srgbClr val="0D7377"/>
          </a:solidFill>
          <a:ln/>
        </p:spPr>
      </p:sp>
      <p:sp>
        <p:nvSpPr>
          <p:cNvPr id="29" name="Text 27"/>
          <p:cNvSpPr/>
          <p:nvPr/>
        </p:nvSpPr>
        <p:spPr>
          <a:xfrm>
            <a:off x="384048" y="4279392"/>
            <a:ext cx="3474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200" dirty="0"/>
          </a:p>
        </p:txBody>
      </p:sp>
      <p:sp>
        <p:nvSpPr>
          <p:cNvPr id="30" name="Text 28"/>
          <p:cNvSpPr/>
          <p:nvPr/>
        </p:nvSpPr>
        <p:spPr>
          <a:xfrm>
            <a:off x="822960" y="4197096"/>
            <a:ext cx="41605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Click OK to run analysis</a:t>
            </a:r>
            <a:endParaRPr lang="en-US" sz="1100" dirty="0"/>
          </a:p>
        </p:txBody>
      </p:sp>
      <p:sp>
        <p:nvSpPr>
          <p:cNvPr id="31" name="Text 29"/>
          <p:cNvSpPr/>
          <p:nvPr/>
        </p:nvSpPr>
        <p:spPr>
          <a:xfrm>
            <a:off x="822960" y="4434840"/>
            <a:ext cx="41605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5A647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Click OK in the main Explore dialog. Both tests run together and output appears in the Output Viewer.</a:t>
            </a:r>
            <a:endParaRPr lang="en-US" sz="1050" dirty="0"/>
          </a:p>
        </p:txBody>
      </p:sp>
      <p:sp>
        <p:nvSpPr>
          <p:cNvPr id="32" name="Shape 30"/>
          <p:cNvSpPr/>
          <p:nvPr/>
        </p:nvSpPr>
        <p:spPr>
          <a:xfrm>
            <a:off x="5349240" y="1682496"/>
            <a:ext cx="3520440" cy="3200400"/>
          </a:xfrm>
          <a:prstGeom prst="rect">
            <a:avLst/>
          </a:prstGeom>
          <a:solidFill>
            <a:srgbClr val="FFFFFF"/>
          </a:solidFill>
          <a:ln/>
          <a:effectLst>
            <a:outerShdw blurRad="889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33" name="Shape 31"/>
          <p:cNvSpPr/>
          <p:nvPr/>
        </p:nvSpPr>
        <p:spPr>
          <a:xfrm>
            <a:off x="5349240" y="1682496"/>
            <a:ext cx="3520440" cy="411480"/>
          </a:xfrm>
          <a:prstGeom prst="rect">
            <a:avLst/>
          </a:prstGeom>
          <a:solidFill>
            <a:srgbClr val="C8972A"/>
          </a:solidFill>
          <a:ln/>
        </p:spPr>
      </p:sp>
      <p:sp>
        <p:nvSpPr>
          <p:cNvPr id="34" name="Text 32"/>
          <p:cNvSpPr/>
          <p:nvPr/>
        </p:nvSpPr>
        <p:spPr>
          <a:xfrm>
            <a:off x="5349240" y="1682496"/>
            <a:ext cx="3520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Tests of Normality Output</a:t>
            </a:r>
            <a:endParaRPr lang="en-US" sz="1300" dirty="0"/>
          </a:p>
        </p:txBody>
      </p:sp>
      <p:graphicFrame>
        <p:nvGraphicFramePr>
          <p:cNvPr id="3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40680" y="2157984"/>
          <a:ext cx="3337560" cy="1920240"/>
        </p:xfrm>
        <a:graphic>
          <a:graphicData uri="http://schemas.openxmlformats.org/drawingml/2006/table">
            <a:tbl>
              <a:tblPr/>
              <a:tblGrid>
                <a:gridCol w="11125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125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125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20040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Group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E4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K-S Sig.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E4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S-W Sig.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E4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004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dirty="0">
                          <a:solidFill>
                            <a:srgbClr val="1C2B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Land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dirty="0">
                          <a:solidFill>
                            <a:srgbClr val="1C2B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.124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dirty="0">
                          <a:solidFill>
                            <a:srgbClr val="1C2B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.318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004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dirty="0">
                          <a:solidFill>
                            <a:srgbClr val="1C2B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Labour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dirty="0">
                          <a:solidFill>
                            <a:srgbClr val="1C2B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.201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dirty="0">
                          <a:solidFill>
                            <a:srgbClr val="1C2B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.276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004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dirty="0">
                          <a:solidFill>
                            <a:srgbClr val="1C2B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Capital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dirty="0">
                          <a:solidFill>
                            <a:srgbClr val="1C2B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.089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dirty="0">
                          <a:solidFill>
                            <a:srgbClr val="1C2B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.412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004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dirty="0">
                          <a:solidFill>
                            <a:srgbClr val="1C2B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Entrepreneur.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dirty="0">
                          <a:solidFill>
                            <a:srgbClr val="1C2B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.156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dirty="0">
                          <a:solidFill>
                            <a:srgbClr val="1C2B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.203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004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dirty="0">
                          <a:solidFill>
                            <a:srgbClr val="1C2B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 Growth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dirty="0">
                          <a:solidFill>
                            <a:srgbClr val="1C2B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.178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dirty="0">
                          <a:solidFill>
                            <a:srgbClr val="1C2B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.294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36" name="Text 33"/>
          <p:cNvSpPr/>
          <p:nvPr/>
        </p:nvSpPr>
        <p:spPr>
          <a:xfrm>
            <a:off x="5440680" y="4133088"/>
            <a:ext cx="3337560" cy="64008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5572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 Sig. values &gt; 0.05 → All variables are normally distributed → Proceed with regression</a:t>
            </a:r>
            <a:endParaRPr lang="en-US" sz="1100" dirty="0"/>
          </a:p>
        </p:txBody>
      </p:sp>
      <p:sp>
        <p:nvSpPr>
          <p:cNvPr id="37" name="Shape 34"/>
          <p:cNvSpPr/>
          <p:nvPr/>
        </p:nvSpPr>
        <p:spPr>
          <a:xfrm>
            <a:off x="274320" y="4626864"/>
            <a:ext cx="4846320" cy="109728"/>
          </a:xfrm>
          <a:prstGeom prst="rect">
            <a:avLst/>
          </a:prstGeom>
          <a:solidFill>
            <a:srgbClr val="F4F6FA"/>
          </a:solidFill>
          <a:ln/>
        </p:spPr>
      </p:sp>
      <p:sp>
        <p:nvSpPr>
          <p:cNvPr id="38" name="Shape 35"/>
          <p:cNvSpPr/>
          <p:nvPr/>
        </p:nvSpPr>
        <p:spPr>
          <a:xfrm>
            <a:off x="0" y="4828032"/>
            <a:ext cx="9144000" cy="315468"/>
          </a:xfrm>
          <a:prstGeom prst="rect">
            <a:avLst/>
          </a:prstGeom>
          <a:solidFill>
            <a:srgbClr val="1A2E4A"/>
          </a:solidFill>
          <a:ln/>
        </p:spPr>
      </p:sp>
      <p:sp>
        <p:nvSpPr>
          <p:cNvPr id="39" name="Text 36"/>
          <p:cNvSpPr/>
          <p:nvPr/>
        </p:nvSpPr>
        <p:spPr>
          <a:xfrm>
            <a:off x="274320" y="4828032"/>
            <a:ext cx="8595360" cy="3154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dirty="0">
                <a:solidFill>
                  <a:srgbClr val="C89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 &lt; 100: Prefer Shapiro-Wilk   |   n ≥ 100: Use K-S test   |   Both appear in same SPSS output table</a:t>
            </a:r>
            <a:endParaRPr lang="en-US" sz="105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4F6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68680"/>
          </a:xfrm>
          <a:prstGeom prst="rect">
            <a:avLst/>
          </a:prstGeom>
          <a:solidFill>
            <a:srgbClr val="1A2E4A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868680"/>
            <a:ext cx="9144000" cy="64008"/>
          </a:xfrm>
          <a:prstGeom prst="rect">
            <a:avLst/>
          </a:prstGeom>
          <a:solidFill>
            <a:srgbClr val="C8972A"/>
          </a:solidFill>
          <a:ln/>
        </p:spPr>
      </p:sp>
      <p:sp>
        <p:nvSpPr>
          <p:cNvPr id="4" name="Text 2"/>
          <p:cNvSpPr/>
          <p:nvPr/>
        </p:nvSpPr>
        <p:spPr>
          <a:xfrm>
            <a:off x="320040" y="0"/>
            <a:ext cx="850392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Normality Test 4: Shapiro-Wilk Test — Definition &amp; Importance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274320" y="1069848"/>
            <a:ext cx="8595360" cy="548640"/>
          </a:xfrm>
          <a:prstGeom prst="rect">
            <a:avLst/>
          </a:prstGeom>
          <a:solidFill>
            <a:srgbClr val="0D7377"/>
          </a:solidFill>
          <a:ln/>
          <a:effectLst>
            <a:outerShdw blurRad="889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411480" y="1069848"/>
            <a:ext cx="83210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Considered the MOST POWERFUL normality test, especially for small to medium samples (n ≤ 50). Developed by Shapiro &amp; Wilk (1965). Preferred over K-S in most social science research.</a:t>
            </a:r>
            <a:endParaRPr lang="en-US" sz="1150" dirty="0"/>
          </a:p>
        </p:txBody>
      </p:sp>
      <p:sp>
        <p:nvSpPr>
          <p:cNvPr id="7" name="Shape 5"/>
          <p:cNvSpPr/>
          <p:nvPr/>
        </p:nvSpPr>
        <p:spPr>
          <a:xfrm>
            <a:off x="274320" y="1783080"/>
            <a:ext cx="4206240" cy="1417320"/>
          </a:xfrm>
          <a:prstGeom prst="rect">
            <a:avLst/>
          </a:prstGeom>
          <a:solidFill>
            <a:srgbClr val="FFFFFF"/>
          </a:solidFill>
          <a:ln/>
          <a:effectLst>
            <a:outerShdw blurRad="889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274320" y="1783080"/>
            <a:ext cx="4206240" cy="384048"/>
          </a:xfrm>
          <a:prstGeom prst="rect">
            <a:avLst/>
          </a:prstGeom>
          <a:solidFill>
            <a:srgbClr val="1A2E4A"/>
          </a:solidFill>
          <a:ln/>
        </p:spPr>
      </p:sp>
      <p:sp>
        <p:nvSpPr>
          <p:cNvPr id="9" name="Text 7"/>
          <p:cNvSpPr/>
          <p:nvPr/>
        </p:nvSpPr>
        <p:spPr>
          <a:xfrm>
            <a:off x="274320" y="1783080"/>
            <a:ext cx="42062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Test Statistic (W)</a:t>
            </a:r>
            <a:endParaRPr lang="en-US" sz="1250" dirty="0"/>
          </a:p>
        </p:txBody>
      </p:sp>
      <p:sp>
        <p:nvSpPr>
          <p:cNvPr id="10" name="Text 8"/>
          <p:cNvSpPr/>
          <p:nvPr/>
        </p:nvSpPr>
        <p:spPr>
          <a:xfrm>
            <a:off x="365760" y="2203704"/>
            <a:ext cx="402336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5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 ranges from 0 to 1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 close to 1 = strong normality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 approaching 0 = departure from normality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Calculated from correlation between data and expected normal order statistics</a:t>
            </a:r>
            <a:endParaRPr lang="en-US" sz="1050" dirty="0"/>
          </a:p>
        </p:txBody>
      </p:sp>
      <p:sp>
        <p:nvSpPr>
          <p:cNvPr id="11" name="Shape 9"/>
          <p:cNvSpPr/>
          <p:nvPr/>
        </p:nvSpPr>
        <p:spPr>
          <a:xfrm>
            <a:off x="4709160" y="1783080"/>
            <a:ext cx="4206240" cy="1417320"/>
          </a:xfrm>
          <a:prstGeom prst="rect">
            <a:avLst/>
          </a:prstGeom>
          <a:solidFill>
            <a:srgbClr val="FFFFFF"/>
          </a:solidFill>
          <a:ln/>
          <a:effectLst>
            <a:outerShdw blurRad="889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4709160" y="1783080"/>
            <a:ext cx="4206240" cy="384048"/>
          </a:xfrm>
          <a:prstGeom prst="rect">
            <a:avLst/>
          </a:prstGeom>
          <a:solidFill>
            <a:srgbClr val="1E4D8C"/>
          </a:solidFill>
          <a:ln/>
        </p:spPr>
      </p:sp>
      <p:sp>
        <p:nvSpPr>
          <p:cNvPr id="13" name="Text 11"/>
          <p:cNvSpPr/>
          <p:nvPr/>
        </p:nvSpPr>
        <p:spPr>
          <a:xfrm>
            <a:off x="4709160" y="1783080"/>
            <a:ext cx="42062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Hypotheses</a:t>
            </a:r>
            <a:endParaRPr lang="en-US" sz="1250" dirty="0"/>
          </a:p>
        </p:txBody>
      </p:sp>
      <p:sp>
        <p:nvSpPr>
          <p:cNvPr id="14" name="Text 12"/>
          <p:cNvSpPr/>
          <p:nvPr/>
        </p:nvSpPr>
        <p:spPr>
          <a:xfrm>
            <a:off x="4800600" y="2203704"/>
            <a:ext cx="402336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5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H₀: Data IS normally distributed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H₁: Data is NOT normally distributed</a:t>
            </a:r>
            <a:endParaRPr lang="en-US" sz="1050" dirty="0"/>
          </a:p>
          <a:p>
            <a:pPr marL="0" indent="0">
              <a:buNone/>
            </a:pP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Basis: Correlation between ordered sample values and expected normal scores</a:t>
            </a:r>
            <a:endParaRPr lang="en-US" sz="1050" dirty="0"/>
          </a:p>
        </p:txBody>
      </p:sp>
      <p:sp>
        <p:nvSpPr>
          <p:cNvPr id="15" name="Shape 13"/>
          <p:cNvSpPr/>
          <p:nvPr/>
        </p:nvSpPr>
        <p:spPr>
          <a:xfrm>
            <a:off x="274320" y="3291840"/>
            <a:ext cx="4206240" cy="1417320"/>
          </a:xfrm>
          <a:prstGeom prst="rect">
            <a:avLst/>
          </a:prstGeom>
          <a:solidFill>
            <a:srgbClr val="FFFFFF"/>
          </a:solidFill>
          <a:ln/>
          <a:effectLst>
            <a:outerShdw blurRad="889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274320" y="3291840"/>
            <a:ext cx="4206240" cy="384048"/>
          </a:xfrm>
          <a:prstGeom prst="rect">
            <a:avLst/>
          </a:prstGeom>
          <a:solidFill>
            <a:srgbClr val="0D7377"/>
          </a:solidFill>
          <a:ln/>
        </p:spPr>
      </p:sp>
      <p:sp>
        <p:nvSpPr>
          <p:cNvPr id="17" name="Text 15"/>
          <p:cNvSpPr/>
          <p:nvPr/>
        </p:nvSpPr>
        <p:spPr>
          <a:xfrm>
            <a:off x="274320" y="3291840"/>
            <a:ext cx="42062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Decision Rule</a:t>
            </a:r>
            <a:endParaRPr lang="en-US" sz="1250" dirty="0"/>
          </a:p>
        </p:txBody>
      </p:sp>
      <p:sp>
        <p:nvSpPr>
          <p:cNvPr id="18" name="Text 16"/>
          <p:cNvSpPr/>
          <p:nvPr/>
        </p:nvSpPr>
        <p:spPr>
          <a:xfrm>
            <a:off x="365760" y="3712464"/>
            <a:ext cx="402336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5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 &gt; 0.05 → Fail to reject H₀ → Normality supported ✓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 &lt; 0.05 → Reject H₀ → Not normally distributed ✗</a:t>
            </a:r>
            <a:endParaRPr lang="en-US" sz="1050" dirty="0"/>
          </a:p>
          <a:p>
            <a:pPr marL="0" indent="0">
              <a:buNone/>
            </a:pP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Higher W + higher p = stronger normality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4709160" y="3291840"/>
            <a:ext cx="4206240" cy="1417320"/>
          </a:xfrm>
          <a:prstGeom prst="rect">
            <a:avLst/>
          </a:prstGeom>
          <a:solidFill>
            <a:srgbClr val="FFFFFF"/>
          </a:solidFill>
          <a:ln/>
          <a:effectLst>
            <a:outerShdw blurRad="889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4709160" y="3291840"/>
            <a:ext cx="4206240" cy="384048"/>
          </a:xfrm>
          <a:prstGeom prst="rect">
            <a:avLst/>
          </a:prstGeom>
          <a:solidFill>
            <a:srgbClr val="C8972A"/>
          </a:solidFill>
          <a:ln/>
        </p:spPr>
      </p:sp>
      <p:sp>
        <p:nvSpPr>
          <p:cNvPr id="21" name="Text 19"/>
          <p:cNvSpPr/>
          <p:nvPr/>
        </p:nvSpPr>
        <p:spPr>
          <a:xfrm>
            <a:off x="4709160" y="3291840"/>
            <a:ext cx="42062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When to Use vs K-S</a:t>
            </a:r>
            <a:endParaRPr lang="en-US" sz="1250" dirty="0"/>
          </a:p>
        </p:txBody>
      </p:sp>
      <p:sp>
        <p:nvSpPr>
          <p:cNvPr id="22" name="Text 20"/>
          <p:cNvSpPr/>
          <p:nvPr/>
        </p:nvSpPr>
        <p:spPr>
          <a:xfrm>
            <a:off x="4800600" y="3712464"/>
            <a:ext cx="402336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5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Prefer Shapiro-Wilk when n &lt; 100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 n ≥ 100 → use Kolmogorov-Smirnov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Both appear in same SPSS output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 this study: Shapiro-Wilk is primary</a:t>
            </a:r>
            <a:endParaRPr lang="en-US" sz="1050" dirty="0"/>
          </a:p>
        </p:txBody>
      </p:sp>
      <p:sp>
        <p:nvSpPr>
          <p:cNvPr id="23" name="Shape 21"/>
          <p:cNvSpPr/>
          <p:nvPr/>
        </p:nvSpPr>
        <p:spPr>
          <a:xfrm>
            <a:off x="0" y="4828032"/>
            <a:ext cx="9144000" cy="315468"/>
          </a:xfrm>
          <a:prstGeom prst="rect">
            <a:avLst/>
          </a:prstGeom>
          <a:solidFill>
            <a:srgbClr val="1A2E4A"/>
          </a:solidFill>
          <a:ln/>
        </p:spPr>
      </p:sp>
      <p:sp>
        <p:nvSpPr>
          <p:cNvPr id="24" name="Text 22"/>
          <p:cNvSpPr/>
          <p:nvPr/>
        </p:nvSpPr>
        <p:spPr>
          <a:xfrm>
            <a:off x="274320" y="4828032"/>
            <a:ext cx="8595360" cy="3154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dirty="0">
                <a:solidFill>
                  <a:srgbClr val="C89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SPSS Output: "Tests of Normality" table → Shapiro-Wilk column → W statistic, df, Sig. (p-value)</a:t>
            </a:r>
            <a:endParaRPr lang="en-US" sz="10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138</TotalTime>
  <Words>3820</Words>
  <Application>Microsoft Office PowerPoint</Application>
  <PresentationFormat>On-screen Show (16:9)</PresentationFormat>
  <Paragraphs>444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4" baseType="lpstr">
      <vt:lpstr>Arial</vt:lpstr>
      <vt:lpstr>Calibri</vt:lpstr>
      <vt:lpstr>Georgia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Factors of Production &amp; Commercial Real Estate Kenya</dc:title>
  <dc:subject>PptxGenJS Presentation</dc:subject>
  <dc:creator>PptxGenJS</dc:creator>
  <cp:lastModifiedBy>USER</cp:lastModifiedBy>
  <cp:revision>8</cp:revision>
  <dcterms:created xsi:type="dcterms:W3CDTF">2026-03-14T08:23:20Z</dcterms:created>
  <dcterms:modified xsi:type="dcterms:W3CDTF">2026-03-19T11:13:55Z</dcterms:modified>
</cp:coreProperties>
</file>