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88" d="100"/>
          <a:sy n="88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106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3A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4400" b="1" kern="0" spc="200" dirty="0">
                <a:solidFill>
                  <a:srgbClr val="FFFFFF"/>
                </a:solidFill>
              </a:rPr>
              <a:t>NON-PARAMETRIC TESTS</a:t>
            </a:r>
          </a:p>
        </p:txBody>
      </p:sp>
      <p:sp>
        <p:nvSpPr>
          <p:cNvPr id="3" name="Text 1"/>
          <p:cNvSpPr/>
          <p:nvPr/>
        </p:nvSpPr>
        <p:spPr>
          <a:xfrm>
            <a:off x="457200" y="20116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3800" dirty="0"/>
          </a:p>
        </p:txBody>
      </p:sp>
      <p:sp>
        <p:nvSpPr>
          <p:cNvPr id="4" name="Text 2"/>
          <p:cNvSpPr/>
          <p:nvPr/>
        </p:nvSpPr>
        <p:spPr>
          <a:xfrm>
            <a:off x="457200" y="29260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i="1" dirty="0">
                <a:solidFill>
                  <a:srgbClr val="FFFFFF"/>
                </a:solidFill>
              </a:rPr>
              <a:t>A Practical SPSS Guide for Statistical Analysis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457200" y="33832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10B981"/>
                </a:solidFill>
              </a:rPr>
              <a:t>Transform Data • Chi-Square • Mann-Whitney • Kruskal-Wallis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E3A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5486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</a:rPr>
              <a:t>Summary &amp; Best Practices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1828800" y="1188720"/>
            <a:ext cx="5486400" cy="18288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4" name="Shape 2"/>
          <p:cNvSpPr/>
          <p:nvPr/>
        </p:nvSpPr>
        <p:spPr>
          <a:xfrm>
            <a:off x="731520" y="1463040"/>
            <a:ext cx="3657600" cy="1371600"/>
          </a:xfrm>
          <a:prstGeom prst="rect">
            <a:avLst/>
          </a:prstGeom>
          <a:solidFill>
            <a:srgbClr val="FFFFFF"/>
          </a:solidFill>
          <a:ln w="25400">
            <a:solidFill>
              <a:srgbClr val="10B98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22960" y="1554480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3A8A"/>
                </a:solidFill>
              </a:rPr>
              <a:t>✓ Always Check Assumptions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914400" y="1874520"/>
            <a:ext cx="3291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</a:rPr>
              <a:t>Chi-Square: Expected freq ≥ 5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</a:rPr>
              <a:t>Sample size adequate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</a:rPr>
              <a:t>Variables properly coded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754880" y="1463040"/>
            <a:ext cx="3657600" cy="1371600"/>
          </a:xfrm>
          <a:prstGeom prst="rect">
            <a:avLst/>
          </a:prstGeom>
          <a:solidFill>
            <a:srgbClr val="FFFFFF"/>
          </a:solidFill>
          <a:ln w="25400">
            <a:solidFill>
              <a:srgbClr val="10B98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846320" y="1554480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3A8A"/>
                </a:solidFill>
              </a:rPr>
              <a:t>✓ Transform Wisely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4937760" y="1874520"/>
            <a:ext cx="3291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</a:rPr>
              <a:t>Use 'Different Variables' to preserve data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</a:rPr>
              <a:t>Label new variables clearly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</a:rPr>
              <a:t>Document transformations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731520" y="3017520"/>
            <a:ext cx="3657600" cy="1371600"/>
          </a:xfrm>
          <a:prstGeom prst="rect">
            <a:avLst/>
          </a:prstGeom>
          <a:solidFill>
            <a:srgbClr val="FFFFFF"/>
          </a:solidFill>
          <a:ln w="25400">
            <a:solidFill>
              <a:srgbClr val="10B98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22960" y="3108960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3A8A"/>
                </a:solidFill>
              </a:rPr>
              <a:t>✓ Interpret Correctly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914400" y="3429000"/>
            <a:ext cx="3291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</a:rPr>
              <a:t>p &lt; 0.05 = Significant difference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</a:rPr>
              <a:t>p ≥ 0.05 = No significant difference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</a:rPr>
              <a:t>Report test statistic and p-value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754880" y="3017520"/>
            <a:ext cx="3657600" cy="1371600"/>
          </a:xfrm>
          <a:prstGeom prst="rect">
            <a:avLst/>
          </a:prstGeom>
          <a:solidFill>
            <a:srgbClr val="FFFFFF"/>
          </a:solidFill>
          <a:ln w="25400">
            <a:solidFill>
              <a:srgbClr val="10B981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846320" y="3108960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3A8A"/>
                </a:solidFill>
              </a:rPr>
              <a:t>✓ Use Demographics Effectively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937760" y="3429000"/>
            <a:ext cx="3291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</a:rPr>
              <a:t>Gender, Age, Education are grouping vars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</a:rPr>
              <a:t>Scores/Performance are dependent vars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</a:rPr>
              <a:t>Match test to variable types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i="1" dirty="0">
                <a:solidFill>
                  <a:srgbClr val="10B981"/>
                </a:solidFill>
              </a:rPr>
              <a:t>Remember: Transform first, then test! The sequence matters for accurate analysis.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3F4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E3A8A"/>
                </a:solidFill>
              </a:rPr>
              <a:t>Data Transformation in SPSS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8229600" cy="18288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14300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F2937"/>
                </a:solidFill>
              </a:rPr>
              <a:t>Why Transform Data?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731520" y="1554480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E293B"/>
                </a:solidFill>
              </a:rPr>
              <a:t>Create new variables from existing ones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E293B"/>
                </a:solidFill>
              </a:rPr>
              <a:t>Group continuous data into categories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E293B"/>
                </a:solidFill>
              </a:rPr>
              <a:t>Calculate composite scores or indices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E293B"/>
                </a:solidFill>
              </a:rPr>
              <a:t>Handle missing data or outliers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260604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F2937"/>
                </a:solidFill>
              </a:rPr>
              <a:t>Three Main Transformation Methods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457200" y="3063240"/>
            <a:ext cx="2651760" cy="1645920"/>
          </a:xfrm>
          <a:prstGeom prst="rect">
            <a:avLst/>
          </a:prstGeom>
          <a:solidFill>
            <a:srgbClr val="FFFFFF"/>
          </a:solidFill>
          <a:ln w="38100">
            <a:solidFill>
              <a:srgbClr val="10B98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320040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3A8A"/>
                </a:solidFill>
              </a:rPr>
              <a:t>1. Recode into Same Variable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640080" y="3520440"/>
            <a:ext cx="228600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Replaces original</a:t>
            </a:r>
            <a:endParaRPr lang="en-US" sz="1100" dirty="0"/>
          </a:p>
          <a:p>
            <a:pPr marL="0" indent="0">
              <a:buNone/>
            </a:pPr>
            <a:r>
              <a:rPr lang="en-US" sz="1000" b="1" dirty="0">
                <a:solidFill>
                  <a:srgbClr val="1E293B"/>
                </a:solidFill>
              </a:rPr>
              <a:t>Use case:</a:t>
            </a:r>
            <a:endParaRPr lang="en-US" sz="1100" dirty="0"/>
          </a:p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</a:rPr>
              <a:t>Fix coding errors</a:t>
            </a:r>
            <a:endParaRPr lang="en-US" sz="1100" dirty="0"/>
          </a:p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</a:rPr>
              <a:t>Reverse-code items</a:t>
            </a:r>
            <a:endParaRPr lang="en-US" sz="1100" dirty="0"/>
          </a:p>
          <a:p>
            <a:pPr marL="0" indent="0">
              <a:buNone/>
            </a:pPr>
            <a:endParaRPr lang="en-US" sz="1100" dirty="0"/>
          </a:p>
          <a:p>
            <a:pPr marL="0" indent="0">
              <a:buNone/>
            </a:pPr>
            <a:r>
              <a:rPr lang="en-US" sz="1000" b="1" dirty="0">
                <a:solidFill>
                  <a:srgbClr val="1E293B"/>
                </a:solidFill>
              </a:rPr>
              <a:t>Example:</a:t>
            </a:r>
            <a:endParaRPr lang="en-US" sz="1100" dirty="0"/>
          </a:p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</a:rPr>
              <a:t>1,2→1 (Low)</a:t>
            </a:r>
            <a:endParaRPr lang="en-US" sz="1100" dirty="0"/>
          </a:p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</a:rPr>
              <a:t>3,4,5→2 (High)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246120" y="3063240"/>
            <a:ext cx="2651760" cy="1645920"/>
          </a:xfrm>
          <a:prstGeom prst="rect">
            <a:avLst/>
          </a:prstGeom>
          <a:solidFill>
            <a:srgbClr val="FFFFFF"/>
          </a:solidFill>
          <a:ln w="38100">
            <a:solidFill>
              <a:srgbClr val="10B98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337560" y="320040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3A8A"/>
                </a:solidFill>
              </a:rPr>
              <a:t>2. Recode into Different Variables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3429000" y="3611880"/>
            <a:ext cx="228600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Creates new variable</a:t>
            </a:r>
            <a:endParaRPr lang="en-US" sz="1100" dirty="0"/>
          </a:p>
          <a:p>
            <a:pPr marL="0" indent="0">
              <a:buNone/>
            </a:pPr>
            <a:r>
              <a:rPr lang="en-US" sz="1000" b="1" dirty="0">
                <a:solidFill>
                  <a:srgbClr val="1E293B"/>
                </a:solidFill>
              </a:rPr>
              <a:t>Use case:</a:t>
            </a:r>
            <a:endParaRPr lang="en-US" sz="1100" dirty="0"/>
          </a:p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</a:rPr>
              <a:t>Create categories</a:t>
            </a:r>
            <a:endParaRPr lang="en-US" sz="1100" dirty="0"/>
          </a:p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</a:rPr>
              <a:t>Keep original data</a:t>
            </a:r>
            <a:endParaRPr lang="en-US" sz="1100" dirty="0"/>
          </a:p>
          <a:p>
            <a:pPr marL="0" indent="0">
              <a:buNone/>
            </a:pPr>
            <a:endParaRPr lang="en-US" sz="1100" dirty="0"/>
          </a:p>
          <a:p>
            <a:pPr marL="0" indent="0">
              <a:buNone/>
            </a:pPr>
            <a:r>
              <a:rPr lang="en-US" sz="1000" b="1" dirty="0">
                <a:solidFill>
                  <a:srgbClr val="1E293B"/>
                </a:solidFill>
              </a:rPr>
              <a:t>Example:</a:t>
            </a:r>
            <a:endParaRPr lang="en-US" sz="1100" dirty="0"/>
          </a:p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</a:rPr>
              <a:t>Age → Age_Group</a:t>
            </a:r>
            <a:endParaRPr lang="en-US" sz="1100" dirty="0"/>
          </a:p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</a:rPr>
              <a:t>18-30, 31-45, 46+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035040" y="3063240"/>
            <a:ext cx="2651760" cy="1645920"/>
          </a:xfrm>
          <a:prstGeom prst="rect">
            <a:avLst/>
          </a:prstGeom>
          <a:solidFill>
            <a:srgbClr val="FFFFFF"/>
          </a:solidFill>
          <a:ln w="38100">
            <a:solidFill>
              <a:srgbClr val="10B981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126480" y="320040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3A8A"/>
                </a:solidFill>
              </a:rPr>
              <a:t>3. Compute Variable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217920" y="3520440"/>
            <a:ext cx="228600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Math operations</a:t>
            </a:r>
            <a:endParaRPr lang="en-US" sz="1100" dirty="0"/>
          </a:p>
          <a:p>
            <a:pPr marL="0" indent="0">
              <a:buNone/>
            </a:pPr>
            <a:r>
              <a:rPr lang="en-US" sz="1000" b="1" dirty="0">
                <a:solidFill>
                  <a:srgbClr val="1E293B"/>
                </a:solidFill>
              </a:rPr>
              <a:t>Use case:</a:t>
            </a:r>
            <a:endParaRPr lang="en-US" sz="1100" dirty="0"/>
          </a:p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</a:rPr>
              <a:t>Calculate averages</a:t>
            </a:r>
            <a:endParaRPr lang="en-US" sz="1100" dirty="0"/>
          </a:p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</a:rPr>
              <a:t>Create indices/scales</a:t>
            </a:r>
            <a:endParaRPr lang="en-US" sz="1100" dirty="0"/>
          </a:p>
          <a:p>
            <a:pPr marL="0" indent="0">
              <a:buNone/>
            </a:pPr>
            <a:endParaRPr lang="en-US" sz="1100" dirty="0"/>
          </a:p>
          <a:p>
            <a:pPr marL="0" indent="0">
              <a:buNone/>
            </a:pPr>
            <a:r>
              <a:rPr lang="en-US" sz="1000" b="1" dirty="0">
                <a:solidFill>
                  <a:srgbClr val="1E293B"/>
                </a:solidFill>
              </a:rPr>
              <a:t>Example:</a:t>
            </a:r>
            <a:endParaRPr lang="en-US" sz="1100" dirty="0"/>
          </a:p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</a:rPr>
              <a:t>MEAN(Q1,Q2,Q3)</a:t>
            </a:r>
            <a:endParaRPr lang="en-US" sz="1100" dirty="0"/>
          </a:p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</a:rPr>
              <a:t>SUM, LN, LAG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3F4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E3A8A"/>
                </a:solidFill>
              </a:rPr>
              <a:t>Transform 1: Recode into Same Variable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8229600" cy="18288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143000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F2937"/>
                </a:solidFill>
              </a:rPr>
              <a:t>When to Use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457200" y="1463040"/>
            <a:ext cx="3840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800"/>
              </a:lnSpc>
              <a:buNone/>
            </a:pPr>
            <a:r>
              <a:rPr lang="en-US" sz="1300" dirty="0">
                <a:solidFill>
                  <a:srgbClr val="1E293B"/>
                </a:solidFill>
              </a:rPr>
              <a:t>When you want to modify the original variable directly (e.g., correct errors, reverse scoring, collapse categories)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4572000" y="1143000"/>
            <a:ext cx="4114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F2937"/>
                </a:solidFill>
              </a:rPr>
              <a:t>SPSS Steps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4572000" y="1508760"/>
            <a:ext cx="4114800" cy="3291840"/>
          </a:xfrm>
          <a:prstGeom prst="rect">
            <a:avLst/>
          </a:prstGeom>
          <a:solidFill>
            <a:srgbClr val="FFFFFF"/>
          </a:solidFill>
          <a:ln w="25400">
            <a:solidFill>
              <a:srgbClr val="3B82F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754880" y="1645920"/>
            <a:ext cx="384048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</a:rPr>
              <a:t>1. Transform → Recode into Same Variables</a:t>
            </a:r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</a:rPr>
              <a:t>2. Select variable to recode (e.g., Education)</a:t>
            </a:r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</a:rPr>
              <a:t>3. Click 'Old and New Values'</a:t>
            </a:r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</a:rPr>
              <a:t>4. Define recoding rules:</a:t>
            </a:r>
            <a:endParaRPr lang="en-US" sz="1300" dirty="0"/>
          </a:p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   • Old Value: 1 → New Value: 1</a:t>
            </a:r>
            <a:endParaRPr lang="en-US" sz="1300" dirty="0"/>
          </a:p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   • Old Value: 2 → New Value: 1</a:t>
            </a:r>
            <a:endParaRPr lang="en-US" sz="1300" dirty="0"/>
          </a:p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   • Old Value: 3 → New Value: 2</a:t>
            </a:r>
            <a:endParaRPr lang="en-US" sz="1300" dirty="0"/>
          </a:p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   • Old Value: 4 → New Value: 2</a:t>
            </a:r>
            <a:endParaRPr lang="en-US" sz="1300" dirty="0"/>
          </a:p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   Click 'Add' after each rule</a:t>
            </a:r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</a:rPr>
              <a:t>5. Click Continue → OK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57200" y="2148840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3B82F6"/>
                </a:solidFill>
              </a:rPr>
              <a:t>Example Use Case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457200" y="2514600"/>
            <a:ext cx="3840480" cy="1234440"/>
          </a:xfrm>
          <a:prstGeom prst="rect">
            <a:avLst/>
          </a:prstGeom>
          <a:solidFill>
            <a:srgbClr val="3B82F6"/>
          </a:solidFill>
          <a:ln w="12700">
            <a:solidFill>
              <a:srgbClr val="1E3A8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0080" y="2651760"/>
            <a:ext cx="347472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Collapsing Education Levels:</a:t>
            </a:r>
            <a:endParaRPr lang="en-US" sz="1300" dirty="0"/>
          </a:p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Before: 1=Primary, 2=Secondary,</a:t>
            </a:r>
            <a:endParaRPr lang="en-US" sz="1300" dirty="0"/>
          </a:p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        3=Certificate, 4=Graduate</a:t>
            </a:r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After: 1=Basic (1,2)</a:t>
            </a:r>
            <a:endParaRPr lang="en-US" sz="1300" dirty="0"/>
          </a:p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       2=Higher (3,4)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457200" y="3886200"/>
            <a:ext cx="3840480" cy="914400"/>
          </a:xfrm>
          <a:prstGeom prst="rect">
            <a:avLst/>
          </a:prstGeom>
          <a:solidFill>
            <a:srgbClr val="F59E0B"/>
          </a:solidFill>
          <a:ln w="12700">
            <a:solidFill>
              <a:srgbClr val="1E3A8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" y="4023360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⚠ WARNING:</a:t>
            </a:r>
            <a:endParaRPr lang="en-US" sz="1300" dirty="0"/>
          </a:p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Original data is permanently changed!</a:t>
            </a:r>
            <a:endParaRPr lang="en-US" sz="1300" dirty="0"/>
          </a:p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Always save a backup copy first.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3F4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E3A8A"/>
                </a:solidFill>
              </a:rPr>
              <a:t>Transform 2: Recode into Different Variables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8229600" cy="18288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143000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F2937"/>
                </a:solidFill>
              </a:rPr>
              <a:t>When to Use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457200" y="1463040"/>
            <a:ext cx="3840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800"/>
              </a:lnSpc>
              <a:buNone/>
            </a:pPr>
            <a:r>
              <a:rPr lang="en-US" sz="1300" dirty="0">
                <a:solidFill>
                  <a:srgbClr val="1E293B"/>
                </a:solidFill>
              </a:rPr>
              <a:t>When you want to create a NEW variable while keeping the original (most common choice for creating categories)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4572000" y="1143000"/>
            <a:ext cx="4114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F2937"/>
                </a:solidFill>
              </a:rPr>
              <a:t>SPSS Steps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4572000" y="1508760"/>
            <a:ext cx="4114800" cy="3291840"/>
          </a:xfrm>
          <a:prstGeom prst="rect">
            <a:avLst/>
          </a:prstGeom>
          <a:solidFill>
            <a:srgbClr val="FFFFFF"/>
          </a:solidFill>
          <a:ln w="25400">
            <a:solidFill>
              <a:srgbClr val="3B82F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754880" y="1645920"/>
            <a:ext cx="384048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</a:rPr>
              <a:t>1. Transform → Recode into Different Variables</a:t>
            </a:r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</a:rPr>
              <a:t>2. Select source variable (e.g., Age)</a:t>
            </a:r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</a:rPr>
              <a:t>3. Type new variable name (e.g., Age_Group)</a:t>
            </a:r>
            <a:endParaRPr lang="en-US" sz="1300" dirty="0"/>
          </a:p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   Click 'Change'</a:t>
            </a:r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</a:rPr>
              <a:t>4. Click 'Old and New Values':</a:t>
            </a:r>
            <a:endParaRPr lang="en-US" sz="1300" dirty="0"/>
          </a:p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   Range: 18 through 30 → Value: 1</a:t>
            </a:r>
            <a:endParaRPr lang="en-US" sz="1300" dirty="0"/>
          </a:p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   Range: 31 through 45 → Value: 2</a:t>
            </a:r>
            <a:endParaRPr lang="en-US" sz="1300" dirty="0"/>
          </a:p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   Range: 46 through Highest → Value: 3</a:t>
            </a:r>
            <a:endParaRPr lang="en-US" sz="1300" dirty="0"/>
          </a:p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   Click 'Add' after each</a:t>
            </a:r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</a:rPr>
              <a:t>5. Continue → OK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57200" y="2148840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3B82F6"/>
                </a:solidFill>
              </a:rPr>
              <a:t>Example Use Case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457200" y="2514600"/>
            <a:ext cx="3840480" cy="1371600"/>
          </a:xfrm>
          <a:prstGeom prst="rect">
            <a:avLst/>
          </a:prstGeom>
          <a:solidFill>
            <a:srgbClr val="3B82F6"/>
          </a:solidFill>
          <a:ln w="12700">
            <a:solidFill>
              <a:srgbClr val="1E3A8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0080" y="2651760"/>
            <a:ext cx="34747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Creating Age Groups from continuous Age:</a:t>
            </a:r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Age (original): 25, 35, 52, 28...</a:t>
            </a:r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Age_Group (new):</a:t>
            </a:r>
            <a:endParaRPr lang="en-US" sz="1300" dirty="0"/>
          </a:p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1 = Young (18-30)</a:t>
            </a:r>
            <a:endParaRPr lang="en-US" sz="1300" dirty="0"/>
          </a:p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2 = Middle (31-45)</a:t>
            </a:r>
            <a:endParaRPr lang="en-US" sz="1300" dirty="0"/>
          </a:p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3 = Senior (46+)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457200" y="4023360"/>
            <a:ext cx="3840480" cy="777240"/>
          </a:xfrm>
          <a:prstGeom prst="rect">
            <a:avLst/>
          </a:prstGeom>
          <a:solidFill>
            <a:srgbClr val="10B981"/>
          </a:solidFill>
          <a:ln w="12700">
            <a:solidFill>
              <a:srgbClr val="1E3A8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" y="4160520"/>
            <a:ext cx="3474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✓ RECOMMENDED:</a:t>
            </a:r>
            <a:endParaRPr lang="en-US" sz="1300" dirty="0"/>
          </a:p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Preserves original data - safer than</a:t>
            </a:r>
            <a:endParaRPr lang="en-US" sz="1300" dirty="0"/>
          </a:p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'Recode into Same Variable'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3F4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E3A8A"/>
                </a:solidFill>
              </a:rPr>
              <a:t>Transform 3: Compute Variable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8229600" cy="18288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143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F2937"/>
                </a:solidFill>
              </a:rPr>
              <a:t>When to Use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457200" y="14630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293B"/>
                </a:solidFill>
              </a:rPr>
              <a:t>Create new variables using mathematical operations: averages, sums, logarithms, lags, or any calculation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457200" y="1965960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F2937"/>
                </a:solidFill>
              </a:rPr>
              <a:t>SPSS Steps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457200" y="2331720"/>
            <a:ext cx="3840480" cy="2468880"/>
          </a:xfrm>
          <a:prstGeom prst="rect">
            <a:avLst/>
          </a:prstGeom>
          <a:solidFill>
            <a:srgbClr val="FFFFFF"/>
          </a:solidFill>
          <a:ln w="25400">
            <a:solidFill>
              <a:srgbClr val="3B82F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2468880"/>
            <a:ext cx="347472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</a:rPr>
              <a:t>1. Transform → Compute Variable</a:t>
            </a:r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</a:rPr>
              <a:t>2. Target Variable: Type new name</a:t>
            </a:r>
            <a:endParaRPr lang="en-US" sz="1300" dirty="0"/>
          </a:p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   (e.g., Growth_Average)</a:t>
            </a:r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</a:rPr>
              <a:t>3. Numeric Expression:</a:t>
            </a:r>
            <a:endParaRPr lang="en-US" sz="1300" dirty="0"/>
          </a:p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   Type formula or use function list</a:t>
            </a:r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</a:rPr>
              <a:t>4. Click OK</a:t>
            </a:r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pPr marL="0" indent="0">
              <a:buNone/>
            </a:pPr>
            <a:r>
              <a:rPr lang="en-US" sz="1200" i="1" dirty="0">
                <a:solidFill>
                  <a:srgbClr val="1E293B"/>
                </a:solidFill>
              </a:rPr>
              <a:t>New variable appears in dataset!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572000" y="1965960"/>
            <a:ext cx="4114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F2937"/>
                </a:solidFill>
              </a:rPr>
              <a:t>Common Functions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4572000" y="2331720"/>
            <a:ext cx="4114800" cy="2468880"/>
          </a:xfrm>
          <a:prstGeom prst="rect">
            <a:avLst/>
          </a:prstGeom>
          <a:solidFill>
            <a:srgbClr val="FFFFFF"/>
          </a:solidFill>
          <a:ln w="25400">
            <a:solidFill>
              <a:srgbClr val="3B82F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754880" y="2468880"/>
            <a:ext cx="384048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</a:rPr>
              <a:t>MEAN(var1, var2, var3)</a:t>
            </a:r>
            <a:endParaRPr lang="en-US" sz="1200" dirty="0"/>
          </a:p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→ Average of variables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</a:rPr>
              <a:t>SUM(var1, var2, var3)</a:t>
            </a:r>
            <a:endParaRPr lang="en-US" sz="1200" dirty="0"/>
          </a:p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→ Total of variables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</a:rPr>
              <a:t>LN(variable)</a:t>
            </a:r>
            <a:endParaRPr lang="en-US" sz="1200" dirty="0"/>
          </a:p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→ Natural logarithm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</a:rPr>
              <a:t>LAG(variable, n)</a:t>
            </a:r>
            <a:endParaRPr lang="en-US" sz="1200" dirty="0"/>
          </a:p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→ Previous value (time series)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</a:rPr>
              <a:t>var1 * var2  or  var1 / var2</a:t>
            </a:r>
            <a:endParaRPr lang="en-US" sz="1200" dirty="0"/>
          </a:p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→ Multiplication or division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7200" y="4297680"/>
            <a:ext cx="8229600" cy="548640"/>
          </a:xfrm>
          <a:prstGeom prst="rect">
            <a:avLst/>
          </a:prstGeom>
          <a:solidFill>
            <a:srgbClr val="10B981"/>
          </a:solidFill>
          <a:ln w="12700">
            <a:solidFill>
              <a:srgbClr val="1E3A8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" y="443484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Example: Growth_Score = MEAN(Growth1, Growth2, Growth3, Growth4, Growth5, Growth6, Growth7)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3F4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E3A8A"/>
                </a:solidFill>
              </a:rPr>
              <a:t>Chi-Square Test (χ²) - Practical Guide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8229600" cy="18288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14300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F2937"/>
                </a:solidFill>
              </a:rPr>
              <a:t>When to Use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457200" y="150876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800"/>
              </a:lnSpc>
              <a:buNone/>
            </a:pPr>
            <a:r>
              <a:rPr lang="en-US" sz="1400" dirty="0">
                <a:solidFill>
                  <a:srgbClr val="1E293B"/>
                </a:solidFill>
              </a:rPr>
              <a:t>Testing association between two categorical variables from demographics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20574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3B82F6"/>
                </a:solidFill>
              </a:rPr>
              <a:t>Common Examples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731520" y="2377440"/>
            <a:ext cx="33832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</a:rPr>
              <a:t>Gender × Education Level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</a:rPr>
              <a:t>Age Group × Employment Status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</a:rPr>
              <a:t>Marital Status × Income Category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</a:rPr>
              <a:t>Location (Urban/Rural) × Service Usage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0" y="1143000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F2937"/>
                </a:solidFill>
              </a:rPr>
              <a:t>SPSS Steps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4572000" y="1554480"/>
            <a:ext cx="4114800" cy="2651760"/>
          </a:xfrm>
          <a:prstGeom prst="rect">
            <a:avLst/>
          </a:prstGeom>
          <a:solidFill>
            <a:srgbClr val="FFFFFF"/>
          </a:solidFill>
          <a:ln w="25400">
            <a:solidFill>
              <a:srgbClr val="3B82F6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754880" y="1691640"/>
            <a:ext cx="384048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</a:rPr>
              <a:t>1. Analyze → Descriptive Statistics → Crosstabs</a:t>
            </a:r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</a:rPr>
              <a:t>2. Move Row variable (e.g., Gender)</a:t>
            </a:r>
            <a:endParaRPr lang="en-US" sz="1300" dirty="0"/>
          </a:p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</a:rPr>
              <a:t>   Move Column variable (e.g., Education)</a:t>
            </a:r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</a:rPr>
              <a:t>3. Click Statistics → Check 'Chi-square'</a:t>
            </a:r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</a:rPr>
              <a:t>4. Click Cells → Check:</a:t>
            </a:r>
            <a:endParaRPr lang="en-US" sz="1300" dirty="0"/>
          </a:p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   • Observed (Counts)</a:t>
            </a:r>
            <a:endParaRPr lang="en-US" sz="1300" dirty="0"/>
          </a:p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   • Expected (Counts)</a:t>
            </a:r>
            <a:endParaRPr lang="en-US" sz="1300" dirty="0"/>
          </a:p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   • Row percentages</a:t>
            </a:r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</a:rPr>
              <a:t>5. Click OK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57200" y="4297680"/>
            <a:ext cx="8229600" cy="548640"/>
          </a:xfrm>
          <a:prstGeom prst="rect">
            <a:avLst/>
          </a:prstGeom>
          <a:solidFill>
            <a:srgbClr val="F59E0B"/>
          </a:solidFill>
          <a:ln w="12700">
            <a:solidFill>
              <a:srgbClr val="1E3A8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0080" y="443484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⚠ Requirement: Expected frequency ≥ 5 in each cell (check SPSS output)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3F4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E3A8A"/>
                </a:solidFill>
              </a:rPr>
              <a:t>Mann-Whitney U Test - Practical Guide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8229600" cy="18288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14300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F2937"/>
                </a:solidFill>
              </a:rPr>
              <a:t>When to Use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457200" y="150876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800"/>
              </a:lnSpc>
              <a:buNone/>
            </a:pPr>
            <a:r>
              <a:rPr lang="en-US" sz="1400" dirty="0">
                <a:solidFill>
                  <a:srgbClr val="1E293B"/>
                </a:solidFill>
              </a:rPr>
              <a:t>Comparing continuous dependent variable across 2 groups from demographics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20574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3B82F6"/>
                </a:solidFill>
              </a:rPr>
              <a:t>Common Examples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731520" y="2377440"/>
            <a:ext cx="33832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</a:rPr>
              <a:t>Growth Score: Male vs Female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</a:rPr>
              <a:t>Performance: Urban vs Rural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</a:rPr>
              <a:t>Satisfaction: Married vs Single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</a:rPr>
              <a:t>Income: Graduate vs Non-Graduate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0" y="1143000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F2937"/>
                </a:solidFill>
              </a:rPr>
              <a:t>SPSS Steps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4572000" y="1554480"/>
            <a:ext cx="4114800" cy="2377440"/>
          </a:xfrm>
          <a:prstGeom prst="rect">
            <a:avLst/>
          </a:prstGeom>
          <a:solidFill>
            <a:srgbClr val="FFFFFF"/>
          </a:solidFill>
          <a:ln w="25400">
            <a:solidFill>
              <a:srgbClr val="3B82F6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754880" y="1691640"/>
            <a:ext cx="384048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</a:rPr>
              <a:t>1. Analyze → Nonparametric Tests →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</a:rPr>
              <a:t>   Legacy Dialogs → 2 Independent Samples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</a:rPr>
              <a:t>2. Move dependent variable to Test Variable List</a:t>
            </a:r>
            <a:endParaRPr lang="en-US" sz="1200" dirty="0"/>
          </a:p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   (e.g., Growth_Score, Performance)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</a:rPr>
              <a:t>3. Move grouping variable to Grouping Variable</a:t>
            </a:r>
            <a:endParaRPr lang="en-US" sz="1200" dirty="0"/>
          </a:p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   (e.g., Gender, Location)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</a:rPr>
              <a:t>4. Click Define Groups → Enter codes</a:t>
            </a:r>
            <a:endParaRPr lang="en-US" sz="1200" dirty="0"/>
          </a:p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   Group 1: 1 (e.g., Male)  Group 2: 2 (Female)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</a:rPr>
              <a:t>5. Check 'Mann-Whitney U' → OK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57200" y="347472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F2937"/>
                </a:solidFill>
              </a:rPr>
              <a:t>Interpretation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457200" y="3840480"/>
            <a:ext cx="8229600" cy="1005840"/>
          </a:xfrm>
          <a:prstGeom prst="rect">
            <a:avLst/>
          </a:prstGeom>
          <a:solidFill>
            <a:srgbClr val="3B82F6"/>
          </a:solidFill>
          <a:ln w="12700">
            <a:solidFill>
              <a:srgbClr val="1E3A8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" y="3977640"/>
            <a:ext cx="78638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If p-value &lt; 0.05:</a:t>
            </a:r>
            <a:endParaRPr lang="en-US" sz="1300" dirty="0"/>
          </a:p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→ Significant difference between the two groups</a:t>
            </a:r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If p-value ≥ 0.05:</a:t>
            </a:r>
            <a:endParaRPr lang="en-US" sz="1300" dirty="0"/>
          </a:p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→ No significant difference (groups are similar)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3F4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E3A8A"/>
                </a:solidFill>
              </a:rPr>
              <a:t>Kruskal-Wallis H Test - Practical Guide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8229600" cy="18288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14300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F2937"/>
                </a:solidFill>
              </a:rPr>
              <a:t>When to Use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457200" y="150876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800"/>
              </a:lnSpc>
              <a:buNone/>
            </a:pPr>
            <a:r>
              <a:rPr lang="en-US" sz="1400" dirty="0">
                <a:solidFill>
                  <a:srgbClr val="1E293B"/>
                </a:solidFill>
              </a:rPr>
              <a:t>Comparing continuous dependent variable across 3+ groups from demographics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20574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3B82F6"/>
                </a:solidFill>
              </a:rPr>
              <a:t>Common Examples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731520" y="2377440"/>
            <a:ext cx="33832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</a:rPr>
              <a:t>Growth Score across Education Levels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</a:rPr>
              <a:t>Performance across Age Groups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</a:rPr>
              <a:t>Satisfaction across Income Categories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</a:rPr>
              <a:t>Scores across Multiple Departments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0" y="1143000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F2937"/>
                </a:solidFill>
              </a:rPr>
              <a:t>SPSS Steps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4572000" y="1554480"/>
            <a:ext cx="4114800" cy="2377440"/>
          </a:xfrm>
          <a:prstGeom prst="rect">
            <a:avLst/>
          </a:prstGeom>
          <a:solidFill>
            <a:srgbClr val="FFFFFF"/>
          </a:solidFill>
          <a:ln w="25400">
            <a:solidFill>
              <a:srgbClr val="3B82F6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754880" y="1691640"/>
            <a:ext cx="384048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</a:rPr>
              <a:t>1. Analyze → Nonparametric Tests →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</a:rPr>
              <a:t>   Legacy Dialogs → K Independent Samples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</a:rPr>
              <a:t>2. Move dependent variable to Test Variable List</a:t>
            </a:r>
            <a:endParaRPr lang="en-US" sz="1200" dirty="0"/>
          </a:p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   (e.g., Growth_Score)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</a:rPr>
              <a:t>3. Move grouping variable to Grouping Variable</a:t>
            </a:r>
            <a:endParaRPr lang="en-US" sz="1200" dirty="0"/>
          </a:p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   (e.g., Education_Level, Age_Group)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</a:rPr>
              <a:t>4. Define Range → Min: 1, Max: 4 (or highest)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</a:rPr>
              <a:t>5. Check 'Kruskal-Wallis H' → OK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57200" y="347472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F2937"/>
                </a:solidFill>
              </a:rPr>
              <a:t>Interpretation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457200" y="3840480"/>
            <a:ext cx="8229600" cy="1005840"/>
          </a:xfrm>
          <a:prstGeom prst="rect">
            <a:avLst/>
          </a:prstGeom>
          <a:solidFill>
            <a:srgbClr val="3B82F6"/>
          </a:solidFill>
          <a:ln w="12700">
            <a:solidFill>
              <a:srgbClr val="1E3A8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" y="3977640"/>
            <a:ext cx="78638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If p-value &lt; 0.05:</a:t>
            </a:r>
            <a:endParaRPr lang="en-US" sz="1300" dirty="0"/>
          </a:p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→ At least one group differs (need post-hoc tests to find which)</a:t>
            </a:r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If p-value ≥ 0.05:</a:t>
            </a:r>
            <a:endParaRPr lang="en-US" sz="1300" dirty="0"/>
          </a:p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→ No significant difference (all groups are similar)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3F4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E3A8A"/>
                </a:solidFill>
              </a:rPr>
              <a:t>Complete Analysis Workflow Example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8229600" cy="18288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1430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1F2937"/>
                </a:solidFill>
              </a:rPr>
              <a:t>Research Question: Does education level affect growth scores differently by gender?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274320" y="1645920"/>
            <a:ext cx="457200" cy="45720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6" name="Text 4"/>
          <p:cNvSpPr/>
          <p:nvPr/>
        </p:nvSpPr>
        <p:spPr>
          <a:xfrm>
            <a:off x="274320" y="1783080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</a:rPr>
              <a:t>1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914400" y="169164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3A8A"/>
                </a:solidFill>
              </a:rPr>
              <a:t>Data Transformation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914400" y="1965960"/>
            <a:ext cx="7772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293B"/>
                </a:solidFill>
              </a:rPr>
              <a:t>Compute: Growth_Score = MEAN(Growth1 to Growth7)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274320" y="2377440"/>
            <a:ext cx="457200" cy="45720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10" name="Text 8"/>
          <p:cNvSpPr/>
          <p:nvPr/>
        </p:nvSpPr>
        <p:spPr>
          <a:xfrm>
            <a:off x="274320" y="2514600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</a:rPr>
              <a:t>2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914400" y="242316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3A8A"/>
                </a:solidFill>
              </a:rPr>
              <a:t>Test 1: Chi-Square (Gender × Education)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914400" y="2697480"/>
            <a:ext cx="7772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293B"/>
                </a:solidFill>
              </a:rPr>
              <a:t>Analyze → Descriptive Statistics → Crosstabs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274320" y="3108960"/>
            <a:ext cx="457200" cy="45720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14" name="Text 12"/>
          <p:cNvSpPr/>
          <p:nvPr/>
        </p:nvSpPr>
        <p:spPr>
          <a:xfrm>
            <a:off x="274320" y="3246120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</a:rPr>
              <a:t>3</a:t>
            </a:r>
            <a:endParaRPr lang="en-US" sz="2400" dirty="0"/>
          </a:p>
        </p:txBody>
      </p:sp>
      <p:sp>
        <p:nvSpPr>
          <p:cNvPr id="15" name="Text 13"/>
          <p:cNvSpPr/>
          <p:nvPr/>
        </p:nvSpPr>
        <p:spPr>
          <a:xfrm>
            <a:off x="914400" y="315468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3A8A"/>
                </a:solidFill>
              </a:rPr>
              <a:t>Test 2: Mann-Whitney (Growth_Score by Gender)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914400" y="3429000"/>
            <a:ext cx="7772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293B"/>
                </a:solidFill>
              </a:rPr>
              <a:t>Analyze → Nonparametric → 2 Independent Samples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274320" y="3840480"/>
            <a:ext cx="457200" cy="45720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18" name="Text 16"/>
          <p:cNvSpPr/>
          <p:nvPr/>
        </p:nvSpPr>
        <p:spPr>
          <a:xfrm>
            <a:off x="274320" y="3977640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</a:rPr>
              <a:t>4</a:t>
            </a:r>
            <a:endParaRPr lang="en-US" sz="2400" dirty="0"/>
          </a:p>
        </p:txBody>
      </p:sp>
      <p:sp>
        <p:nvSpPr>
          <p:cNvPr id="19" name="Text 17"/>
          <p:cNvSpPr/>
          <p:nvPr/>
        </p:nvSpPr>
        <p:spPr>
          <a:xfrm>
            <a:off x="914400" y="388620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3A8A"/>
                </a:solidFill>
              </a:rPr>
              <a:t>Test 3: Kruskal-Wallis (Growth_Score by Education)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914400" y="4160520"/>
            <a:ext cx="7772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293B"/>
                </a:solidFill>
              </a:rPr>
              <a:t>Analyze → Nonparametric → K Independent Samples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457200" y="4526280"/>
            <a:ext cx="8229600" cy="36576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22" name="Text 20"/>
          <p:cNvSpPr/>
          <p:nvPr/>
        </p:nvSpPr>
        <p:spPr>
          <a:xfrm>
            <a:off x="640080" y="4617720"/>
            <a:ext cx="78638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</a:rPr>
              <a:t>Result: You now know if gender and education independently or jointly affect growth!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1301</Words>
  <Application>Microsoft Office PowerPoint</Application>
  <PresentationFormat>On-screen Show (16:9)</PresentationFormat>
  <Paragraphs>247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Transformation and Non-Parametric Tests Guide</dc:title>
  <dc:subject>PptxGenJS Presentation</dc:subject>
  <dc:creator>Statistical Training</dc:creator>
  <cp:lastModifiedBy>user </cp:lastModifiedBy>
  <cp:revision>2</cp:revision>
  <dcterms:created xsi:type="dcterms:W3CDTF">2026-03-21T06:39:04Z</dcterms:created>
  <dcterms:modified xsi:type="dcterms:W3CDTF">2026-03-21T07:02:21Z</dcterms:modified>
</cp:coreProperties>
</file>