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45720"/>
          </a:xfrm>
          <a:prstGeom prst="rect">
            <a:avLst/>
          </a:prstGeom>
          <a:solidFill>
            <a:srgbClr val="3B82C4"/>
          </a:solidFill>
          <a:ln w="12700">
            <a:solidFill>
              <a:srgbClr val="3B82C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4480560"/>
            <a:ext cx="8942832" cy="662940"/>
          </a:xfrm>
          <a:prstGeom prst="rect">
            <a:avLst/>
          </a:prstGeom>
          <a:solidFill>
            <a:srgbClr val="1A3358"/>
          </a:solidFill>
          <a:ln w="12700">
            <a:solidFill>
              <a:srgbClr val="1A335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01168" y="4453128"/>
            <a:ext cx="8942832" cy="457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5029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T A T I S T I C A L   A N A L Y S I S   T R A I N I N G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960120"/>
            <a:ext cx="777240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Post-Test Diagnostics</a:t>
            </a:r>
            <a:endParaRPr lang="en-US" sz="44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Hypothesis Testing</a:t>
            </a:r>
            <a:endParaRPr lang="en-US" sz="44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SPSS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411480" y="37947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D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to Commercial Real Estate Study — Machakos County, Kenya  |  n = 290 Respondents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411480" y="454456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2-Hour Training Session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11480" y="4809744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BA7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Facilitator's Reference Pack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7132320" y="1005840"/>
            <a:ext cx="1783080" cy="777240"/>
          </a:xfrm>
          <a:prstGeom prst="rect">
            <a:avLst/>
          </a:prstGeom>
          <a:solidFill>
            <a:srgbClr val="1A3358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7132320" y="1005840"/>
            <a:ext cx="1783080" cy="36576"/>
          </a:xfrm>
          <a:prstGeom prst="rect">
            <a:avLst/>
          </a:prstGeom>
          <a:solidFill>
            <a:srgbClr val="3B82C4"/>
          </a:solidFill>
          <a:ln w="12700">
            <a:solidFill>
              <a:srgbClr val="3B82C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132320" y="1042416"/>
            <a:ext cx="17830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= 290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7132320" y="1463040"/>
            <a:ext cx="1783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Respondents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7132320" y="1993392"/>
            <a:ext cx="1783080" cy="777240"/>
          </a:xfrm>
          <a:prstGeom prst="rect">
            <a:avLst/>
          </a:prstGeom>
          <a:solidFill>
            <a:srgbClr val="1A3358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7132320" y="1993392"/>
            <a:ext cx="1783080" cy="36576"/>
          </a:xfrm>
          <a:prstGeom prst="rect">
            <a:avLst/>
          </a:prstGeom>
          <a:solidFill>
            <a:srgbClr val="3B82C4"/>
          </a:solidFill>
          <a:ln w="12700">
            <a:solidFill>
              <a:srgbClr val="3B82C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132320" y="2029968"/>
            <a:ext cx="17830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7132320" y="2450592"/>
            <a:ext cx="1783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7132320" y="2980944"/>
            <a:ext cx="1783080" cy="777240"/>
          </a:xfrm>
          <a:prstGeom prst="rect">
            <a:avLst/>
          </a:prstGeom>
          <a:solidFill>
            <a:srgbClr val="1A3358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7132320" y="2980944"/>
            <a:ext cx="1783080" cy="36576"/>
          </a:xfrm>
          <a:prstGeom prst="rect">
            <a:avLst/>
          </a:prstGeom>
          <a:solidFill>
            <a:srgbClr val="3B82C4"/>
          </a:solidFill>
          <a:ln w="12700">
            <a:solidFill>
              <a:srgbClr val="3B82C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132320" y="3017520"/>
            <a:ext cx="17830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57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7132320" y="3438144"/>
            <a:ext cx="1783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7132320" y="3968496"/>
            <a:ext cx="1783080" cy="777240"/>
          </a:xfrm>
          <a:prstGeom prst="rect">
            <a:avLst/>
          </a:prstGeom>
          <a:solidFill>
            <a:srgbClr val="1A3358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7132320" y="3968496"/>
            <a:ext cx="1783080" cy="36576"/>
          </a:xfrm>
          <a:prstGeom prst="rect">
            <a:avLst/>
          </a:prstGeom>
          <a:solidFill>
            <a:srgbClr val="3B82C4"/>
          </a:solidFill>
          <a:ln w="12700">
            <a:solidFill>
              <a:srgbClr val="3B82C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132320" y="4005072"/>
            <a:ext cx="17830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hrs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7132320" y="4425696"/>
            <a:ext cx="1783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4572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5097780"/>
            <a:ext cx="8942832" cy="457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943600" y="457200"/>
            <a:ext cx="292608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6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26000" dirty="0"/>
          </a:p>
        </p:txBody>
      </p:sp>
      <p:sp>
        <p:nvSpPr>
          <p:cNvPr id="6" name="Text 4"/>
          <p:cNvSpPr/>
          <p:nvPr/>
        </p:nvSpPr>
        <p:spPr>
          <a:xfrm>
            <a:off x="411480" y="640080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B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51560"/>
            <a:ext cx="71323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Hypothesis Testing</a:t>
            </a:r>
            <a:endParaRPr lang="en-US" sz="4200" dirty="0"/>
          </a:p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Parametric Tests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411480" y="2971800"/>
            <a:ext cx="7132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D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means across groups and against known values — with statistical rigour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11480" y="3703320"/>
            <a:ext cx="1828800" cy="347472"/>
          </a:xfrm>
          <a:prstGeom prst="rect">
            <a:avLst/>
          </a:prstGeom>
          <a:solidFill>
            <a:srgbClr val="1A3358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11480" y="3703320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t-Test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423160" y="3703320"/>
            <a:ext cx="1828800" cy="347472"/>
          </a:xfrm>
          <a:prstGeom prst="rect">
            <a:avLst/>
          </a:prstGeom>
          <a:solidFill>
            <a:srgbClr val="1A3358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423160" y="3703320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Paired t-Test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434840" y="3703320"/>
            <a:ext cx="1828800" cy="347472"/>
          </a:xfrm>
          <a:prstGeom prst="rect">
            <a:avLst/>
          </a:prstGeom>
          <a:solidFill>
            <a:srgbClr val="1A3358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434840" y="3703320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Z-Test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446520" y="3703320"/>
            <a:ext cx="1828800" cy="347472"/>
          </a:xfrm>
          <a:prstGeom prst="rect">
            <a:avLst/>
          </a:prstGeom>
          <a:solidFill>
            <a:srgbClr val="1A3358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446520" y="3703320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One-Way ANOVA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1168" y="0"/>
            <a:ext cx="7132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Parametric Test to Use?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B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73152" y="4873752"/>
            <a:ext cx="9070848" cy="269748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01168" y="4873752"/>
            <a:ext cx="8778240" cy="2697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Training  |  Post-Test Diagnostics &amp; Hypothesis Testing  |  Machakos County Real Estate Study  •  n = 290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82880" y="758952"/>
            <a:ext cx="8778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parametric tests share three requirements:  continuous dependent variable  •  approximately normal distribution  •  independent observations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182880" y="1143000"/>
            <a:ext cx="2029968" cy="3611880"/>
          </a:xfrm>
          <a:prstGeom prst="rect">
            <a:avLst/>
          </a:prstGeom>
          <a:solidFill>
            <a:srgbClr val="EFF6FF"/>
          </a:solidFill>
          <a:ln w="12700">
            <a:solidFill>
              <a:srgbClr val="1E4D7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82880" y="1143000"/>
            <a:ext cx="2029968" cy="45720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82880" y="1143000"/>
            <a:ext cx="2029968" cy="731520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82880" y="1143000"/>
            <a:ext cx="20299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t-Test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274320" y="1947672"/>
            <a:ext cx="18470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274320" y="2148840"/>
            <a:ext cx="184708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independent groups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274320" y="2633472"/>
            <a:ext cx="18470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Compares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274320" y="2834640"/>
            <a:ext cx="184708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means on 1 variable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274320" y="3319272"/>
            <a:ext cx="18470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274320" y="3520440"/>
            <a:ext cx="184708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Male vs. Female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Growth score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274320" y="4005072"/>
            <a:ext cx="18470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274320" y="4206240"/>
            <a:ext cx="184708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in Group 1 have NO connection to people in Group 2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2395728" y="1143000"/>
            <a:ext cx="2029968" cy="3611880"/>
          </a:xfrm>
          <a:prstGeom prst="rect">
            <a:avLst/>
          </a:prstGeom>
          <a:solidFill>
            <a:srgbClr val="DBEAFE"/>
          </a:solidFill>
          <a:ln w="12700">
            <a:solidFill>
              <a:srgbClr val="2563A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395728" y="1143000"/>
            <a:ext cx="2029968" cy="4572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395728" y="1143000"/>
            <a:ext cx="2029968" cy="73152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395728" y="1143000"/>
            <a:ext cx="20299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Paired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t-Test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2487168" y="1947672"/>
            <a:ext cx="18470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2487168" y="2148840"/>
            <a:ext cx="184708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people, 2 conditions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2487168" y="2633472"/>
            <a:ext cx="18470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Compares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2487168" y="2834640"/>
            <a:ext cx="184708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related measurements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2487168" y="3319272"/>
            <a:ext cx="18470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2487168" y="3520440"/>
            <a:ext cx="184708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rating vs.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Labour rating (same 290)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2487168" y="4005072"/>
            <a:ext cx="18470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2487168" y="4206240"/>
            <a:ext cx="184708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respondents measured twice or on two related variables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608576" y="1143000"/>
            <a:ext cx="2029968" cy="3611880"/>
          </a:xfrm>
          <a:prstGeom prst="rect">
            <a:avLst/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08576" y="1143000"/>
            <a:ext cx="2029968" cy="457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608576" y="1143000"/>
            <a:ext cx="2029968" cy="7315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608576" y="1143000"/>
            <a:ext cx="20299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Z-Test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4700016" y="1947672"/>
            <a:ext cx="18470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4700016" y="2148840"/>
            <a:ext cx="184708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group vs. known value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4700016" y="2633472"/>
            <a:ext cx="18470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Compares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4700016" y="2834640"/>
            <a:ext cx="184708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mean vs. μ₀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4700016" y="3319272"/>
            <a:ext cx="18470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4700016" y="3520440"/>
            <a:ext cx="184708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Growth mean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significantly ≠ 3.0?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4700016" y="4005072"/>
            <a:ext cx="18470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</a:t>
            </a:r>
            <a:endParaRPr lang="en-US" sz="850" dirty="0"/>
          </a:p>
        </p:txBody>
      </p:sp>
      <p:sp>
        <p:nvSpPr>
          <p:cNvPr id="45" name="Text 43"/>
          <p:cNvSpPr/>
          <p:nvPr/>
        </p:nvSpPr>
        <p:spPr>
          <a:xfrm>
            <a:off x="4700016" y="4206240"/>
            <a:ext cx="184708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 σ known, OR sample is large (n &gt; 30)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6821424" y="1143000"/>
            <a:ext cx="2029968" cy="3611880"/>
          </a:xfrm>
          <a:prstGeom prst="rect">
            <a:avLst/>
          </a:prstGeom>
          <a:solidFill>
            <a:srgbClr val="F5F3FF"/>
          </a:solidFill>
          <a:ln w="12700">
            <a:solidFill>
              <a:srgbClr val="6D28D9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47" name="Shape 45"/>
          <p:cNvSpPr/>
          <p:nvPr/>
        </p:nvSpPr>
        <p:spPr>
          <a:xfrm>
            <a:off x="6821424" y="1143000"/>
            <a:ext cx="2029968" cy="45720"/>
          </a:xfrm>
          <a:prstGeom prst="rect">
            <a:avLst/>
          </a:prstGeom>
          <a:solidFill>
            <a:srgbClr val="6D28D9"/>
          </a:solidFill>
          <a:ln w="12700">
            <a:solidFill>
              <a:srgbClr val="6D28D9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821424" y="1143000"/>
            <a:ext cx="2029968" cy="731520"/>
          </a:xfrm>
          <a:prstGeom prst="rect">
            <a:avLst/>
          </a:prstGeom>
          <a:solidFill>
            <a:srgbClr val="6D28D9"/>
          </a:solidFill>
          <a:ln w="12700">
            <a:solidFill>
              <a:srgbClr val="6D28D9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821424" y="1143000"/>
            <a:ext cx="20299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One-Way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ANOVA</a:t>
            </a:r>
            <a:endParaRPr lang="en-US" sz="1600" dirty="0"/>
          </a:p>
        </p:txBody>
      </p:sp>
      <p:sp>
        <p:nvSpPr>
          <p:cNvPr id="50" name="Text 48"/>
          <p:cNvSpPr/>
          <p:nvPr/>
        </p:nvSpPr>
        <p:spPr>
          <a:xfrm>
            <a:off x="6912864" y="1947672"/>
            <a:ext cx="18470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2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</a:t>
            </a:r>
            <a:endParaRPr lang="en-US" sz="850" dirty="0"/>
          </a:p>
        </p:txBody>
      </p:sp>
      <p:sp>
        <p:nvSpPr>
          <p:cNvPr id="51" name="Text 49"/>
          <p:cNvSpPr/>
          <p:nvPr/>
        </p:nvSpPr>
        <p:spPr>
          <a:xfrm>
            <a:off x="6912864" y="2148840"/>
            <a:ext cx="184708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or more independent groups</a:t>
            </a:r>
            <a:endParaRPr lang="en-US" sz="950" dirty="0"/>
          </a:p>
        </p:txBody>
      </p:sp>
      <p:sp>
        <p:nvSpPr>
          <p:cNvPr id="52" name="Text 50"/>
          <p:cNvSpPr/>
          <p:nvPr/>
        </p:nvSpPr>
        <p:spPr>
          <a:xfrm>
            <a:off x="6912864" y="2633472"/>
            <a:ext cx="18470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2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Compares</a:t>
            </a:r>
            <a:endParaRPr lang="en-US" sz="850" dirty="0"/>
          </a:p>
        </p:txBody>
      </p:sp>
      <p:sp>
        <p:nvSpPr>
          <p:cNvPr id="53" name="Text 51"/>
          <p:cNvSpPr/>
          <p:nvPr/>
        </p:nvSpPr>
        <p:spPr>
          <a:xfrm>
            <a:off x="6912864" y="2834640"/>
            <a:ext cx="184708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group means simultaneously</a:t>
            </a:r>
            <a:endParaRPr lang="en-US" sz="950" dirty="0"/>
          </a:p>
        </p:txBody>
      </p:sp>
      <p:sp>
        <p:nvSpPr>
          <p:cNvPr id="54" name="Text 52"/>
          <p:cNvSpPr/>
          <p:nvPr/>
        </p:nvSpPr>
        <p:spPr>
          <a:xfrm>
            <a:off x="6912864" y="3319272"/>
            <a:ext cx="18470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2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endParaRPr lang="en-US" sz="850" dirty="0"/>
          </a:p>
        </p:txBody>
      </p:sp>
      <p:sp>
        <p:nvSpPr>
          <p:cNvPr id="55" name="Text 53"/>
          <p:cNvSpPr/>
          <p:nvPr/>
        </p:nvSpPr>
        <p:spPr>
          <a:xfrm>
            <a:off x="6912864" y="3520440"/>
            <a:ext cx="184708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by Education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(4 groups)</a:t>
            </a:r>
            <a:endParaRPr lang="en-US" sz="950" dirty="0"/>
          </a:p>
        </p:txBody>
      </p:sp>
      <p:sp>
        <p:nvSpPr>
          <p:cNvPr id="56" name="Text 54"/>
          <p:cNvSpPr/>
          <p:nvPr/>
        </p:nvSpPr>
        <p:spPr>
          <a:xfrm>
            <a:off x="6912864" y="4005072"/>
            <a:ext cx="18470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2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</a:t>
            </a:r>
            <a:endParaRPr lang="en-US" sz="850" dirty="0"/>
          </a:p>
        </p:txBody>
      </p:sp>
      <p:sp>
        <p:nvSpPr>
          <p:cNvPr id="57" name="Text 55"/>
          <p:cNvSpPr/>
          <p:nvPr/>
        </p:nvSpPr>
        <p:spPr>
          <a:xfrm>
            <a:off x="6912864" y="4206240"/>
            <a:ext cx="184708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than 2 groups — never run multiple t-tests instead</a:t>
            </a:r>
            <a:endParaRPr lang="en-US" sz="950" dirty="0"/>
          </a:p>
        </p:txBody>
      </p:sp>
      <p:sp>
        <p:nvSpPr>
          <p:cNvPr id="58" name="Shape 56"/>
          <p:cNvSpPr/>
          <p:nvPr/>
        </p:nvSpPr>
        <p:spPr>
          <a:xfrm>
            <a:off x="182880" y="4818888"/>
            <a:ext cx="8778240" cy="324612"/>
          </a:xfrm>
          <a:prstGeom prst="rect">
            <a:avLst/>
          </a:prstGeom>
          <a:solidFill>
            <a:srgbClr val="FEF3C7"/>
          </a:solidFill>
          <a:ln w="12700">
            <a:solidFill>
              <a:srgbClr val="D4A017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59" name="Shape 57"/>
          <p:cNvSpPr/>
          <p:nvPr/>
        </p:nvSpPr>
        <p:spPr>
          <a:xfrm>
            <a:off x="182880" y="4818888"/>
            <a:ext cx="54864" cy="32461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82880" y="4818888"/>
            <a:ext cx="8778240" cy="36576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310896" y="4892040"/>
            <a:ext cx="8522208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The Multiple t-Test Trap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1168" y="0"/>
            <a:ext cx="7132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Samples t-Test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B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73152" y="4873752"/>
            <a:ext cx="9070848" cy="269748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01168" y="4873752"/>
            <a:ext cx="8778240" cy="2697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Training  |  Post-Test Diagnostics &amp; Hypothesis Testing  |  Machakos County Real Estate Study  •  n = 290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82880" y="758952"/>
            <a:ext cx="8778240" cy="384048"/>
          </a:xfrm>
          <a:prstGeom prst="rect">
            <a:avLst/>
          </a:prstGeom>
          <a:solidFill>
            <a:srgbClr val="DBEAFE"/>
          </a:solidFill>
          <a:ln w="12700">
            <a:solidFill>
              <a:srgbClr val="3B82C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82880" y="758952"/>
            <a:ext cx="64008" cy="384048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758952"/>
            <a:ext cx="8503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Question:  Do Male and Female respondents differ significantly in their perception of commercial real estate growth in Machakos County?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01168" y="1234440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H₀: μ_Male = μ_Female   (no difference between groups)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201168" y="1463040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H₁: μ_Male ≠ μ_Female   (a significant difference exists)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182880" y="1764792"/>
            <a:ext cx="4114800" cy="274320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37744" y="1764792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700784" y="1764792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340864" y="1764792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 Growth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529584" y="1764792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SD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182880" y="2039112"/>
            <a:ext cx="146304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37744" y="2039112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Male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1645920" y="2039112"/>
            <a:ext cx="64008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700784" y="2039112"/>
            <a:ext cx="640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204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2286000" y="2039112"/>
            <a:ext cx="118872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340864" y="2039112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4.00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474720" y="2039112"/>
            <a:ext cx="82296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529584" y="2039112"/>
            <a:ext cx="822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0.77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182880" y="2423160"/>
            <a:ext cx="1463040" cy="38404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37744" y="242316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Female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1645920" y="2423160"/>
            <a:ext cx="640080" cy="38404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700784" y="2423160"/>
            <a:ext cx="640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86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2286000" y="2423160"/>
            <a:ext cx="1188720" cy="38404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340864" y="242316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3.87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3474720" y="2423160"/>
            <a:ext cx="822960" cy="38404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529584" y="2423160"/>
            <a:ext cx="822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0.78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480560" y="1764792"/>
            <a:ext cx="4663440" cy="1417320"/>
          </a:xfrm>
          <a:prstGeom prst="rect">
            <a:avLst/>
          </a:prstGeom>
          <a:solidFill>
            <a:srgbClr val="EFF6FF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480560" y="1764792"/>
            <a:ext cx="54864" cy="141732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480560" y="1764792"/>
            <a:ext cx="4663440" cy="36576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608576" y="1819656"/>
            <a:ext cx="440740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SPSS Steps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4608576" y="2093976"/>
            <a:ext cx="4407408" cy="10149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Analyze → Compare Means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→ Independent-Samples T Test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Test Variable(s):  Growth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Grouping Variable:  Gender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Define Groups: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  Group 1 = 1  (Male)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  Group 2 = 2  (Female)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Click OK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182880" y="2971800"/>
            <a:ext cx="8778240" cy="256032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74320" y="2971800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the SPSS Output — Two Mandatory Steps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182880" y="3291840"/>
            <a:ext cx="2788920" cy="1851660"/>
          </a:xfrm>
          <a:prstGeom prst="rect">
            <a:avLst/>
          </a:prstGeom>
          <a:solidFill>
            <a:srgbClr val="EFF6FF"/>
          </a:solidFill>
          <a:ln w="12700">
            <a:solidFill>
              <a:srgbClr val="2563A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182880" y="3291840"/>
            <a:ext cx="2788920" cy="4572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10896" y="334670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— Levene's Test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310896" y="3639312"/>
            <a:ext cx="2560320" cy="15041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Checks if the two groups have equal variance.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&gt; .05 → variances equal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use 'Equal variances assumed' row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&lt; .05 → variances unequal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use 'Equal variances NOT assumed' row (Welch)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3127248" y="3291840"/>
            <a:ext cx="2788920" cy="1851660"/>
          </a:xfrm>
          <a:prstGeom prst="rect">
            <a:avLst/>
          </a:prstGeom>
          <a:solidFill>
            <a:srgbClr val="DBEAFE"/>
          </a:solidFill>
          <a:ln w="12700">
            <a:solidFill>
              <a:srgbClr val="1E4D7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47" name="Shape 45"/>
          <p:cNvSpPr/>
          <p:nvPr/>
        </p:nvSpPr>
        <p:spPr>
          <a:xfrm>
            <a:off x="3127248" y="3291840"/>
            <a:ext cx="2788920" cy="45720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255264" y="334670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— t-Test Row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3255264" y="3639312"/>
            <a:ext cx="2560320" cy="15041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Read: t-value, df, and Sig. (2-tailed)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&lt; .05 → Reject H₀ → significant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difference between groups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&gt; .05 → Fail to reject H₀ → no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difference detected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6071616" y="3291840"/>
            <a:ext cx="2788920" cy="1851660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51" name="Shape 49"/>
          <p:cNvSpPr/>
          <p:nvPr/>
        </p:nvSpPr>
        <p:spPr>
          <a:xfrm>
            <a:off x="6071616" y="3291840"/>
            <a:ext cx="2788920" cy="45720"/>
          </a:xfrm>
          <a:prstGeom prst="rect">
            <a:avLst/>
          </a:prstGeom>
          <a:solidFill>
            <a:srgbClr val="15803D"/>
          </a:solidFill>
          <a:ln w="12700">
            <a:solidFill>
              <a:srgbClr val="15803D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199632" y="334670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58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Result</a:t>
            </a:r>
            <a:endParaRPr lang="en-US" sz="1100" dirty="0"/>
          </a:p>
        </p:txBody>
      </p:sp>
      <p:sp>
        <p:nvSpPr>
          <p:cNvPr id="53" name="Text 51"/>
          <p:cNvSpPr/>
          <p:nvPr/>
        </p:nvSpPr>
        <p:spPr>
          <a:xfrm>
            <a:off x="6199632" y="3639312"/>
            <a:ext cx="2560320" cy="15041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t(288) = 1.318,  p = .189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significant (p &gt; .05)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Male and female respondents do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significantly differ in growth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perceptions. Fail to reject H₀.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1168" y="0"/>
            <a:ext cx="7132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Paired Samples t-Test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B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73152" y="4873752"/>
            <a:ext cx="9070848" cy="269748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01168" y="4873752"/>
            <a:ext cx="8778240" cy="2697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Training  |  Post-Test Diagnostics &amp; Hypothesis Testing  |  Machakos County Real Estate Study  •  n = 290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82880" y="758952"/>
            <a:ext cx="8778240" cy="384048"/>
          </a:xfrm>
          <a:prstGeom prst="rect">
            <a:avLst/>
          </a:prstGeom>
          <a:solidFill>
            <a:srgbClr val="DBEAFE"/>
          </a:solidFill>
          <a:ln w="12700">
            <a:solidFill>
              <a:srgbClr val="3B82C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82880" y="758952"/>
            <a:ext cx="64008" cy="384048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758952"/>
            <a:ext cx="8503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Question:  Is there a significant difference between how the same 290 respondents rate Land factors versus Labour factors as drivers of commercial real estate growth?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82880" y="1234440"/>
            <a:ext cx="8778240" cy="329184"/>
          </a:xfrm>
          <a:prstGeom prst="rect">
            <a:avLst/>
          </a:prstGeom>
          <a:solidFill>
            <a:srgbClr val="FEF3C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82880" y="1234440"/>
            <a:ext cx="64008" cy="329184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7472" y="1234440"/>
            <a:ext cx="8503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DISTINCTION:  Both scores come from the same 290 respondents — this is a paired (not independent) design. Pairing removes individual differences from the error, giving the test more power.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182880" y="1673352"/>
            <a:ext cx="4754880" cy="274320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37744" y="1673352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615184" y="1673352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438144" y="1673352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SD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261104" y="1673352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182880" y="1947672"/>
            <a:ext cx="237744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37744" y="1947672"/>
            <a:ext cx="2377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composite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560320" y="1947672"/>
            <a:ext cx="82296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615184" y="1947672"/>
            <a:ext cx="822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4.09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383280" y="1947672"/>
            <a:ext cx="82296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438144" y="1947672"/>
            <a:ext cx="822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0.70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206240" y="1947672"/>
            <a:ext cx="73152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261104" y="1947672"/>
            <a:ext cx="73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290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182880" y="2331720"/>
            <a:ext cx="2377440" cy="38404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37744" y="2331720"/>
            <a:ext cx="2377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Labour composite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2560320" y="2331720"/>
            <a:ext cx="822960" cy="38404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615184" y="2331720"/>
            <a:ext cx="822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4.03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383280" y="2331720"/>
            <a:ext cx="822960" cy="38404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438144" y="2331720"/>
            <a:ext cx="822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0.73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206240" y="2331720"/>
            <a:ext cx="731520" cy="38404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261104" y="2331720"/>
            <a:ext cx="73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290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182880" y="2715768"/>
            <a:ext cx="2377440" cy="384048"/>
          </a:xfrm>
          <a:prstGeom prst="rect">
            <a:avLst/>
          </a:prstGeom>
          <a:solidFill>
            <a:srgbClr val="DBEA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37744" y="2715768"/>
            <a:ext cx="2377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Difference (Land − Labour)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2560320" y="2715768"/>
            <a:ext cx="822960" cy="384048"/>
          </a:xfrm>
          <a:prstGeom prst="rect">
            <a:avLst/>
          </a:prstGeom>
          <a:solidFill>
            <a:srgbClr val="DBEA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615184" y="2715768"/>
            <a:ext cx="822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0.06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3383280" y="2715768"/>
            <a:ext cx="822960" cy="384048"/>
          </a:xfrm>
          <a:prstGeom prst="rect">
            <a:avLst/>
          </a:prstGeom>
          <a:solidFill>
            <a:srgbClr val="DBEA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438144" y="2715768"/>
            <a:ext cx="822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4206240" y="2715768"/>
            <a:ext cx="731520" cy="384048"/>
          </a:xfrm>
          <a:prstGeom prst="rect">
            <a:avLst/>
          </a:prstGeom>
          <a:solidFill>
            <a:srgbClr val="DBEA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261104" y="2715768"/>
            <a:ext cx="73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290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5120640" y="1673352"/>
            <a:ext cx="3840480" cy="1417320"/>
          </a:xfrm>
          <a:prstGeom prst="rect">
            <a:avLst/>
          </a:prstGeom>
          <a:solidFill>
            <a:srgbClr val="EFF6FF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45" name="Shape 43"/>
          <p:cNvSpPr/>
          <p:nvPr/>
        </p:nvSpPr>
        <p:spPr>
          <a:xfrm>
            <a:off x="5120640" y="1673352"/>
            <a:ext cx="54864" cy="141732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5120640" y="1673352"/>
            <a:ext cx="3840480" cy="36576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248656" y="1728216"/>
            <a:ext cx="358444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SPSS Steps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5248656" y="2002536"/>
            <a:ext cx="3584448" cy="10149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Analyze → Compare Means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→ Paired-Samples T Test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Click: Land → Variable 1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Click: Labour → Variable 2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Click OK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Three output tables appear: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182880" y="3145536"/>
            <a:ext cx="8778240" cy="256032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274320" y="3145536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the Three Output Tables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182880" y="3465576"/>
            <a:ext cx="2788920" cy="1554480"/>
          </a:xfrm>
          <a:prstGeom prst="rect">
            <a:avLst/>
          </a:prstGeom>
          <a:solidFill>
            <a:srgbClr val="EFF6FF"/>
          </a:solidFill>
          <a:ln w="12700">
            <a:solidFill>
              <a:srgbClr val="2563A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52" name="Shape 50"/>
          <p:cNvSpPr/>
          <p:nvPr/>
        </p:nvSpPr>
        <p:spPr>
          <a:xfrm>
            <a:off x="182880" y="3465576"/>
            <a:ext cx="2788920" cy="4572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10896" y="352044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Paired Statistics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310896" y="3794760"/>
            <a:ext cx="2560320" cy="1170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Shows mean and SD for each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 separately.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Land M=4.09 and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Labour M=4.03 are correct.</a:t>
            </a:r>
            <a:endParaRPr lang="en-US" sz="1000" dirty="0"/>
          </a:p>
        </p:txBody>
      </p:sp>
      <p:sp>
        <p:nvSpPr>
          <p:cNvPr id="55" name="Shape 53"/>
          <p:cNvSpPr/>
          <p:nvPr/>
        </p:nvSpPr>
        <p:spPr>
          <a:xfrm>
            <a:off x="3127248" y="3465576"/>
            <a:ext cx="2788920" cy="1554480"/>
          </a:xfrm>
          <a:prstGeom prst="rect">
            <a:avLst/>
          </a:prstGeom>
          <a:solidFill>
            <a:srgbClr val="DBEAFE"/>
          </a:solidFill>
          <a:ln w="12700">
            <a:solidFill>
              <a:srgbClr val="1E4D7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56" name="Shape 54"/>
          <p:cNvSpPr/>
          <p:nvPr/>
        </p:nvSpPr>
        <p:spPr>
          <a:xfrm>
            <a:off x="3127248" y="3465576"/>
            <a:ext cx="2788920" cy="45720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255264" y="352044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Paired Correlations</a:t>
            </a:r>
            <a:endParaRPr lang="en-US" sz="1100" dirty="0"/>
          </a:p>
        </p:txBody>
      </p:sp>
      <p:sp>
        <p:nvSpPr>
          <p:cNvPr id="58" name="Text 56"/>
          <p:cNvSpPr/>
          <p:nvPr/>
        </p:nvSpPr>
        <p:spPr>
          <a:xfrm>
            <a:off x="3255264" y="3794760"/>
            <a:ext cx="2560320" cy="1170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Shows how strongly the two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variables correlate.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Expected: r ≈ 0.66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(they measure related things).</a:t>
            </a:r>
            <a:endParaRPr lang="en-US" sz="1000" dirty="0"/>
          </a:p>
        </p:txBody>
      </p:sp>
      <p:sp>
        <p:nvSpPr>
          <p:cNvPr id="59" name="Shape 57"/>
          <p:cNvSpPr/>
          <p:nvPr/>
        </p:nvSpPr>
        <p:spPr>
          <a:xfrm>
            <a:off x="6071616" y="3465576"/>
            <a:ext cx="2788920" cy="1554480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0" name="Shape 58"/>
          <p:cNvSpPr/>
          <p:nvPr/>
        </p:nvSpPr>
        <p:spPr>
          <a:xfrm>
            <a:off x="6071616" y="3465576"/>
            <a:ext cx="2788920" cy="45720"/>
          </a:xfrm>
          <a:prstGeom prst="rect">
            <a:avLst/>
          </a:prstGeom>
          <a:solidFill>
            <a:srgbClr val="15803D"/>
          </a:solidFill>
          <a:ln w="12700">
            <a:solidFill>
              <a:srgbClr val="15803D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6199632" y="352044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58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Paired Samples Test</a:t>
            </a:r>
            <a:endParaRPr lang="en-US" sz="1100" dirty="0"/>
          </a:p>
        </p:txBody>
      </p:sp>
      <p:sp>
        <p:nvSpPr>
          <p:cNvPr id="62" name="Text 60"/>
          <p:cNvSpPr/>
          <p:nvPr/>
        </p:nvSpPr>
        <p:spPr>
          <a:xfrm>
            <a:off x="6199632" y="3794760"/>
            <a:ext cx="2560320" cy="1170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key table.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Shows mean diff, SD of diff,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95% CI, t-value, df, and p.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&lt; .05 → significant difference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&gt; .05 → no significant diff.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1168" y="0"/>
            <a:ext cx="7132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Z-Test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B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73152" y="4873752"/>
            <a:ext cx="9070848" cy="269748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01168" y="4873752"/>
            <a:ext cx="8778240" cy="2697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Training  |  Post-Test Diagnostics &amp; Hypothesis Testing  |  Machakos County Real Estate Study  •  n = 290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82880" y="758952"/>
            <a:ext cx="8778240" cy="384048"/>
          </a:xfrm>
          <a:prstGeom prst="rect">
            <a:avLst/>
          </a:prstGeom>
          <a:solidFill>
            <a:srgbClr val="DBEAFE"/>
          </a:solidFill>
          <a:ln w="12700">
            <a:solidFill>
              <a:srgbClr val="3B82C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82880" y="758952"/>
            <a:ext cx="64008" cy="384048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758952"/>
            <a:ext cx="8503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Z-Test compares a sample mean to a known or hypothesised population value (μ₀).  Use it when population σ is known, or when your sample is large (n &gt; 30) — in which case t and Z give virtually identical results.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182880" y="1261872"/>
            <a:ext cx="4114800" cy="274320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37744" y="126187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883664" y="1261872"/>
            <a:ext cx="1234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Z-Test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118104" y="1261872"/>
            <a:ext cx="1234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t-Test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182880" y="1536192"/>
            <a:ext cx="164592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37744" y="1536192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 SD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828800" y="1536192"/>
            <a:ext cx="12344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883664" y="153619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Known (σ)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063240" y="1536192"/>
            <a:ext cx="12344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118104" y="153619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Unknown (use s)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182880" y="1883664"/>
            <a:ext cx="1645920" cy="34747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37744" y="1883664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size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1828800" y="1883664"/>
            <a:ext cx="1234440" cy="34747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883664" y="1883664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n &gt; 30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063240" y="1883664"/>
            <a:ext cx="1234440" cy="34747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118104" y="1883664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size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182880" y="2231136"/>
            <a:ext cx="164592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37744" y="2231136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Distribution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1828800" y="2231136"/>
            <a:ext cx="12344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883664" y="2231136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Normal Z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3063240" y="2231136"/>
            <a:ext cx="12344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118104" y="2231136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t-distribution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182880" y="2578608"/>
            <a:ext cx="1645920" cy="34747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37744" y="2578608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tool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1828800" y="2578608"/>
            <a:ext cx="1234440" cy="34747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883664" y="2578608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One-Sample T (approx)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3063240" y="2578608"/>
            <a:ext cx="1234440" cy="34747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118104" y="2578608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support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182880" y="2990088"/>
            <a:ext cx="4114800" cy="713232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41" name="Text 39"/>
          <p:cNvSpPr/>
          <p:nvPr/>
        </p:nvSpPr>
        <p:spPr>
          <a:xfrm>
            <a:off x="274320" y="2990088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01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Z  =  (x̄ − μ₀)  ÷  (σ / √n)</a:t>
            </a:r>
            <a:endParaRPr lang="en-US" sz="1800" dirty="0"/>
          </a:p>
        </p:txBody>
      </p:sp>
      <p:sp>
        <p:nvSpPr>
          <p:cNvPr id="42" name="Text 40"/>
          <p:cNvSpPr/>
          <p:nvPr/>
        </p:nvSpPr>
        <p:spPr>
          <a:xfrm>
            <a:off x="274320" y="333756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9D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x̄ = sample mean  |  μ₀ = test value  |  σ = population SD  |  n = sample size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182880" y="3776472"/>
            <a:ext cx="4114800" cy="274320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74320" y="377647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Z Values (two-tailed)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182880" y="4050792"/>
            <a:ext cx="4114800" cy="32918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56032" y="4050792"/>
            <a:ext cx="22860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 = .05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2651760" y="4050792"/>
            <a:ext cx="1554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±1.96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182880" y="4379976"/>
            <a:ext cx="4114800" cy="329184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256032" y="4379976"/>
            <a:ext cx="22860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 = .01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2651760" y="4379976"/>
            <a:ext cx="1554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±2.576</a:t>
            </a:r>
            <a:endParaRPr lang="en-US" sz="1200" dirty="0"/>
          </a:p>
        </p:txBody>
      </p:sp>
      <p:sp>
        <p:nvSpPr>
          <p:cNvPr id="51" name="Shape 49"/>
          <p:cNvSpPr/>
          <p:nvPr/>
        </p:nvSpPr>
        <p:spPr>
          <a:xfrm>
            <a:off x="182880" y="4709160"/>
            <a:ext cx="4114800" cy="32918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256032" y="4709160"/>
            <a:ext cx="22860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 = .001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2651760" y="4709160"/>
            <a:ext cx="1554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±3.291</a:t>
            </a:r>
            <a:endParaRPr lang="en-US" sz="1200" dirty="0"/>
          </a:p>
        </p:txBody>
      </p:sp>
      <p:sp>
        <p:nvSpPr>
          <p:cNvPr id="54" name="Shape 52"/>
          <p:cNvSpPr/>
          <p:nvPr/>
        </p:nvSpPr>
        <p:spPr>
          <a:xfrm>
            <a:off x="4480560" y="1261872"/>
            <a:ext cx="4572000" cy="2743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572000" y="1261872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Example from Our Data</a:t>
            </a:r>
            <a:endParaRPr lang="en-US" sz="1100" dirty="0"/>
          </a:p>
        </p:txBody>
      </p:sp>
      <p:sp>
        <p:nvSpPr>
          <p:cNvPr id="56" name="Shape 54"/>
          <p:cNvSpPr/>
          <p:nvPr/>
        </p:nvSpPr>
        <p:spPr>
          <a:xfrm>
            <a:off x="4480560" y="1536192"/>
            <a:ext cx="4572000" cy="548640"/>
          </a:xfrm>
          <a:prstGeom prst="rect">
            <a:avLst/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572000" y="1536192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Question:  Is mean Growth perception significantly above the neutral midpoint of 3.0 on the 5-point scale?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(3.0 = neither agree nor disagree — a neutral position)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4480560" y="2084832"/>
            <a:ext cx="4572000" cy="274320"/>
          </a:xfrm>
          <a:prstGeom prst="rect">
            <a:avLst/>
          </a:prstGeom>
          <a:solidFill>
            <a:srgbClr val="1A3358"/>
          </a:solidFill>
          <a:ln w="12700">
            <a:solidFill>
              <a:srgbClr val="1A3358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4572000" y="2084832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H₀: μ = 3.0   |   H₁: μ ≠ 3.0</a:t>
            </a:r>
            <a:endParaRPr lang="en-US" sz="1050" dirty="0"/>
          </a:p>
        </p:txBody>
      </p:sp>
      <p:sp>
        <p:nvSpPr>
          <p:cNvPr id="60" name="Shape 58"/>
          <p:cNvSpPr/>
          <p:nvPr/>
        </p:nvSpPr>
        <p:spPr>
          <a:xfrm>
            <a:off x="4480560" y="2359152"/>
            <a:ext cx="4572000" cy="10058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4572000" y="2395728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x̄ = 3.961    μ₀ = 3.0    s = 0.776    n = 290</a:t>
            </a:r>
            <a:endParaRPr lang="en-US" sz="1050" dirty="0"/>
          </a:p>
        </p:txBody>
      </p:sp>
      <p:sp>
        <p:nvSpPr>
          <p:cNvPr id="62" name="Text 60"/>
          <p:cNvSpPr/>
          <p:nvPr/>
        </p:nvSpPr>
        <p:spPr>
          <a:xfrm>
            <a:off x="4572000" y="2679192"/>
            <a:ext cx="4389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Z = (3.961 − 3.0) ÷ (0.776 ÷ √290)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 = 0.961 ÷ 0.0456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 = 21.08</a:t>
            </a:r>
            <a:endParaRPr lang="en-US" sz="1100" dirty="0"/>
          </a:p>
        </p:txBody>
      </p:sp>
      <p:sp>
        <p:nvSpPr>
          <p:cNvPr id="63" name="Shape 61"/>
          <p:cNvSpPr/>
          <p:nvPr/>
        </p:nvSpPr>
        <p:spPr>
          <a:xfrm>
            <a:off x="4480560" y="3364992"/>
            <a:ext cx="4572000" cy="685800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4" name="Shape 62"/>
          <p:cNvSpPr/>
          <p:nvPr/>
        </p:nvSpPr>
        <p:spPr>
          <a:xfrm>
            <a:off x="4480560" y="3364992"/>
            <a:ext cx="54864" cy="685800"/>
          </a:xfrm>
          <a:prstGeom prst="rect">
            <a:avLst/>
          </a:prstGeom>
          <a:solidFill>
            <a:srgbClr val="15803D"/>
          </a:solidFill>
          <a:ln w="12700">
            <a:solidFill>
              <a:srgbClr val="15803D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4480560" y="3364992"/>
            <a:ext cx="4572000" cy="36576"/>
          </a:xfrm>
          <a:prstGeom prst="rect">
            <a:avLst/>
          </a:prstGeom>
          <a:solidFill>
            <a:srgbClr val="15803D"/>
          </a:solidFill>
          <a:ln w="12700">
            <a:solidFill>
              <a:srgbClr val="15803D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4608576" y="3438144"/>
            <a:ext cx="43159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8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Result</a:t>
            </a:r>
            <a:endParaRPr lang="en-US" sz="1000" dirty="0"/>
          </a:p>
        </p:txBody>
      </p:sp>
      <p:sp>
        <p:nvSpPr>
          <p:cNvPr id="67" name="Text 65"/>
          <p:cNvSpPr/>
          <p:nvPr/>
        </p:nvSpPr>
        <p:spPr>
          <a:xfrm>
            <a:off x="4608576" y="3712464"/>
            <a:ext cx="4315968" cy="2651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|21.08| &gt;&gt; 1.96 (critical Z at α=.05) → Reject H₀  |  Growth perceptions are significantly above the neutral midpoint (p &lt; .001).</a:t>
            </a:r>
            <a:endParaRPr lang="en-US" sz="1000" dirty="0"/>
          </a:p>
        </p:txBody>
      </p:sp>
      <p:sp>
        <p:nvSpPr>
          <p:cNvPr id="68" name="Shape 66"/>
          <p:cNvSpPr/>
          <p:nvPr/>
        </p:nvSpPr>
        <p:spPr>
          <a:xfrm>
            <a:off x="4480560" y="4114800"/>
            <a:ext cx="4572000" cy="960120"/>
          </a:xfrm>
          <a:prstGeom prst="rect">
            <a:avLst/>
          </a:prstGeom>
          <a:solidFill>
            <a:srgbClr val="EFF6FF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9" name="Shape 67"/>
          <p:cNvSpPr/>
          <p:nvPr/>
        </p:nvSpPr>
        <p:spPr>
          <a:xfrm>
            <a:off x="4480560" y="4114800"/>
            <a:ext cx="54864" cy="96012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4480560" y="4114800"/>
            <a:ext cx="4572000" cy="36576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4608576" y="4169664"/>
            <a:ext cx="43159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SPSS Steps</a:t>
            </a: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4608576" y="4443984"/>
            <a:ext cx="4315968" cy="5577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Analyze → Compare Means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→ One-Sample T Test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Test Variable(s):  Growth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Test Value:  3.0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Click OK  (t ≈ Z for large n)</a:t>
            </a:r>
            <a:endParaRPr lang="en-US" sz="9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1168" y="0"/>
            <a:ext cx="7132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One-Way ANOVA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B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73152" y="4873752"/>
            <a:ext cx="9070848" cy="269748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01168" y="4873752"/>
            <a:ext cx="8778240" cy="2697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Training  |  Post-Test Diagnostics &amp; Hypothesis Testing  |  Machakos County Real Estate Study  •  n = 290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82880" y="758952"/>
            <a:ext cx="8778240" cy="384048"/>
          </a:xfrm>
          <a:prstGeom prst="rect">
            <a:avLst/>
          </a:prstGeom>
          <a:solidFill>
            <a:srgbClr val="DBEAFE"/>
          </a:solidFill>
          <a:ln w="12700">
            <a:solidFill>
              <a:srgbClr val="3B82C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82880" y="758952"/>
            <a:ext cx="64008" cy="384048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758952"/>
            <a:ext cx="8503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Question:  Does perceived commercial real estate growth differ significantly across education levels of respondents in Machakos County?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ANOVA tests whether 3+ independent group means are equal — without inflating Type I error.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201168" y="1243584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H₀: μ₁ = μ₂ = μ₃ = μ₄   (all education group means are equal)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201168" y="1472184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H₁: At least one group mean is significantly different from the others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182880" y="1783080"/>
            <a:ext cx="4206240" cy="274320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37744" y="17830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 Level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523744" y="178308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346704" y="17830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 Growth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182880" y="2057400"/>
            <a:ext cx="228600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37744" y="20574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Secondary Education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2468880" y="2057400"/>
            <a:ext cx="82296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523744" y="2057400"/>
            <a:ext cx="822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291840" y="2057400"/>
            <a:ext cx="109728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346704" y="205740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4.71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2880" y="2423160"/>
            <a:ext cx="2286000" cy="36576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37744" y="24231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Certificate / Diploma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2468880" y="2423160"/>
            <a:ext cx="822960" cy="36576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523744" y="2423160"/>
            <a:ext cx="822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291840" y="2423160"/>
            <a:ext cx="1097280" cy="36576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346704" y="242316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3.91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82880" y="2788920"/>
            <a:ext cx="228600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37744" y="27889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Graduate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2468880" y="2788920"/>
            <a:ext cx="82296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523744" y="2788920"/>
            <a:ext cx="822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214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3291840" y="2788920"/>
            <a:ext cx="109728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346704" y="278892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3.97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182880" y="3154680"/>
            <a:ext cx="2286000" cy="36576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37744" y="31546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Post-Graduate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2468880" y="3154680"/>
            <a:ext cx="822960" cy="36576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523744" y="3154680"/>
            <a:ext cx="822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3291840" y="3154680"/>
            <a:ext cx="1097280" cy="36576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346704" y="315468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3.98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4572000" y="1783080"/>
            <a:ext cx="4389120" cy="1627632"/>
          </a:xfrm>
          <a:prstGeom prst="rect">
            <a:avLst/>
          </a:prstGeom>
          <a:solidFill>
            <a:srgbClr val="EFF6FF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4572000" y="1783080"/>
            <a:ext cx="54864" cy="1627632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4572000" y="1783080"/>
            <a:ext cx="4389120" cy="36576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700016" y="1837944"/>
            <a:ext cx="41330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SPSS Steps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4700016" y="2112264"/>
            <a:ext cx="4133088" cy="12252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Analyze → Compare Means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→ One-Way ANOVA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Dependent List:  Growth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Factor:  Education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Options: ✓ Descriptive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       ✓ Homogeneity of variance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Post Hoc:  Tukey  (if Levene p &gt; .05)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         Games-Howell  (if p &lt; .05)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Click OK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182880" y="3502152"/>
            <a:ext cx="8778240" cy="256032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74320" y="3502152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Results, Post-Hoc Tests &amp; Effect Size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182880" y="3822192"/>
            <a:ext cx="2788920" cy="1321308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50" name="Shape 48"/>
          <p:cNvSpPr/>
          <p:nvPr/>
        </p:nvSpPr>
        <p:spPr>
          <a:xfrm>
            <a:off x="182880" y="3822192"/>
            <a:ext cx="2788920" cy="45720"/>
          </a:xfrm>
          <a:prstGeom prst="rect">
            <a:avLst/>
          </a:prstGeom>
          <a:solidFill>
            <a:srgbClr val="15803D"/>
          </a:solidFill>
          <a:ln w="12700">
            <a:solidFill>
              <a:srgbClr val="15803D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10896" y="3877056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58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ANOVA Result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310896" y="4151376"/>
            <a:ext cx="2560320" cy="9418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F(3, 286) = 0.414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= .743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significant (p &gt; .05)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 to reject H₀.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 does not explain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differences in growth perceptions.</a:t>
            </a:r>
            <a:endParaRPr lang="en-US" sz="950" dirty="0"/>
          </a:p>
        </p:txBody>
      </p:sp>
      <p:sp>
        <p:nvSpPr>
          <p:cNvPr id="53" name="Shape 51"/>
          <p:cNvSpPr/>
          <p:nvPr/>
        </p:nvSpPr>
        <p:spPr>
          <a:xfrm>
            <a:off x="3127248" y="3822192"/>
            <a:ext cx="2788920" cy="1321308"/>
          </a:xfrm>
          <a:prstGeom prst="rect">
            <a:avLst/>
          </a:prstGeom>
          <a:solidFill>
            <a:srgbClr val="EFF6FF"/>
          </a:solidFill>
          <a:ln w="12700">
            <a:solidFill>
              <a:srgbClr val="2563A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54" name="Shape 52"/>
          <p:cNvSpPr/>
          <p:nvPr/>
        </p:nvSpPr>
        <p:spPr>
          <a:xfrm>
            <a:off x="3127248" y="3822192"/>
            <a:ext cx="2788920" cy="4572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3255264" y="3877056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Post-Hoc Tests</a:t>
            </a:r>
            <a:endParaRPr lang="en-US" sz="1100" dirty="0"/>
          </a:p>
        </p:txBody>
      </p:sp>
      <p:sp>
        <p:nvSpPr>
          <p:cNvPr id="56" name="Text 54"/>
          <p:cNvSpPr/>
          <p:nvPr/>
        </p:nvSpPr>
        <p:spPr>
          <a:xfrm>
            <a:off x="3255264" y="4151376"/>
            <a:ext cx="2560320" cy="9418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needed when ANOVA p &lt; .05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Tukey HSD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Equal variance, similar n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Games-Howell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Unequal variance (Levene p &lt; .05)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Bonferroni → conservative, few groups</a:t>
            </a:r>
            <a:endParaRPr lang="en-US" sz="950" dirty="0"/>
          </a:p>
        </p:txBody>
      </p:sp>
      <p:sp>
        <p:nvSpPr>
          <p:cNvPr id="57" name="Shape 55"/>
          <p:cNvSpPr/>
          <p:nvPr/>
        </p:nvSpPr>
        <p:spPr>
          <a:xfrm>
            <a:off x="6071616" y="3822192"/>
            <a:ext cx="2788920" cy="1321308"/>
          </a:xfrm>
          <a:prstGeom prst="rect">
            <a:avLst/>
          </a:prstGeom>
          <a:solidFill>
            <a:srgbClr val="FEF3C7"/>
          </a:solidFill>
          <a:ln w="12700">
            <a:solidFill>
              <a:srgbClr val="B45309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58" name="Shape 56"/>
          <p:cNvSpPr/>
          <p:nvPr/>
        </p:nvSpPr>
        <p:spPr>
          <a:xfrm>
            <a:off x="6071616" y="3822192"/>
            <a:ext cx="2788920" cy="45720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6199632" y="3877056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 Size  η²</a:t>
            </a:r>
            <a:endParaRPr lang="en-US" sz="1100" dirty="0"/>
          </a:p>
        </p:txBody>
      </p:sp>
      <p:sp>
        <p:nvSpPr>
          <p:cNvPr id="60" name="Text 58"/>
          <p:cNvSpPr/>
          <p:nvPr/>
        </p:nvSpPr>
        <p:spPr>
          <a:xfrm>
            <a:off x="6199632" y="4151376"/>
            <a:ext cx="2560320" cy="9418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η² = SS_Between ÷ SS_Total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Small:   η² = 0.01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Medium: η² = 0.06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Large:   η² ≥ 0.14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report alongside F and p.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Significance ≠ importance.</a:t>
            </a:r>
            <a:endParaRPr lang="en-US" sz="9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1168" y="0"/>
            <a:ext cx="7132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 Your Results — APA Style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B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73152" y="4873752"/>
            <a:ext cx="9070848" cy="269748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01168" y="4873752"/>
            <a:ext cx="8778240" cy="2697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Training  |  Post-Test Diagnostics &amp; Hypothesis Testing  |  Machakos County Real Estate Study  •  n = 290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82880" y="758952"/>
            <a:ext cx="8778240" cy="329184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758952"/>
            <a:ext cx="8503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result needs three things:  the statistic  •  the p-value  •  what it means in plain language for your study context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82880" y="1170432"/>
            <a:ext cx="4315968" cy="1719072"/>
          </a:xfrm>
          <a:prstGeom prst="rect">
            <a:avLst/>
          </a:prstGeom>
          <a:solidFill>
            <a:srgbClr val="EFF6FF"/>
          </a:solidFill>
          <a:ln w="12700">
            <a:solidFill>
              <a:srgbClr val="1E4D7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82880" y="1170432"/>
            <a:ext cx="4315968" cy="45720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82880" y="1170432"/>
            <a:ext cx="64008" cy="1719072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9184" y="1243584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t-Test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329184" y="1517904"/>
            <a:ext cx="6583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Format: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987552" y="1517904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3415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t(df) = value,  p = .xxx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329184" y="1737360"/>
            <a:ext cx="4041648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t(288) = 1.318, p = .189; Male (M=4.00, SD=0.77) vs Female (M=3.87, SD=0.78). Not significant. Male and female real estate developers in Machakos County do not significantly differ in growth perceptions.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29184" y="2615184"/>
            <a:ext cx="404164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Also report: Cohen's d for effect size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681728" y="1170432"/>
            <a:ext cx="4315968" cy="1719072"/>
          </a:xfrm>
          <a:prstGeom prst="rect">
            <a:avLst/>
          </a:prstGeom>
          <a:solidFill>
            <a:srgbClr val="DBEAFE"/>
          </a:solidFill>
          <a:ln w="12700">
            <a:solidFill>
              <a:srgbClr val="2563A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81728" y="1170432"/>
            <a:ext cx="4315968" cy="4572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681728" y="1170432"/>
            <a:ext cx="64008" cy="1719072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28032" y="1243584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Paired t-Test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4828032" y="1517904"/>
            <a:ext cx="6583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Format: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5486400" y="1517904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3415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t(df) = value,  p = .xxx,  Mean diff = value,  95% CI [lower, upper]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4828032" y="1737360"/>
            <a:ext cx="4041648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t(289) = x.xx, p = .xxx. Mean difference between Land (M=4.09) and Labour (M=4.03) ratings was 0.06, 95% CI [lower, upper]. State whether significant.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28032" y="2615184"/>
            <a:ext cx="404164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correlation between pairs too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182880" y="2999232"/>
            <a:ext cx="4315968" cy="1719072"/>
          </a:xfrm>
          <a:prstGeom prst="rect">
            <a:avLst/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182880" y="2999232"/>
            <a:ext cx="4315968" cy="457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82880" y="2999232"/>
            <a:ext cx="64008" cy="17190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29184" y="3072384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Z-Test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329184" y="3346704"/>
            <a:ext cx="6583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Format: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987552" y="3346704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3415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Z = value,  p = .xxx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329184" y="3566160"/>
            <a:ext cx="4041648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 = 21.08, p &lt; .001. The mean growth perception score (M=3.961, SD=0.776) was significantly above the neutral midpoint of 3.0, indicating that respondents perceive positive real estate growth.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29184" y="4443984"/>
            <a:ext cx="404164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the test value (μ₀) used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4681728" y="2999232"/>
            <a:ext cx="4315968" cy="1719072"/>
          </a:xfrm>
          <a:prstGeom prst="rect">
            <a:avLst/>
          </a:prstGeom>
          <a:solidFill>
            <a:srgbClr val="F5F3FF"/>
          </a:solidFill>
          <a:ln w="12700">
            <a:solidFill>
              <a:srgbClr val="6D28D9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681728" y="2999232"/>
            <a:ext cx="4315968" cy="45720"/>
          </a:xfrm>
          <a:prstGeom prst="rect">
            <a:avLst/>
          </a:prstGeom>
          <a:solidFill>
            <a:srgbClr val="6D28D9"/>
          </a:solidFill>
          <a:ln w="12700">
            <a:solidFill>
              <a:srgbClr val="6D28D9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681728" y="2999232"/>
            <a:ext cx="64008" cy="1719072"/>
          </a:xfrm>
          <a:prstGeom prst="rect">
            <a:avLst/>
          </a:prstGeom>
          <a:solidFill>
            <a:srgbClr val="6D28D9"/>
          </a:solidFill>
          <a:ln w="12700">
            <a:solidFill>
              <a:srgbClr val="6D28D9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28032" y="3072384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6D2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One-Way ANOVA</a:t>
            </a:r>
            <a:endParaRPr lang="en-US" sz="1150" dirty="0"/>
          </a:p>
        </p:txBody>
      </p:sp>
      <p:sp>
        <p:nvSpPr>
          <p:cNvPr id="39" name="Text 37"/>
          <p:cNvSpPr/>
          <p:nvPr/>
        </p:nvSpPr>
        <p:spPr>
          <a:xfrm>
            <a:off x="4828032" y="3346704"/>
            <a:ext cx="6583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2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Format: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5486400" y="3346704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3415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F(df_between, df_within) = value,  p = .xxx,  η² = .xxx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4828032" y="3566160"/>
            <a:ext cx="4041648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F(3, 286) = 0.414, p = .743, η² = .004. Education level did not significantly explain differences in perceived commercial real estate growth in Machakos County.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4828032" y="4443984"/>
            <a:ext cx="404164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2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group descriptives; post-hoc if significant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182880" y="4846320"/>
            <a:ext cx="8778240" cy="29718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74320" y="4846320"/>
            <a:ext cx="850392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Golden Rule:  The number is not the answer. The interpretation IS the answer. Always connect the statistic to your research context.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1168" y="0"/>
            <a:ext cx="7132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Session Summary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Summary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73152" y="4873752"/>
            <a:ext cx="9070848" cy="269748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01168" y="4873752"/>
            <a:ext cx="8778240" cy="2697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Training  |  Post-Test Diagnostics &amp; Hypothesis Testing  |  Machakos County Real Estate Study  •  n = 290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82880" y="777240"/>
            <a:ext cx="8778240" cy="27432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37744" y="777240"/>
            <a:ext cx="411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649224" y="7772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/ Method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2386584" y="7772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Approach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4398264" y="777240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Dataset Result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6547104" y="77724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Output to Read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182880" y="1051560"/>
            <a:ext cx="411480" cy="539496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82880" y="1051560"/>
            <a:ext cx="41148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94360" y="1051560"/>
            <a:ext cx="1737360" cy="539496"/>
          </a:xfrm>
          <a:prstGeom prst="rect">
            <a:avLst/>
          </a:prstGeom>
          <a:solidFill>
            <a:srgbClr val="EFF6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67512" y="1051560"/>
            <a:ext cx="164592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Linearity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2331720" y="1051560"/>
            <a:ext cx="2011680" cy="539496"/>
          </a:xfrm>
          <a:prstGeom prst="rect">
            <a:avLst/>
          </a:prstGeom>
          <a:solidFill>
            <a:srgbClr val="EFF6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404872" y="1051560"/>
            <a:ext cx="19202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Scatter + Compare Means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343400" y="1051560"/>
            <a:ext cx="2148840" cy="539496"/>
          </a:xfrm>
          <a:prstGeom prst="rect">
            <a:avLst/>
          </a:prstGeom>
          <a:solidFill>
            <a:srgbClr val="EFF6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416552" y="1051560"/>
            <a:ext cx="205740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r=0.66–0.72 all predictors ✔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6492240" y="1051560"/>
            <a:ext cx="2468880" cy="539496"/>
          </a:xfrm>
          <a:prstGeom prst="rect">
            <a:avLst/>
          </a:prstGeom>
          <a:solidFill>
            <a:srgbClr val="EFF6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565392" y="1051560"/>
            <a:ext cx="23774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R² Quad ≈ R² Linear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182880" y="1591056"/>
            <a:ext cx="411480" cy="539496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82880" y="1591056"/>
            <a:ext cx="41148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594360" y="1591056"/>
            <a:ext cx="1737360" cy="53949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67512" y="1591056"/>
            <a:ext cx="164592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Heteroscedasticity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2331720" y="1591056"/>
            <a:ext cx="2011680" cy="53949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404872" y="1591056"/>
            <a:ext cx="19202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Glejser Test (3 steps)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4343400" y="1591056"/>
            <a:ext cx="2148840" cy="53949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416552" y="1591056"/>
            <a:ext cx="205740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predictors p&gt;.05 ✔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6492240" y="1591056"/>
            <a:ext cx="2468880" cy="53949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565392" y="1591056"/>
            <a:ext cx="23774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ABS_RES regression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182880" y="2130552"/>
            <a:ext cx="411480" cy="539496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82880" y="2130552"/>
            <a:ext cx="41148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594360" y="2130552"/>
            <a:ext cx="1737360" cy="539496"/>
          </a:xfrm>
          <a:prstGeom prst="rect">
            <a:avLst/>
          </a:prstGeom>
          <a:solidFill>
            <a:srgbClr val="DBEA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67512" y="2130552"/>
            <a:ext cx="164592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D4E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Autocorrelation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2331720" y="2130552"/>
            <a:ext cx="2011680" cy="539496"/>
          </a:xfrm>
          <a:prstGeom prst="rect">
            <a:avLst/>
          </a:prstGeom>
          <a:solidFill>
            <a:srgbClr val="DBEA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404872" y="2130552"/>
            <a:ext cx="19202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Durbin-Watson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4343400" y="2130552"/>
            <a:ext cx="2148840" cy="539496"/>
          </a:xfrm>
          <a:prstGeom prst="rect">
            <a:avLst/>
          </a:prstGeom>
          <a:solidFill>
            <a:srgbClr val="DBEA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416552" y="2130552"/>
            <a:ext cx="205740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DW = 2.019 ✔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6492240" y="2130552"/>
            <a:ext cx="2468880" cy="539496"/>
          </a:xfrm>
          <a:prstGeom prst="rect">
            <a:avLst/>
          </a:prstGeom>
          <a:solidFill>
            <a:srgbClr val="DBEA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565392" y="2130552"/>
            <a:ext cx="23774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Summary table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182880" y="2670048"/>
            <a:ext cx="411480" cy="539496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182880" y="2670048"/>
            <a:ext cx="41148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594360" y="2670048"/>
            <a:ext cx="1737360" cy="53949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67512" y="2670048"/>
            <a:ext cx="164592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t-Test</a:t>
            </a:r>
            <a:endParaRPr lang="en-US" sz="1050" dirty="0"/>
          </a:p>
        </p:txBody>
      </p:sp>
      <p:sp>
        <p:nvSpPr>
          <p:cNvPr id="49" name="Shape 47"/>
          <p:cNvSpPr/>
          <p:nvPr/>
        </p:nvSpPr>
        <p:spPr>
          <a:xfrm>
            <a:off x="2331720" y="2670048"/>
            <a:ext cx="2011680" cy="53949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2404872" y="2670048"/>
            <a:ext cx="19202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independent groups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4343400" y="2670048"/>
            <a:ext cx="2148840" cy="53949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416552" y="2670048"/>
            <a:ext cx="205740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t(288)=1.318, p=.189 (ns)</a:t>
            </a:r>
            <a:endParaRPr lang="en-US" sz="950" dirty="0"/>
          </a:p>
        </p:txBody>
      </p:sp>
      <p:sp>
        <p:nvSpPr>
          <p:cNvPr id="53" name="Shape 51"/>
          <p:cNvSpPr/>
          <p:nvPr/>
        </p:nvSpPr>
        <p:spPr>
          <a:xfrm>
            <a:off x="6492240" y="2670048"/>
            <a:ext cx="2468880" cy="53949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565392" y="2670048"/>
            <a:ext cx="23774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Levene's → t-row → p</a:t>
            </a:r>
            <a:endParaRPr lang="en-US" sz="950" dirty="0"/>
          </a:p>
        </p:txBody>
      </p:sp>
      <p:sp>
        <p:nvSpPr>
          <p:cNvPr id="55" name="Shape 53"/>
          <p:cNvSpPr/>
          <p:nvPr/>
        </p:nvSpPr>
        <p:spPr>
          <a:xfrm>
            <a:off x="182880" y="3209544"/>
            <a:ext cx="411480" cy="539496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182880" y="3209544"/>
            <a:ext cx="41148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594360" y="3209544"/>
            <a:ext cx="1737360" cy="539496"/>
          </a:xfrm>
          <a:prstGeom prst="rect">
            <a:avLst/>
          </a:prstGeom>
          <a:solidFill>
            <a:srgbClr val="CCFBF1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67512" y="3209544"/>
            <a:ext cx="164592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Paired t-Test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2331720" y="3209544"/>
            <a:ext cx="2011680" cy="539496"/>
          </a:xfrm>
          <a:prstGeom prst="rect">
            <a:avLst/>
          </a:prstGeom>
          <a:solidFill>
            <a:srgbClr val="CCFBF1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2404872" y="3209544"/>
            <a:ext cx="19202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group, 2 measures</a:t>
            </a:r>
            <a:endParaRPr lang="en-US" sz="950" dirty="0"/>
          </a:p>
        </p:txBody>
      </p:sp>
      <p:sp>
        <p:nvSpPr>
          <p:cNvPr id="61" name="Shape 59"/>
          <p:cNvSpPr/>
          <p:nvPr/>
        </p:nvSpPr>
        <p:spPr>
          <a:xfrm>
            <a:off x="4343400" y="3209544"/>
            <a:ext cx="2148840" cy="539496"/>
          </a:xfrm>
          <a:prstGeom prst="rect">
            <a:avLst/>
          </a:prstGeom>
          <a:solidFill>
            <a:srgbClr val="CCFBF1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4416552" y="3209544"/>
            <a:ext cx="205740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vs Labour — paired</a:t>
            </a:r>
            <a:endParaRPr lang="en-US" sz="950" dirty="0"/>
          </a:p>
        </p:txBody>
      </p:sp>
      <p:sp>
        <p:nvSpPr>
          <p:cNvPr id="63" name="Shape 61"/>
          <p:cNvSpPr/>
          <p:nvPr/>
        </p:nvSpPr>
        <p:spPr>
          <a:xfrm>
            <a:off x="6492240" y="3209544"/>
            <a:ext cx="2468880" cy="539496"/>
          </a:xfrm>
          <a:prstGeom prst="rect">
            <a:avLst/>
          </a:prstGeom>
          <a:solidFill>
            <a:srgbClr val="CCFBF1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6565392" y="3209544"/>
            <a:ext cx="23774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Paired Samples Test table</a:t>
            </a:r>
            <a:endParaRPr lang="en-US" sz="950" dirty="0"/>
          </a:p>
        </p:txBody>
      </p:sp>
      <p:sp>
        <p:nvSpPr>
          <p:cNvPr id="65" name="Shape 63"/>
          <p:cNvSpPr/>
          <p:nvPr/>
        </p:nvSpPr>
        <p:spPr>
          <a:xfrm>
            <a:off x="182880" y="3749040"/>
            <a:ext cx="411480" cy="539496"/>
          </a:xfrm>
          <a:prstGeom prst="rect">
            <a:avLst/>
          </a:prstGeom>
          <a:solidFill>
            <a:srgbClr val="6D28D9"/>
          </a:solidFill>
          <a:ln w="12700">
            <a:solidFill>
              <a:srgbClr val="6D28D9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182880" y="3749040"/>
            <a:ext cx="41148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100" dirty="0"/>
          </a:p>
        </p:txBody>
      </p:sp>
      <p:sp>
        <p:nvSpPr>
          <p:cNvPr id="67" name="Shape 65"/>
          <p:cNvSpPr/>
          <p:nvPr/>
        </p:nvSpPr>
        <p:spPr>
          <a:xfrm>
            <a:off x="594360" y="3749040"/>
            <a:ext cx="1737360" cy="53949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667512" y="3749040"/>
            <a:ext cx="164592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6D2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Z-Test</a:t>
            </a:r>
            <a:endParaRPr lang="en-US" sz="1050" dirty="0"/>
          </a:p>
        </p:txBody>
      </p:sp>
      <p:sp>
        <p:nvSpPr>
          <p:cNvPr id="69" name="Shape 67"/>
          <p:cNvSpPr/>
          <p:nvPr/>
        </p:nvSpPr>
        <p:spPr>
          <a:xfrm>
            <a:off x="2331720" y="3749040"/>
            <a:ext cx="2011680" cy="53949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2404872" y="3749040"/>
            <a:ext cx="19202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 vs. μ₀ = 3.0</a:t>
            </a:r>
            <a:endParaRPr lang="en-US" sz="950" dirty="0"/>
          </a:p>
        </p:txBody>
      </p:sp>
      <p:sp>
        <p:nvSpPr>
          <p:cNvPr id="71" name="Shape 69"/>
          <p:cNvSpPr/>
          <p:nvPr/>
        </p:nvSpPr>
        <p:spPr>
          <a:xfrm>
            <a:off x="4343400" y="3749040"/>
            <a:ext cx="2148840" cy="53949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4416552" y="3749040"/>
            <a:ext cx="205740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Z=21.08, p&lt;.001 ✔</a:t>
            </a:r>
            <a:endParaRPr lang="en-US" sz="950" dirty="0"/>
          </a:p>
        </p:txBody>
      </p:sp>
      <p:sp>
        <p:nvSpPr>
          <p:cNvPr id="73" name="Shape 71"/>
          <p:cNvSpPr/>
          <p:nvPr/>
        </p:nvSpPr>
        <p:spPr>
          <a:xfrm>
            <a:off x="6492240" y="3749040"/>
            <a:ext cx="2468880" cy="53949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6565392" y="3749040"/>
            <a:ext cx="23774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One-Sample T in SPSS</a:t>
            </a:r>
            <a:endParaRPr lang="en-US" sz="950" dirty="0"/>
          </a:p>
        </p:txBody>
      </p:sp>
      <p:sp>
        <p:nvSpPr>
          <p:cNvPr id="75" name="Shape 73"/>
          <p:cNvSpPr/>
          <p:nvPr/>
        </p:nvSpPr>
        <p:spPr>
          <a:xfrm>
            <a:off x="182880" y="4288536"/>
            <a:ext cx="411480" cy="53949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182880" y="4288536"/>
            <a:ext cx="41148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100" dirty="0"/>
          </a:p>
        </p:txBody>
      </p:sp>
      <p:sp>
        <p:nvSpPr>
          <p:cNvPr id="77" name="Shape 75"/>
          <p:cNvSpPr/>
          <p:nvPr/>
        </p:nvSpPr>
        <p:spPr>
          <a:xfrm>
            <a:off x="594360" y="4288536"/>
            <a:ext cx="1737360" cy="539496"/>
          </a:xfrm>
          <a:prstGeom prst="rect">
            <a:avLst/>
          </a:prstGeom>
          <a:solidFill>
            <a:srgbClr val="EDE9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667512" y="4288536"/>
            <a:ext cx="164592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One-Way ANOVA</a:t>
            </a:r>
            <a:endParaRPr lang="en-US" sz="1050" dirty="0"/>
          </a:p>
        </p:txBody>
      </p:sp>
      <p:sp>
        <p:nvSpPr>
          <p:cNvPr id="79" name="Shape 77"/>
          <p:cNvSpPr/>
          <p:nvPr/>
        </p:nvSpPr>
        <p:spPr>
          <a:xfrm>
            <a:off x="2331720" y="4288536"/>
            <a:ext cx="2011680" cy="539496"/>
          </a:xfrm>
          <a:prstGeom prst="rect">
            <a:avLst/>
          </a:prstGeom>
          <a:solidFill>
            <a:srgbClr val="EDE9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2404872" y="4288536"/>
            <a:ext cx="19202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3+ independent groups</a:t>
            </a:r>
            <a:endParaRPr lang="en-US" sz="950" dirty="0"/>
          </a:p>
        </p:txBody>
      </p:sp>
      <p:sp>
        <p:nvSpPr>
          <p:cNvPr id="81" name="Shape 79"/>
          <p:cNvSpPr/>
          <p:nvPr/>
        </p:nvSpPr>
        <p:spPr>
          <a:xfrm>
            <a:off x="4343400" y="4288536"/>
            <a:ext cx="2148840" cy="539496"/>
          </a:xfrm>
          <a:prstGeom prst="rect">
            <a:avLst/>
          </a:prstGeom>
          <a:solidFill>
            <a:srgbClr val="EDE9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4416552" y="4288536"/>
            <a:ext cx="205740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F(3,286)=0.414, p=.743 (ns)</a:t>
            </a:r>
            <a:endParaRPr lang="en-US" sz="950" dirty="0"/>
          </a:p>
        </p:txBody>
      </p:sp>
      <p:sp>
        <p:nvSpPr>
          <p:cNvPr id="83" name="Shape 81"/>
          <p:cNvSpPr/>
          <p:nvPr/>
        </p:nvSpPr>
        <p:spPr>
          <a:xfrm>
            <a:off x="6492240" y="4288536"/>
            <a:ext cx="2468880" cy="539496"/>
          </a:xfrm>
          <a:prstGeom prst="rect">
            <a:avLst/>
          </a:prstGeom>
          <a:solidFill>
            <a:srgbClr val="EDE9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6565392" y="4288536"/>
            <a:ext cx="23774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Post-hoc + η² if significant</a:t>
            </a:r>
            <a:endParaRPr lang="en-US" sz="950" dirty="0"/>
          </a:p>
        </p:txBody>
      </p:sp>
      <p:sp>
        <p:nvSpPr>
          <p:cNvPr id="85" name="Shape 83"/>
          <p:cNvSpPr/>
          <p:nvPr/>
        </p:nvSpPr>
        <p:spPr>
          <a:xfrm>
            <a:off x="182880" y="4837176"/>
            <a:ext cx="8778240" cy="306324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86" name="Text 84"/>
          <p:cNvSpPr/>
          <p:nvPr/>
        </p:nvSpPr>
        <p:spPr>
          <a:xfrm>
            <a:off x="274320" y="4837176"/>
            <a:ext cx="8503920" cy="3063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Significance tells you an effect EXISTS.  Effect size tells you how BIG it is.  Interpretation tells you what it MEANS.  All three are required.</a:t>
            </a:r>
            <a:endParaRPr lang="en-US" sz="10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D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45720"/>
          </a:xfrm>
          <a:prstGeom prst="rect">
            <a:avLst/>
          </a:prstGeom>
          <a:solidFill>
            <a:srgbClr val="3B82C4"/>
          </a:solidFill>
          <a:ln w="12700">
            <a:solidFill>
              <a:srgbClr val="3B82C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5097780"/>
            <a:ext cx="8942832" cy="457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01168" y="4315968"/>
            <a:ext cx="8942832" cy="827532"/>
          </a:xfrm>
          <a:prstGeom prst="rect">
            <a:avLst/>
          </a:prstGeom>
          <a:solidFill>
            <a:srgbClr val="1A3358"/>
          </a:solidFill>
          <a:ln w="12700">
            <a:solidFill>
              <a:srgbClr val="1A335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01168" y="4288536"/>
            <a:ext cx="8942832" cy="457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4572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 E Y   T A K E A W A Y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11480" y="868680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Statistics answers</a:t>
            </a:r>
            <a:endParaRPr lang="en-US" sz="52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questions.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411480" y="2606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9D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connect the number to the research context.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411480" y="3154680"/>
            <a:ext cx="8138160" cy="621792"/>
          </a:xfrm>
          <a:prstGeom prst="rect">
            <a:avLst/>
          </a:prstGeom>
          <a:solidFill>
            <a:srgbClr val="1A3358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11480" y="3154680"/>
            <a:ext cx="64008" cy="62179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66928" y="3154680"/>
            <a:ext cx="79095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t(288) = 1.318, p = .189  →  "Male and female developers in Machakos County do not significantly differ in how they perceive commercial real estate growth."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11480" y="384048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number is not the answer — the interpretation IS the answer.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11480" y="4379976"/>
            <a:ext cx="45720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  |  Q&amp;A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11480" y="4736592"/>
            <a:ext cx="82296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7BA7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Training  •  Machakos County Commercial Real Estate Study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1168" y="0"/>
            <a:ext cx="7132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Agenda — 2 Hours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73152" y="4873752"/>
            <a:ext cx="9070848" cy="269748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01168" y="4873752"/>
            <a:ext cx="8778240" cy="2697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Training  |  Post-Test Diagnostics &amp; Hypothesis Testing  |  Machakos County Real Estate Study  •  n = 290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82880" y="777240"/>
            <a:ext cx="4315968" cy="3977640"/>
          </a:xfrm>
          <a:prstGeom prst="rect">
            <a:avLst/>
          </a:prstGeom>
          <a:solidFill>
            <a:srgbClr val="EFF6FF"/>
          </a:solidFill>
          <a:ln w="12700">
            <a:solidFill>
              <a:srgbClr val="1E4D7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82880" y="777240"/>
            <a:ext cx="4315968" cy="45720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" y="777240"/>
            <a:ext cx="64008" cy="3977640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47472" y="868680"/>
            <a:ext cx="1234440" cy="292608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47472" y="868680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A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664208" y="868680"/>
            <a:ext cx="267004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Post-Test Diagnostics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47472" y="1280160"/>
            <a:ext cx="3986784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47472" y="1280160"/>
            <a:ext cx="45720" cy="713232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" y="1335024"/>
            <a:ext cx="36758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Linearity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75488" y="1591056"/>
            <a:ext cx="29443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Scatter Plots + Compare Means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355848" y="1481328"/>
            <a:ext cx="960120" cy="256032"/>
          </a:xfrm>
          <a:prstGeom prst="rect">
            <a:avLst/>
          </a:prstGeom>
          <a:solidFill>
            <a:srgbClr val="EFF6FF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355848" y="1481328"/>
            <a:ext cx="960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0:10 – 0:35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47472" y="2103120"/>
            <a:ext cx="3986784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47472" y="2103120"/>
            <a:ext cx="45720" cy="713232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5488" y="2157984"/>
            <a:ext cx="36758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Heteroscedasticity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475488" y="2414016"/>
            <a:ext cx="29443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Glejser Test — 3-Step Procedure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3355848" y="2304288"/>
            <a:ext cx="960120" cy="256032"/>
          </a:xfrm>
          <a:prstGeom prst="rect">
            <a:avLst/>
          </a:prstGeom>
          <a:solidFill>
            <a:srgbClr val="EFF6FF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55848" y="2304288"/>
            <a:ext cx="960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0:35 – 0:55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47472" y="2926080"/>
            <a:ext cx="3986784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47472" y="2926080"/>
            <a:ext cx="45720" cy="713232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5488" y="2980944"/>
            <a:ext cx="36758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Autocorrelation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475488" y="3236976"/>
            <a:ext cx="29443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Durbin-Watson Test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3355848" y="3127248"/>
            <a:ext cx="960120" cy="256032"/>
          </a:xfrm>
          <a:prstGeom prst="rect">
            <a:avLst/>
          </a:prstGeom>
          <a:solidFill>
            <a:srgbClr val="EFF6FF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55848" y="3127248"/>
            <a:ext cx="960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0:55 – 1:05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4681728" y="777240"/>
            <a:ext cx="4315968" cy="3977640"/>
          </a:xfrm>
          <a:prstGeom prst="rect">
            <a:avLst/>
          </a:prstGeom>
          <a:solidFill>
            <a:srgbClr val="F0FDFA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681728" y="777240"/>
            <a:ext cx="4315968" cy="457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681728" y="777240"/>
            <a:ext cx="64008" cy="39776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846320" y="868680"/>
            <a:ext cx="1234440" cy="2926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4846320" y="868680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B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6163056" y="868680"/>
            <a:ext cx="267004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Hypothesis Testing — Parametric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4846320" y="1280160"/>
            <a:ext cx="3986784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846320" y="1280160"/>
            <a:ext cx="45720" cy="7132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74336" y="1335024"/>
            <a:ext cx="36758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t-Test</a:t>
            </a:r>
            <a:endParaRPr lang="en-US" sz="1150" dirty="0"/>
          </a:p>
        </p:txBody>
      </p:sp>
      <p:sp>
        <p:nvSpPr>
          <p:cNvPr id="42" name="Text 40"/>
          <p:cNvSpPr/>
          <p:nvPr/>
        </p:nvSpPr>
        <p:spPr>
          <a:xfrm>
            <a:off x="4974336" y="1591056"/>
            <a:ext cx="29443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independent groups — Gender example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7854696" y="1481328"/>
            <a:ext cx="960120" cy="256032"/>
          </a:xfrm>
          <a:prstGeom prst="rect">
            <a:avLst/>
          </a:prstGeom>
          <a:solidFill>
            <a:srgbClr val="F0FDFA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7854696" y="1481328"/>
            <a:ext cx="960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1:05 – 1:20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4846320" y="2103120"/>
            <a:ext cx="3986784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4846320" y="2103120"/>
            <a:ext cx="45720" cy="7132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974336" y="2157984"/>
            <a:ext cx="36758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Paired t-Test</a:t>
            </a:r>
            <a:endParaRPr lang="en-US" sz="1150" dirty="0"/>
          </a:p>
        </p:txBody>
      </p:sp>
      <p:sp>
        <p:nvSpPr>
          <p:cNvPr id="48" name="Text 46"/>
          <p:cNvSpPr/>
          <p:nvPr/>
        </p:nvSpPr>
        <p:spPr>
          <a:xfrm>
            <a:off x="4974336" y="2414016"/>
            <a:ext cx="29443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group, 2 measures — Land vs Labour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7854696" y="2304288"/>
            <a:ext cx="960120" cy="256032"/>
          </a:xfrm>
          <a:prstGeom prst="rect">
            <a:avLst/>
          </a:prstGeom>
          <a:solidFill>
            <a:srgbClr val="F0FDFA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7854696" y="2304288"/>
            <a:ext cx="960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1:20 – 1:32</a:t>
            </a:r>
            <a:endParaRPr lang="en-US" sz="850" dirty="0"/>
          </a:p>
        </p:txBody>
      </p:sp>
      <p:sp>
        <p:nvSpPr>
          <p:cNvPr id="51" name="Shape 49"/>
          <p:cNvSpPr/>
          <p:nvPr/>
        </p:nvSpPr>
        <p:spPr>
          <a:xfrm>
            <a:off x="4846320" y="2926080"/>
            <a:ext cx="3986784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52" name="Shape 50"/>
          <p:cNvSpPr/>
          <p:nvPr/>
        </p:nvSpPr>
        <p:spPr>
          <a:xfrm>
            <a:off x="4846320" y="2926080"/>
            <a:ext cx="45720" cy="7132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974336" y="2980944"/>
            <a:ext cx="36758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Z-Test</a:t>
            </a:r>
            <a:endParaRPr lang="en-US" sz="1150" dirty="0"/>
          </a:p>
        </p:txBody>
      </p:sp>
      <p:sp>
        <p:nvSpPr>
          <p:cNvPr id="54" name="Text 52"/>
          <p:cNvSpPr/>
          <p:nvPr/>
        </p:nvSpPr>
        <p:spPr>
          <a:xfrm>
            <a:off x="4974336" y="3236976"/>
            <a:ext cx="29443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mean vs. hypothesised value</a:t>
            </a:r>
            <a:endParaRPr lang="en-US" sz="950" dirty="0"/>
          </a:p>
        </p:txBody>
      </p:sp>
      <p:sp>
        <p:nvSpPr>
          <p:cNvPr id="55" name="Shape 53"/>
          <p:cNvSpPr/>
          <p:nvPr/>
        </p:nvSpPr>
        <p:spPr>
          <a:xfrm>
            <a:off x="7854696" y="3127248"/>
            <a:ext cx="960120" cy="256032"/>
          </a:xfrm>
          <a:prstGeom prst="rect">
            <a:avLst/>
          </a:prstGeom>
          <a:solidFill>
            <a:srgbClr val="F0FDFA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7854696" y="3127248"/>
            <a:ext cx="960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1:32 – 1:42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4846320" y="3749040"/>
            <a:ext cx="3986784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58" name="Shape 56"/>
          <p:cNvSpPr/>
          <p:nvPr/>
        </p:nvSpPr>
        <p:spPr>
          <a:xfrm>
            <a:off x="4846320" y="3749040"/>
            <a:ext cx="45720" cy="7132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4974336" y="3803904"/>
            <a:ext cx="36758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One-Way ANOVA</a:t>
            </a:r>
            <a:endParaRPr lang="en-US" sz="1150" dirty="0"/>
          </a:p>
        </p:txBody>
      </p:sp>
      <p:sp>
        <p:nvSpPr>
          <p:cNvPr id="60" name="Text 58"/>
          <p:cNvSpPr/>
          <p:nvPr/>
        </p:nvSpPr>
        <p:spPr>
          <a:xfrm>
            <a:off x="4974336" y="4059936"/>
            <a:ext cx="29443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3+ groups — Education level example</a:t>
            </a:r>
            <a:endParaRPr lang="en-US" sz="950" dirty="0"/>
          </a:p>
        </p:txBody>
      </p:sp>
      <p:sp>
        <p:nvSpPr>
          <p:cNvPr id="61" name="Shape 59"/>
          <p:cNvSpPr/>
          <p:nvPr/>
        </p:nvSpPr>
        <p:spPr>
          <a:xfrm>
            <a:off x="7854696" y="3950208"/>
            <a:ext cx="960120" cy="256032"/>
          </a:xfrm>
          <a:prstGeom prst="rect">
            <a:avLst/>
          </a:prstGeom>
          <a:solidFill>
            <a:srgbClr val="F0FDFA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7854696" y="3950208"/>
            <a:ext cx="960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1:42 – 1:55</a:t>
            </a:r>
            <a:endParaRPr lang="en-US" sz="850" dirty="0"/>
          </a:p>
        </p:txBody>
      </p:sp>
      <p:sp>
        <p:nvSpPr>
          <p:cNvPr id="63" name="Shape 61"/>
          <p:cNvSpPr/>
          <p:nvPr/>
        </p:nvSpPr>
        <p:spPr>
          <a:xfrm>
            <a:off x="182880" y="4727448"/>
            <a:ext cx="8778240" cy="256032"/>
          </a:xfrm>
          <a:prstGeom prst="rect">
            <a:avLst/>
          </a:prstGeom>
          <a:solidFill>
            <a:srgbClr val="FEF3C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274320" y="4727448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Q&amp;A &amp; Wrap-Up  →  1:55 – 2:00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1168" y="0"/>
            <a:ext cx="7132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About Our Dataset — Machakos County Real Estate Study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73152" y="4873752"/>
            <a:ext cx="9070848" cy="269748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01168" y="4873752"/>
            <a:ext cx="8778240" cy="2697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Training  |  Post-Test Diagnostics &amp; Hypothesis Testing  |  Machakos County Real Estate Study  •  n = 290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82880" y="777240"/>
            <a:ext cx="5166360" cy="29260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82880" y="777240"/>
            <a:ext cx="5166360" cy="292608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Variables &amp; Descriptive Statistics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82880" y="1069848"/>
            <a:ext cx="1280160" cy="274320"/>
          </a:xfrm>
          <a:prstGeom prst="rect">
            <a:avLst/>
          </a:prstGeom>
          <a:solidFill>
            <a:srgbClr val="3B82C4"/>
          </a:solidFill>
          <a:ln w="12700">
            <a:solidFill>
              <a:srgbClr val="3B82C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37744" y="1069848"/>
            <a:ext cx="12252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1463040" y="1069848"/>
            <a:ext cx="640080" cy="274320"/>
          </a:xfrm>
          <a:prstGeom prst="rect">
            <a:avLst/>
          </a:prstGeom>
          <a:solidFill>
            <a:srgbClr val="3B82C4"/>
          </a:solidFill>
          <a:ln w="12700">
            <a:solidFill>
              <a:srgbClr val="3B82C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17904" y="1069848"/>
            <a:ext cx="58521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103120" y="1069848"/>
            <a:ext cx="594360" cy="274320"/>
          </a:xfrm>
          <a:prstGeom prst="rect">
            <a:avLst/>
          </a:prstGeom>
          <a:solidFill>
            <a:srgbClr val="3B82C4"/>
          </a:solidFill>
          <a:ln w="12700">
            <a:solidFill>
              <a:srgbClr val="3B82C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157984" y="1069848"/>
            <a:ext cx="5394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SD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2697480" y="1069848"/>
            <a:ext cx="2651760" cy="274320"/>
          </a:xfrm>
          <a:prstGeom prst="rect">
            <a:avLst/>
          </a:prstGeom>
          <a:solidFill>
            <a:srgbClr val="3B82C4"/>
          </a:solidFill>
          <a:ln w="12700">
            <a:solidFill>
              <a:srgbClr val="3B82C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752344" y="1069848"/>
            <a:ext cx="25968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Description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182880" y="1344168"/>
            <a:ext cx="12801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37744" y="1344168"/>
            <a:ext cx="12252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1463040" y="1344168"/>
            <a:ext cx="64008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517904" y="1344168"/>
            <a:ext cx="58521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4.09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103120" y="1344168"/>
            <a:ext cx="594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157984" y="1344168"/>
            <a:ext cx="539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0.70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2697480" y="1344168"/>
            <a:ext cx="26517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752344" y="1344168"/>
            <a:ext cx="25968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items — location, size, accessibility, topography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182880" y="1819656"/>
            <a:ext cx="1280160" cy="47548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37744" y="1819656"/>
            <a:ext cx="12252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Labour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1463040" y="1819656"/>
            <a:ext cx="640080" cy="47548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517904" y="1819656"/>
            <a:ext cx="58521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4.03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103120" y="1819656"/>
            <a:ext cx="594360" cy="47548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157984" y="1819656"/>
            <a:ext cx="539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0.73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2697480" y="1819656"/>
            <a:ext cx="2651760" cy="47548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752344" y="1819656"/>
            <a:ext cx="25968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items — availability, cost, skill level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182880" y="2295144"/>
            <a:ext cx="12801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37744" y="2295144"/>
            <a:ext cx="12252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1463040" y="2295144"/>
            <a:ext cx="64008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517904" y="2295144"/>
            <a:ext cx="58521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3.97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2103120" y="2295144"/>
            <a:ext cx="594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157984" y="2295144"/>
            <a:ext cx="539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0.76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2697480" y="2295144"/>
            <a:ext cx="26517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752344" y="2295144"/>
            <a:ext cx="25968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items — equity access, loans, collateral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182880" y="2770632"/>
            <a:ext cx="1280160" cy="47548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37744" y="2770632"/>
            <a:ext cx="12252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Entrepreneurship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1463040" y="2770632"/>
            <a:ext cx="640080" cy="47548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1517904" y="2770632"/>
            <a:ext cx="58521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4.03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2103120" y="2770632"/>
            <a:ext cx="594360" cy="47548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157984" y="2770632"/>
            <a:ext cx="539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0.71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2697480" y="2770632"/>
            <a:ext cx="2651760" cy="47548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2752344" y="2770632"/>
            <a:ext cx="25968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items — creativity, risk, vision, work ethics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182880" y="3246120"/>
            <a:ext cx="12801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237744" y="3246120"/>
            <a:ext cx="12252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</a:t>
            </a:r>
            <a:endParaRPr lang="en-US" sz="950" dirty="0"/>
          </a:p>
        </p:txBody>
      </p:sp>
      <p:sp>
        <p:nvSpPr>
          <p:cNvPr id="53" name="Shape 51"/>
          <p:cNvSpPr/>
          <p:nvPr/>
        </p:nvSpPr>
        <p:spPr>
          <a:xfrm>
            <a:off x="1463040" y="3246120"/>
            <a:ext cx="64008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1517904" y="3246120"/>
            <a:ext cx="58521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4.35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2103120" y="3246120"/>
            <a:ext cx="594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2157984" y="3246120"/>
            <a:ext cx="539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0.66</a:t>
            </a:r>
            <a:endParaRPr lang="en-US" sz="950" dirty="0"/>
          </a:p>
        </p:txBody>
      </p:sp>
      <p:sp>
        <p:nvSpPr>
          <p:cNvPr id="57" name="Shape 55"/>
          <p:cNvSpPr/>
          <p:nvPr/>
        </p:nvSpPr>
        <p:spPr>
          <a:xfrm>
            <a:off x="2697480" y="3246120"/>
            <a:ext cx="26517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2752344" y="3246120"/>
            <a:ext cx="25968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items — taxes, approvals, licensing, regulations</a:t>
            </a:r>
            <a:endParaRPr lang="en-US" sz="950" dirty="0"/>
          </a:p>
        </p:txBody>
      </p:sp>
      <p:sp>
        <p:nvSpPr>
          <p:cNvPr id="59" name="Shape 57"/>
          <p:cNvSpPr/>
          <p:nvPr/>
        </p:nvSpPr>
        <p:spPr>
          <a:xfrm>
            <a:off x="182880" y="3721608"/>
            <a:ext cx="1280160" cy="47548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237744" y="3721608"/>
            <a:ext cx="12252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</a:t>
            </a:r>
            <a:endParaRPr lang="en-US" sz="950" dirty="0"/>
          </a:p>
        </p:txBody>
      </p:sp>
      <p:sp>
        <p:nvSpPr>
          <p:cNvPr id="61" name="Shape 59"/>
          <p:cNvSpPr/>
          <p:nvPr/>
        </p:nvSpPr>
        <p:spPr>
          <a:xfrm>
            <a:off x="1463040" y="3721608"/>
            <a:ext cx="640080" cy="47548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1517904" y="3721608"/>
            <a:ext cx="58521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3.96</a:t>
            </a:r>
            <a:endParaRPr lang="en-US" sz="1100" dirty="0"/>
          </a:p>
        </p:txBody>
      </p:sp>
      <p:sp>
        <p:nvSpPr>
          <p:cNvPr id="63" name="Shape 61"/>
          <p:cNvSpPr/>
          <p:nvPr/>
        </p:nvSpPr>
        <p:spPr>
          <a:xfrm>
            <a:off x="2103120" y="3721608"/>
            <a:ext cx="594360" cy="47548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2157984" y="3721608"/>
            <a:ext cx="5394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0.78</a:t>
            </a:r>
            <a:endParaRPr lang="en-US" sz="950" dirty="0"/>
          </a:p>
        </p:txBody>
      </p:sp>
      <p:sp>
        <p:nvSpPr>
          <p:cNvPr id="65" name="Shape 63"/>
          <p:cNvSpPr/>
          <p:nvPr/>
        </p:nvSpPr>
        <p:spPr>
          <a:xfrm>
            <a:off x="2697480" y="3721608"/>
            <a:ext cx="2651760" cy="47548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2752344" y="3721608"/>
            <a:ext cx="25968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items — units built, prices, returns, competition</a:t>
            </a:r>
            <a:endParaRPr lang="en-US" sz="950" dirty="0"/>
          </a:p>
        </p:txBody>
      </p:sp>
      <p:sp>
        <p:nvSpPr>
          <p:cNvPr id="67" name="Shape 65"/>
          <p:cNvSpPr/>
          <p:nvPr/>
        </p:nvSpPr>
        <p:spPr>
          <a:xfrm>
            <a:off x="5577840" y="777240"/>
            <a:ext cx="3383280" cy="29260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5577840" y="777240"/>
            <a:ext cx="3383280" cy="292608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Profile</a:t>
            </a:r>
            <a:endParaRPr lang="en-US" sz="1100" dirty="0"/>
          </a:p>
        </p:txBody>
      </p:sp>
      <p:sp>
        <p:nvSpPr>
          <p:cNvPr id="69" name="Shape 67"/>
          <p:cNvSpPr/>
          <p:nvPr/>
        </p:nvSpPr>
        <p:spPr>
          <a:xfrm>
            <a:off x="5577840" y="1069848"/>
            <a:ext cx="3383280" cy="3931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5669280" y="1069848"/>
            <a:ext cx="192024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Respondents</a:t>
            </a:r>
            <a:endParaRPr lang="en-US" sz="950" dirty="0"/>
          </a:p>
        </p:txBody>
      </p:sp>
      <p:sp>
        <p:nvSpPr>
          <p:cNvPr id="71" name="Text 69"/>
          <p:cNvSpPr/>
          <p:nvPr/>
        </p:nvSpPr>
        <p:spPr>
          <a:xfrm>
            <a:off x="7498080" y="1069848"/>
            <a:ext cx="141732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290</a:t>
            </a:r>
            <a:endParaRPr lang="en-US" sz="950" dirty="0"/>
          </a:p>
        </p:txBody>
      </p:sp>
      <p:sp>
        <p:nvSpPr>
          <p:cNvPr id="72" name="Shape 70"/>
          <p:cNvSpPr/>
          <p:nvPr/>
        </p:nvSpPr>
        <p:spPr>
          <a:xfrm>
            <a:off x="5577840" y="1463040"/>
            <a:ext cx="3383280" cy="39319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5669280" y="1463040"/>
            <a:ext cx="192024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Male</a:t>
            </a:r>
            <a:endParaRPr lang="en-US" sz="950" dirty="0"/>
          </a:p>
        </p:txBody>
      </p:sp>
      <p:sp>
        <p:nvSpPr>
          <p:cNvPr id="74" name="Text 72"/>
          <p:cNvSpPr/>
          <p:nvPr/>
        </p:nvSpPr>
        <p:spPr>
          <a:xfrm>
            <a:off x="7498080" y="1463040"/>
            <a:ext cx="141732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204  (70.3%)</a:t>
            </a:r>
            <a:endParaRPr lang="en-US" sz="950" dirty="0"/>
          </a:p>
        </p:txBody>
      </p:sp>
      <p:sp>
        <p:nvSpPr>
          <p:cNvPr id="75" name="Shape 73"/>
          <p:cNvSpPr/>
          <p:nvPr/>
        </p:nvSpPr>
        <p:spPr>
          <a:xfrm>
            <a:off x="5577840" y="1856232"/>
            <a:ext cx="3383280" cy="3931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5669280" y="1856232"/>
            <a:ext cx="192024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Female</a:t>
            </a:r>
            <a:endParaRPr lang="en-US" sz="950" dirty="0"/>
          </a:p>
        </p:txBody>
      </p:sp>
      <p:sp>
        <p:nvSpPr>
          <p:cNvPr id="77" name="Text 75"/>
          <p:cNvSpPr/>
          <p:nvPr/>
        </p:nvSpPr>
        <p:spPr>
          <a:xfrm>
            <a:off x="7498080" y="1856232"/>
            <a:ext cx="141732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86  (29.7%)</a:t>
            </a:r>
            <a:endParaRPr lang="en-US" sz="950" dirty="0"/>
          </a:p>
        </p:txBody>
      </p:sp>
      <p:sp>
        <p:nvSpPr>
          <p:cNvPr id="78" name="Shape 76"/>
          <p:cNvSpPr/>
          <p:nvPr/>
        </p:nvSpPr>
        <p:spPr>
          <a:xfrm>
            <a:off x="5577840" y="2249424"/>
            <a:ext cx="3383280" cy="39319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5669280" y="2249424"/>
            <a:ext cx="192024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Dominant Age</a:t>
            </a:r>
            <a:endParaRPr lang="en-US" sz="950" dirty="0"/>
          </a:p>
        </p:txBody>
      </p:sp>
      <p:sp>
        <p:nvSpPr>
          <p:cNvPr id="80" name="Text 78"/>
          <p:cNvSpPr/>
          <p:nvPr/>
        </p:nvSpPr>
        <p:spPr>
          <a:xfrm>
            <a:off x="7498080" y="2249424"/>
            <a:ext cx="141732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45–49 yrs (n=131)</a:t>
            </a:r>
            <a:endParaRPr lang="en-US" sz="950" dirty="0"/>
          </a:p>
        </p:txBody>
      </p:sp>
      <p:sp>
        <p:nvSpPr>
          <p:cNvPr id="81" name="Shape 79"/>
          <p:cNvSpPr/>
          <p:nvPr/>
        </p:nvSpPr>
        <p:spPr>
          <a:xfrm>
            <a:off x="5577840" y="2642616"/>
            <a:ext cx="3383280" cy="3931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5669280" y="2642616"/>
            <a:ext cx="192024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Dominant Education</a:t>
            </a:r>
            <a:endParaRPr lang="en-US" sz="950" dirty="0"/>
          </a:p>
        </p:txBody>
      </p:sp>
      <p:sp>
        <p:nvSpPr>
          <p:cNvPr id="83" name="Text 81"/>
          <p:cNvSpPr/>
          <p:nvPr/>
        </p:nvSpPr>
        <p:spPr>
          <a:xfrm>
            <a:off x="7498080" y="2642616"/>
            <a:ext cx="141732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Graduate (n=214)</a:t>
            </a:r>
            <a:endParaRPr lang="en-US" sz="950" dirty="0"/>
          </a:p>
        </p:txBody>
      </p:sp>
      <p:sp>
        <p:nvSpPr>
          <p:cNvPr id="84" name="Shape 82"/>
          <p:cNvSpPr/>
          <p:nvPr/>
        </p:nvSpPr>
        <p:spPr>
          <a:xfrm>
            <a:off x="5577840" y="3035808"/>
            <a:ext cx="3383280" cy="39319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5669280" y="3035808"/>
            <a:ext cx="192024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Experience 6–10 yrs</a:t>
            </a:r>
            <a:endParaRPr lang="en-US" sz="950" dirty="0"/>
          </a:p>
        </p:txBody>
      </p:sp>
      <p:sp>
        <p:nvSpPr>
          <p:cNvPr id="86" name="Text 84"/>
          <p:cNvSpPr/>
          <p:nvPr/>
        </p:nvSpPr>
        <p:spPr>
          <a:xfrm>
            <a:off x="7498080" y="3035808"/>
            <a:ext cx="141732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Largest duration group</a:t>
            </a:r>
            <a:endParaRPr lang="en-US" sz="950" dirty="0"/>
          </a:p>
        </p:txBody>
      </p:sp>
      <p:sp>
        <p:nvSpPr>
          <p:cNvPr id="87" name="Shape 85"/>
          <p:cNvSpPr/>
          <p:nvPr/>
        </p:nvSpPr>
        <p:spPr>
          <a:xfrm>
            <a:off x="5577840" y="3520440"/>
            <a:ext cx="3383280" cy="2560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88" name="Text 86"/>
          <p:cNvSpPr/>
          <p:nvPr/>
        </p:nvSpPr>
        <p:spPr>
          <a:xfrm>
            <a:off x="5577840" y="3520440"/>
            <a:ext cx="3383280" cy="256032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Predictor → Growth Correlations (r)</a:t>
            </a:r>
            <a:endParaRPr lang="en-US" sz="1000" dirty="0"/>
          </a:p>
        </p:txBody>
      </p:sp>
      <p:sp>
        <p:nvSpPr>
          <p:cNvPr id="89" name="Shape 87"/>
          <p:cNvSpPr/>
          <p:nvPr/>
        </p:nvSpPr>
        <p:spPr>
          <a:xfrm>
            <a:off x="5577840" y="3803904"/>
            <a:ext cx="1645920" cy="384048"/>
          </a:xfrm>
          <a:prstGeom prst="rect">
            <a:avLst/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5650992" y="3803904"/>
            <a:ext cx="1554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</a:t>
            </a:r>
            <a:endParaRPr lang="en-US" sz="900" dirty="0"/>
          </a:p>
        </p:txBody>
      </p:sp>
      <p:sp>
        <p:nvSpPr>
          <p:cNvPr id="91" name="Text 89"/>
          <p:cNvSpPr/>
          <p:nvPr/>
        </p:nvSpPr>
        <p:spPr>
          <a:xfrm>
            <a:off x="5650992" y="3986784"/>
            <a:ext cx="1554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0.721</a:t>
            </a:r>
            <a:endParaRPr lang="en-US" sz="1000" dirty="0"/>
          </a:p>
        </p:txBody>
      </p:sp>
      <p:sp>
        <p:nvSpPr>
          <p:cNvPr id="92" name="Shape 90"/>
          <p:cNvSpPr/>
          <p:nvPr/>
        </p:nvSpPr>
        <p:spPr>
          <a:xfrm>
            <a:off x="7278624" y="3803904"/>
            <a:ext cx="164592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93" name="Text 91"/>
          <p:cNvSpPr/>
          <p:nvPr/>
        </p:nvSpPr>
        <p:spPr>
          <a:xfrm>
            <a:off x="7351776" y="3803904"/>
            <a:ext cx="1554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Labour</a:t>
            </a:r>
            <a:endParaRPr lang="en-US" sz="900" dirty="0"/>
          </a:p>
        </p:txBody>
      </p:sp>
      <p:sp>
        <p:nvSpPr>
          <p:cNvPr id="94" name="Text 92"/>
          <p:cNvSpPr/>
          <p:nvPr/>
        </p:nvSpPr>
        <p:spPr>
          <a:xfrm>
            <a:off x="7351776" y="3986784"/>
            <a:ext cx="1554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0.660</a:t>
            </a:r>
            <a:endParaRPr lang="en-US" sz="1000" dirty="0"/>
          </a:p>
        </p:txBody>
      </p:sp>
      <p:sp>
        <p:nvSpPr>
          <p:cNvPr id="95" name="Shape 93"/>
          <p:cNvSpPr/>
          <p:nvPr/>
        </p:nvSpPr>
        <p:spPr>
          <a:xfrm>
            <a:off x="5577840" y="4242816"/>
            <a:ext cx="1645920" cy="384048"/>
          </a:xfrm>
          <a:prstGeom prst="rect">
            <a:avLst/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96" name="Text 94"/>
          <p:cNvSpPr/>
          <p:nvPr/>
        </p:nvSpPr>
        <p:spPr>
          <a:xfrm>
            <a:off x="5650992" y="4242816"/>
            <a:ext cx="1554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</a:t>
            </a:r>
            <a:endParaRPr lang="en-US" sz="900" dirty="0"/>
          </a:p>
        </p:txBody>
      </p:sp>
      <p:sp>
        <p:nvSpPr>
          <p:cNvPr id="97" name="Text 95"/>
          <p:cNvSpPr/>
          <p:nvPr/>
        </p:nvSpPr>
        <p:spPr>
          <a:xfrm>
            <a:off x="5650992" y="4425696"/>
            <a:ext cx="1554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0.697</a:t>
            </a:r>
            <a:endParaRPr lang="en-US" sz="1000" dirty="0"/>
          </a:p>
        </p:txBody>
      </p:sp>
      <p:sp>
        <p:nvSpPr>
          <p:cNvPr id="98" name="Shape 96"/>
          <p:cNvSpPr/>
          <p:nvPr/>
        </p:nvSpPr>
        <p:spPr>
          <a:xfrm>
            <a:off x="7278624" y="4242816"/>
            <a:ext cx="164592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99" name="Text 97"/>
          <p:cNvSpPr/>
          <p:nvPr/>
        </p:nvSpPr>
        <p:spPr>
          <a:xfrm>
            <a:off x="7351776" y="4242816"/>
            <a:ext cx="1554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Entrepreneurship</a:t>
            </a:r>
            <a:endParaRPr lang="en-US" sz="900" dirty="0"/>
          </a:p>
        </p:txBody>
      </p:sp>
      <p:sp>
        <p:nvSpPr>
          <p:cNvPr id="100" name="Text 98"/>
          <p:cNvSpPr/>
          <p:nvPr/>
        </p:nvSpPr>
        <p:spPr>
          <a:xfrm>
            <a:off x="7351776" y="4425696"/>
            <a:ext cx="1554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0.686</a:t>
            </a:r>
            <a:endParaRPr lang="en-US" sz="1000" dirty="0"/>
          </a:p>
        </p:txBody>
      </p:sp>
      <p:sp>
        <p:nvSpPr>
          <p:cNvPr id="101" name="Text 99"/>
          <p:cNvSpPr/>
          <p:nvPr/>
        </p:nvSpPr>
        <p:spPr>
          <a:xfrm>
            <a:off x="5577840" y="4645152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correlations significant at p &lt; .001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4572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5097780"/>
            <a:ext cx="8942832" cy="457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943600" y="457200"/>
            <a:ext cx="292608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6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26000" dirty="0"/>
          </a:p>
        </p:txBody>
      </p:sp>
      <p:sp>
        <p:nvSpPr>
          <p:cNvPr id="6" name="Text 4"/>
          <p:cNvSpPr/>
          <p:nvPr/>
        </p:nvSpPr>
        <p:spPr>
          <a:xfrm>
            <a:off x="411480" y="640080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A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51560"/>
            <a:ext cx="71323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Post-Test</a:t>
            </a:r>
            <a:endParaRPr lang="en-US" sz="4200" dirty="0"/>
          </a:p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Diagnostics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411480" y="2971800"/>
            <a:ext cx="7132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D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AFTER fitting your regression — verify the model assumptions are satisfied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11480" y="3703320"/>
            <a:ext cx="1828800" cy="347472"/>
          </a:xfrm>
          <a:prstGeom prst="rect">
            <a:avLst/>
          </a:prstGeom>
          <a:solidFill>
            <a:srgbClr val="1A3358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11480" y="3703320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Linearity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423160" y="3703320"/>
            <a:ext cx="1828800" cy="347472"/>
          </a:xfrm>
          <a:prstGeom prst="rect">
            <a:avLst/>
          </a:prstGeom>
          <a:solidFill>
            <a:srgbClr val="1A3358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423160" y="3703320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Heteroscedasticity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434840" y="3703320"/>
            <a:ext cx="1828800" cy="347472"/>
          </a:xfrm>
          <a:prstGeom prst="rect">
            <a:avLst/>
          </a:prstGeom>
          <a:solidFill>
            <a:srgbClr val="1A3358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434840" y="3703320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Autocorrelation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1168" y="0"/>
            <a:ext cx="7132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Linearity — Concept &amp; Why It Matters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A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73152" y="4873752"/>
            <a:ext cx="9070848" cy="269748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01168" y="4873752"/>
            <a:ext cx="8778240" cy="2697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Training  |  Post-Test Diagnostics &amp; Hypothesis Testing  |  Machakos County Real Estate Study  •  n = 290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82880" y="758952"/>
            <a:ext cx="8778240" cy="512064"/>
          </a:xfrm>
          <a:prstGeom prst="rect">
            <a:avLst/>
          </a:prstGeom>
          <a:solidFill>
            <a:srgbClr val="DBEAFE"/>
          </a:solidFill>
          <a:ln w="12700">
            <a:solidFill>
              <a:srgbClr val="3B82C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82880" y="758952"/>
            <a:ext cx="64008" cy="512064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758952"/>
            <a:ext cx="8503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Linearity assumes that every one-unit increase in your predictor produces the same change in the outcome — regardless of where you are on the scale.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true relationship curves, the straight regression line gives biased, misleading coefficients.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182880" y="1389888"/>
            <a:ext cx="2788920" cy="2578608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82880" y="1389888"/>
            <a:ext cx="2788920" cy="45720"/>
          </a:xfrm>
          <a:prstGeom prst="rect">
            <a:avLst/>
          </a:prstGeom>
          <a:solidFill>
            <a:srgbClr val="15803D"/>
          </a:solidFill>
          <a:ln w="12700">
            <a:solidFill>
              <a:srgbClr val="15803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10896" y="1435608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58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Linearity Holds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10896" y="1755648"/>
            <a:ext cx="256032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Scatter plot shows a diagonal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around a straight line.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Residuals scatter randomly —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fan, no curve, no pattern.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regression slopes are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trusted and unbiased.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127248" y="1389888"/>
            <a:ext cx="2788920" cy="2578608"/>
          </a:xfrm>
          <a:prstGeom prst="rect">
            <a:avLst/>
          </a:prstGeom>
          <a:solidFill>
            <a:srgbClr val="FEE2E2"/>
          </a:solidFill>
          <a:ln w="12700">
            <a:solidFill>
              <a:srgbClr val="B91C1C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127248" y="1389888"/>
            <a:ext cx="2788920" cy="45720"/>
          </a:xfrm>
          <a:prstGeom prst="rect">
            <a:avLst/>
          </a:prstGeom>
          <a:solidFill>
            <a:srgbClr val="B91C1C"/>
          </a:solidFill>
          <a:ln w="12700">
            <a:solidFill>
              <a:srgbClr val="B91C1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55264" y="1435608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Non-Linearity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255264" y="1755648"/>
            <a:ext cx="256032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Scatter plot bends or curves.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Residuals follow a pattern —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fanning out or arching.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Slopes are biased. A strong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curved effect may appear weak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totally missed.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071616" y="1389888"/>
            <a:ext cx="2788920" cy="2578608"/>
          </a:xfrm>
          <a:prstGeom prst="rect">
            <a:avLst/>
          </a:prstGeom>
          <a:solidFill>
            <a:srgbClr val="FEF3C7"/>
          </a:solidFill>
          <a:ln w="12700">
            <a:solidFill>
              <a:srgbClr val="B45309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071616" y="1389888"/>
            <a:ext cx="2788920" cy="45720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199632" y="1435608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If Violated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199632" y="1755648"/>
            <a:ext cx="256032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Log-transform the outcome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(use LN of Y).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a quadratic term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(X and X²) to the model.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Split the range and run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 regressions.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182880" y="4059936"/>
            <a:ext cx="8778240" cy="347472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4320" y="4059936"/>
            <a:ext cx="8503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Data:  Land → Growth  r = 0.721  |  Labour → Growth  r = 0.660  |  Capital → Growth  r = 0.697  |  Entrepreneurship → Growth  r = 0.686  |  All p &lt; .001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182880" y="4462272"/>
            <a:ext cx="8778240" cy="658368"/>
          </a:xfrm>
          <a:prstGeom prst="rect">
            <a:avLst/>
          </a:prstGeom>
          <a:solidFill>
            <a:srgbClr val="FEF3C7"/>
          </a:solidFill>
          <a:ln w="12700">
            <a:solidFill>
              <a:srgbClr val="D4A017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182880" y="4462272"/>
            <a:ext cx="54864" cy="65836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82880" y="4462272"/>
            <a:ext cx="8778240" cy="36576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10896" y="4535424"/>
            <a:ext cx="852220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Practical Note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310896" y="4809744"/>
            <a:ext cx="8522208" cy="2377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Non-linearity is more common with ratio-scale variables (income, distance, time). With Likert composite scores — like all your constructs — linearity almost always holds. The scatter plots will confirm a clean linear trend across all four predictors.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1168" y="0"/>
            <a:ext cx="7132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Linearity — Two Methods in SPSS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A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73152" y="4873752"/>
            <a:ext cx="9070848" cy="269748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01168" y="4873752"/>
            <a:ext cx="8778240" cy="2697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Training  |  Post-Test Diagnostics &amp; Hypothesis Testing  |  Machakos County Real Estate Study  •  n = 290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82880" y="777240"/>
            <a:ext cx="4315968" cy="310896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777240"/>
            <a:ext cx="41148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1: Scatter Plot  +  Fit Lines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81728" y="777240"/>
            <a:ext cx="4315968" cy="310896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73168" y="777240"/>
            <a:ext cx="41148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2: Compare Means  (Monotonic Check)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182880" y="1133856"/>
            <a:ext cx="4315968" cy="1828800"/>
          </a:xfrm>
          <a:prstGeom prst="rect">
            <a:avLst/>
          </a:prstGeom>
          <a:solidFill>
            <a:srgbClr val="EFF6FF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182880" y="1133856"/>
            <a:ext cx="54864" cy="182880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82880" y="1133856"/>
            <a:ext cx="4315968" cy="36576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10896" y="1188720"/>
            <a:ext cx="40599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SPSS Steps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10896" y="1463040"/>
            <a:ext cx="4059936" cy="142646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Graphs → Chart Builder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→ Scatter/Dot → Simple Scatter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Y-axis: Growth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X-axis: Land  (repeat for each predictor)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Click OK → double-click the chart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Elements → Fit Line at Total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Select: Linear → Apply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Select: Quadratic → Apply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Compare R² Linear vs R² Quadratic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681728" y="1133856"/>
            <a:ext cx="4315968" cy="1828800"/>
          </a:xfrm>
          <a:prstGeom prst="rect">
            <a:avLst/>
          </a:prstGeom>
          <a:solidFill>
            <a:srgbClr val="EFF6FF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81728" y="1133856"/>
            <a:ext cx="54864" cy="182880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681728" y="1133856"/>
            <a:ext cx="4315968" cy="36576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09744" y="1188720"/>
            <a:ext cx="40599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SPSS Steps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809744" y="1463040"/>
            <a:ext cx="4059936" cy="142646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Transform → Recode Into Diff Variables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Land → Land_Group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1–2.99 = 1 (Low)  |  3–3.99 = 2 (Med)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4–5 = 3 (High) → OK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Analyze → Compare Means → Means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Dependent: Growth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Independent: Land_Group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Options: ✓ ANOVA table  ✓ Eta → OK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182880" y="3035808"/>
            <a:ext cx="4315968" cy="1691640"/>
          </a:xfrm>
          <a:prstGeom prst="rect">
            <a:avLst/>
          </a:prstGeom>
          <a:solidFill>
            <a:srgbClr val="DBEAFE"/>
          </a:solidFill>
          <a:ln w="12700">
            <a:solidFill>
              <a:srgbClr val="2563A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182880" y="3035808"/>
            <a:ext cx="4315968" cy="4572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10896" y="3108960"/>
            <a:ext cx="4069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the Scatter Plot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10896" y="3401568"/>
            <a:ext cx="4069080" cy="1261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R² Linear ≈ R² Quadratic → Linearity holds ✔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Difference &lt; 0.02 → safely ignore the curve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Difference &gt; 0.05 → non-linearity may exist ✗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your data: both lines will nearly overlap,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confirming a clean linear relationship.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681728" y="3035808"/>
            <a:ext cx="4315968" cy="1691640"/>
          </a:xfrm>
          <a:prstGeom prst="rect">
            <a:avLst/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681728" y="3035808"/>
            <a:ext cx="4315968" cy="457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09744" y="3108960"/>
            <a:ext cx="4069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Compare Means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809744" y="3401568"/>
            <a:ext cx="4069080" cy="1261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group mean &lt; Medium group mean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&lt; High group mean → linearity supported ✔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result in your data: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Land group → lowest mean Growth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Land group → highest mean Growth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182880" y="4773168"/>
            <a:ext cx="8778240" cy="370332"/>
          </a:xfrm>
          <a:prstGeom prst="rect">
            <a:avLst/>
          </a:prstGeom>
          <a:solidFill>
            <a:srgbClr val="FEF3C7"/>
          </a:solidFill>
          <a:ln w="12700">
            <a:solidFill>
              <a:srgbClr val="D4A017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182880" y="4773168"/>
            <a:ext cx="54864" cy="37033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82880" y="4773168"/>
            <a:ext cx="8778240" cy="36576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10896" y="4846320"/>
            <a:ext cx="8522208" cy="183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 Quick Rule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10896" y="5030000"/>
            <a:ext cx="8522208" cy="1097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R² Quadratic exceeds R² Linear by more than 0.02, the curve matters. If the difference is tiny (as expected here), your linearity assumption is satisfied — move on.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1168" y="0"/>
            <a:ext cx="7132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Heteroscedasticity — Glejser Test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A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73152" y="4873752"/>
            <a:ext cx="9070848" cy="269748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01168" y="4873752"/>
            <a:ext cx="8778240" cy="2697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Training  |  Post-Test Diagnostics &amp; Hypothesis Testing  |  Machakos County Real Estate Study  •  n = 290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82880" y="758952"/>
            <a:ext cx="8778240" cy="457200"/>
          </a:xfrm>
          <a:prstGeom prst="rect">
            <a:avLst/>
          </a:prstGeom>
          <a:solidFill>
            <a:srgbClr val="DBEAFE"/>
          </a:solidFill>
          <a:ln w="12700">
            <a:solidFill>
              <a:srgbClr val="3B82C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82880" y="758952"/>
            <a:ext cx="64008" cy="45720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758952"/>
            <a:ext cx="8503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Heteroscedasticity = The spread of residuals changes across predictor values.  This makes standard errors wrong — and your t-tests, p-values, and confidence intervals become unreliable, even though the slopes themselves remain unbiased.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182880" y="1307592"/>
            <a:ext cx="8778240" cy="274320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4320" y="1307592"/>
            <a:ext cx="8595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Glejser Test — 3 Steps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182880" y="1673352"/>
            <a:ext cx="2788920" cy="2651760"/>
          </a:xfrm>
          <a:prstGeom prst="rect">
            <a:avLst/>
          </a:prstGeom>
          <a:solidFill>
            <a:srgbClr val="EFF6FF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82880" y="1673352"/>
            <a:ext cx="2788920" cy="4572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82880" y="1746504"/>
            <a:ext cx="438912" cy="384048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82880" y="1746504"/>
            <a:ext cx="4389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94944" y="1764792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Regression → Save Residuals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74320" y="2185416"/>
            <a:ext cx="2606040" cy="20665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Analyze → Regression → Linear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Dependent: Growth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Predictors: Land, Labour,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  Capital, Entrepreneurship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Click Save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✓ Unstandardized Residuals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  (saved as RES_1)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Click OK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127248" y="1673352"/>
            <a:ext cx="2788920" cy="2651760"/>
          </a:xfrm>
          <a:prstGeom prst="rect">
            <a:avLst/>
          </a:prstGeom>
          <a:solidFill>
            <a:srgbClr val="EFF6FF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127248" y="1673352"/>
            <a:ext cx="2788920" cy="4572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127248" y="1746504"/>
            <a:ext cx="438912" cy="384048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127248" y="1746504"/>
            <a:ext cx="4389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3639312" y="1764792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 Absolute Residuals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218688" y="2185416"/>
            <a:ext cx="2606040" cy="20665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Transform → Compute Variable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Target Variable:  ABS_RES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Expression:  ABS(RES_1)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Click OK</a:t>
            </a:r>
            <a:endParaRPr lang="en-US" sz="900" dirty="0"/>
          </a:p>
          <a:p>
            <a:pPr indent="0" marL="0">
              <a:buNone/>
            </a:pP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New variable ABS_RES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appears in your dataset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6071616" y="1673352"/>
            <a:ext cx="2788920" cy="2651760"/>
          </a:xfrm>
          <a:prstGeom prst="rect">
            <a:avLst/>
          </a:prstGeom>
          <a:solidFill>
            <a:srgbClr val="EFF6FF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071616" y="1673352"/>
            <a:ext cx="2788920" cy="4572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071616" y="1746504"/>
            <a:ext cx="438912" cy="384048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071616" y="1746504"/>
            <a:ext cx="4389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583680" y="1764792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Regress ABS_RES on Predictors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163056" y="2185416"/>
            <a:ext cx="2606040" cy="20665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Analyze → Regression → Linear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Dependent: ABS_RES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Predictors: Land, Labour,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  Capital, Entrepreneurship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Click OK</a:t>
            </a:r>
            <a:endParaRPr lang="en-US" sz="900" dirty="0"/>
          </a:p>
          <a:p>
            <a:pPr indent="0" marL="0">
              <a:buNone/>
            </a:pP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Inspect Coefficients table →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check Sig. column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182880" y="4416552"/>
            <a:ext cx="4315968" cy="658368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182880" y="4416552"/>
            <a:ext cx="54864" cy="658368"/>
          </a:xfrm>
          <a:prstGeom prst="rect">
            <a:avLst/>
          </a:prstGeom>
          <a:solidFill>
            <a:srgbClr val="15803D"/>
          </a:solidFill>
          <a:ln w="12700">
            <a:solidFill>
              <a:srgbClr val="15803D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10896" y="4453128"/>
            <a:ext cx="4114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58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predictors p &gt; .05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310896" y="4709160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Homoscedasticity ✔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errors are reliable.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Proceed with confidence.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4681728" y="4416552"/>
            <a:ext cx="4315968" cy="658368"/>
          </a:xfrm>
          <a:prstGeom prst="rect">
            <a:avLst/>
          </a:prstGeom>
          <a:solidFill>
            <a:srgbClr val="FEE2E2"/>
          </a:solidFill>
          <a:ln w="12700">
            <a:solidFill>
              <a:srgbClr val="B91C1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681728" y="4416552"/>
            <a:ext cx="54864" cy="658368"/>
          </a:xfrm>
          <a:prstGeom prst="rect">
            <a:avLst/>
          </a:prstGeom>
          <a:solidFill>
            <a:srgbClr val="B91C1C"/>
          </a:solidFill>
          <a:ln w="12700">
            <a:solidFill>
              <a:srgbClr val="B91C1C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09744" y="4453128"/>
            <a:ext cx="4114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predictor p &lt; .05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4809744" y="4709160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Heteroscedasticity ✗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WLS, robust SEs,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log-transform outcome.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1168" y="0"/>
            <a:ext cx="7132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Autocorrelation — Durbin-Watson Test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A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73152" y="4873752"/>
            <a:ext cx="9070848" cy="269748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01168" y="4873752"/>
            <a:ext cx="8778240" cy="2697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Training  |  Post-Test Diagnostics &amp; Hypothesis Testing  |  Machakos County Real Estate Study  •  n = 290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82880" y="758952"/>
            <a:ext cx="8778240" cy="457200"/>
          </a:xfrm>
          <a:prstGeom prst="rect">
            <a:avLst/>
          </a:prstGeom>
          <a:solidFill>
            <a:srgbClr val="DBEAFE"/>
          </a:solidFill>
          <a:ln w="12700">
            <a:solidFill>
              <a:srgbClr val="3B82C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82880" y="758952"/>
            <a:ext cx="64008" cy="45720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758952"/>
            <a:ext cx="8503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Autocorrelation = Residuals are correlated with each other — knowing one error helps predict the next.  Most common in time-series.  In survey data like yours, it can appear if respondents were surveyed in clusters or if data was entered sequentially.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182880" y="1316736"/>
            <a:ext cx="4160520" cy="1719072"/>
          </a:xfrm>
          <a:prstGeom prst="rect">
            <a:avLst/>
          </a:prstGeom>
          <a:solidFill>
            <a:srgbClr val="EFF6FF"/>
          </a:solidFill>
          <a:ln w="12700">
            <a:solidFill>
              <a:srgbClr val="3B82C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82880" y="1316736"/>
            <a:ext cx="54864" cy="1719072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82880" y="1316736"/>
            <a:ext cx="4160520" cy="36576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10896" y="1371600"/>
            <a:ext cx="39044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SPSS Steps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10896" y="1645920"/>
            <a:ext cx="3904488" cy="13167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Analyze → Regression → Linear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Dependent: Growth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Predictors: Land, Labour,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  Capital, Entrepreneurship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Click Statistics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✓ Durbin-Watson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Click Continue → OK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Find DW in Model Summary table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572000" y="1316736"/>
            <a:ext cx="1316736" cy="1719072"/>
          </a:xfrm>
          <a:prstGeom prst="rect">
            <a:avLst/>
          </a:prstGeom>
          <a:solidFill>
            <a:srgbClr val="FEE2E2"/>
          </a:solidFill>
          <a:ln w="12700">
            <a:solidFill>
              <a:srgbClr val="B91C1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17720" y="1316736"/>
            <a:ext cx="1225296" cy="17190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Positive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Autocorr.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1.5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888736" y="1316736"/>
            <a:ext cx="1755648" cy="1719072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34456" y="1316736"/>
            <a:ext cx="1664208" cy="17190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58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Autocorrelation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58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1.5 – 2.5  ✔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7644384" y="1316736"/>
            <a:ext cx="1316736" cy="1719072"/>
          </a:xfrm>
          <a:prstGeom prst="rect">
            <a:avLst/>
          </a:prstGeom>
          <a:solidFill>
            <a:srgbClr val="FEE2E2"/>
          </a:solidFill>
          <a:ln w="12700">
            <a:solidFill>
              <a:srgbClr val="B91C1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690104" y="1316736"/>
            <a:ext cx="1225296" cy="17190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Negative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Autocorr.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2.5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62856" y="3035808"/>
            <a:ext cx="18288" cy="164592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389120" y="3200400"/>
            <a:ext cx="365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5660136" y="3035808"/>
            <a:ext cx="18288" cy="164592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0" y="3200400"/>
            <a:ext cx="365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757416" y="3035808"/>
            <a:ext cx="18288" cy="164592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583680" y="3200400"/>
            <a:ext cx="365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7854696" y="3035808"/>
            <a:ext cx="18288" cy="164592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680960" y="3200400"/>
            <a:ext cx="365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8951976" y="3035808"/>
            <a:ext cx="18288" cy="164592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778240" y="3200400"/>
            <a:ext cx="365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750832" y="905256"/>
            <a:ext cx="73152" cy="41148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513088" y="749808"/>
            <a:ext cx="548640" cy="20116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75928" y="731520"/>
            <a:ext cx="822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DW = 2.019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182880" y="3182112"/>
            <a:ext cx="8778240" cy="274320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56032" y="3182112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DW Value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1444752" y="318211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Interpretation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376672" y="3182112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Action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182880" y="3456432"/>
            <a:ext cx="118872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56032" y="3456432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1.5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1371600" y="3456432"/>
            <a:ext cx="393192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1444752" y="3456432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Positive autocorrelation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5303520" y="3456432"/>
            <a:ext cx="365760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376672" y="345643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Investigate — check data order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182880" y="3803904"/>
            <a:ext cx="1188720" cy="34747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256032" y="3803904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58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1.5–2.5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1371600" y="3803904"/>
            <a:ext cx="3931920" cy="34747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1444752" y="3803904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autocorrelation  ✔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5303520" y="3803904"/>
            <a:ext cx="3657600" cy="34747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376672" y="3803904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Assumption met — proceed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182880" y="4151376"/>
            <a:ext cx="118872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256032" y="4151376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58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2.0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1371600" y="4151376"/>
            <a:ext cx="393192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1444752" y="4151376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— perfect independence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5303520" y="4151376"/>
            <a:ext cx="365760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376672" y="4151376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possible result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182880" y="4498848"/>
            <a:ext cx="1188720" cy="34747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256032" y="4498848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2.5</a:t>
            </a:r>
            <a:endParaRPr lang="en-US" sz="1100" dirty="0"/>
          </a:p>
        </p:txBody>
      </p:sp>
      <p:sp>
        <p:nvSpPr>
          <p:cNvPr id="60" name="Shape 58"/>
          <p:cNvSpPr/>
          <p:nvPr/>
        </p:nvSpPr>
        <p:spPr>
          <a:xfrm>
            <a:off x="1371600" y="4498848"/>
            <a:ext cx="3931920" cy="34747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1444752" y="4498848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Negative autocorrelation</a:t>
            </a:r>
            <a:endParaRPr lang="en-US" sz="1000" dirty="0"/>
          </a:p>
        </p:txBody>
      </p:sp>
      <p:sp>
        <p:nvSpPr>
          <p:cNvPr id="62" name="Shape 60"/>
          <p:cNvSpPr/>
          <p:nvPr/>
        </p:nvSpPr>
        <p:spPr>
          <a:xfrm>
            <a:off x="5303520" y="4498848"/>
            <a:ext cx="3657600" cy="34747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5376672" y="4498848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Investigate — check data order</a:t>
            </a: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182880" y="4681728"/>
            <a:ext cx="8778240" cy="461772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5" name="Shape 63"/>
          <p:cNvSpPr/>
          <p:nvPr/>
        </p:nvSpPr>
        <p:spPr>
          <a:xfrm>
            <a:off x="182880" y="4681728"/>
            <a:ext cx="54864" cy="461772"/>
          </a:xfrm>
          <a:prstGeom prst="rect">
            <a:avLst/>
          </a:prstGeom>
          <a:solidFill>
            <a:srgbClr val="15803D"/>
          </a:solidFill>
          <a:ln w="12700">
            <a:solidFill>
              <a:srgbClr val="15803D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82880" y="4681728"/>
            <a:ext cx="8778240" cy="36576"/>
          </a:xfrm>
          <a:prstGeom prst="rect">
            <a:avLst/>
          </a:prstGeom>
          <a:solidFill>
            <a:srgbClr val="15803D"/>
          </a:solidFill>
          <a:ln w="12700">
            <a:solidFill>
              <a:srgbClr val="15803D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310896" y="4754880"/>
            <a:ext cx="852220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8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Our Dataset Result</a:t>
            </a:r>
            <a:endParaRPr lang="en-US" sz="1000" dirty="0"/>
          </a:p>
        </p:txBody>
      </p:sp>
      <p:sp>
        <p:nvSpPr>
          <p:cNvPr id="68" name="Text 66"/>
          <p:cNvSpPr/>
          <p:nvPr/>
        </p:nvSpPr>
        <p:spPr>
          <a:xfrm>
            <a:off x="310896" y="5029200"/>
            <a:ext cx="8522208" cy="822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DW = 2.019 — Sits perfectly in the 1.5–2.5 range. No autocorrelation detected. Residuals are independent. OLS regression results for the Machakos County study are fully valid.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01168" y="0"/>
            <a:ext cx="7132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A Summary — Diagnostics Reporting Checklist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589520" y="128016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A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73152" y="4873752"/>
            <a:ext cx="9070848" cy="269748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01168" y="4873752"/>
            <a:ext cx="8778240" cy="2697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Training  |  Post-Test Diagnostics &amp; Hypothesis Testing  |  Machakos County Real Estate Study  •  n = 290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82880" y="777240"/>
            <a:ext cx="8778240" cy="27432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777240"/>
            <a:ext cx="8595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and report ALL THREE diagnostics before interpreting any regression. A clean model requires all three to pass.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182880" y="1143000"/>
            <a:ext cx="8778240" cy="1115568"/>
          </a:xfrm>
          <a:prstGeom prst="rect">
            <a:avLst/>
          </a:prstGeom>
          <a:solidFill>
            <a:srgbClr val="DBEAFE"/>
          </a:solidFill>
          <a:ln w="12700">
            <a:solidFill>
              <a:srgbClr val="2563A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82880" y="1143000"/>
            <a:ext cx="64008" cy="1115568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82880" y="1143000"/>
            <a:ext cx="8778240" cy="36576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7472" y="120700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Linearity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47472" y="1490472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Method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347472" y="169164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Scatter Plot + Compare Means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2267712" y="1490472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Path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2267712" y="16916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Graphs → Chart Builder → Scatter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→ Compare Means → Means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645152" y="1490472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Result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4645152" y="16916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R² Quadratic ≈ R² Linear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Means increase monotonically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7022592" y="1490472"/>
            <a:ext cx="212140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563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Data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7022592" y="1691640"/>
            <a:ext cx="212140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r = 0.66–0.72 across all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  predictors. Linear trend clear.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182880" y="2331720"/>
            <a:ext cx="8778240" cy="1115568"/>
          </a:xfrm>
          <a:prstGeom prst="rect">
            <a:avLst/>
          </a:prstGeom>
          <a:solidFill>
            <a:srgbClr val="EFF6FF"/>
          </a:solidFill>
          <a:ln w="12700">
            <a:solidFill>
              <a:srgbClr val="1E4D7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182880" y="2331720"/>
            <a:ext cx="64008" cy="1115568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82880" y="2331720"/>
            <a:ext cx="8778240" cy="36576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47472" y="239572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Heteroscedasticity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47472" y="2679192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Method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347472" y="288036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Glejser Test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2267712" y="2679192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Path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2267712" y="288036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residuals → Compute ABS_RES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Regress ABS_RES on predictors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4645152" y="2679192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Result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4645152" y="288036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predictors: p &gt; .05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ABS_RES regression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7022592" y="2679192"/>
            <a:ext cx="212140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E4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Data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7022592" y="2880360"/>
            <a:ext cx="212140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Likert composites stable.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  Homoscedasticity expected.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182880" y="3520440"/>
            <a:ext cx="8778240" cy="1115568"/>
          </a:xfrm>
          <a:prstGeom prst="rect">
            <a:avLst/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182880" y="3520440"/>
            <a:ext cx="64008" cy="11155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82880" y="3520440"/>
            <a:ext cx="8778240" cy="36576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47472" y="358444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Autocorrelation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347472" y="3867912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Method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347472" y="406908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Durbin-Watson Test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2267712" y="3867912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Path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2267712" y="406908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Regression → Statistics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Tick Durbin-Watson → OK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4645152" y="3867912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Result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4645152" y="406908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DW value between 1.5 and 2.5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7022592" y="3867912"/>
            <a:ext cx="212140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Data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7022592" y="4069080"/>
            <a:ext cx="212140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DW = 2.019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  No autocorrelation detected.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182880" y="4727448"/>
            <a:ext cx="8778240" cy="274320"/>
          </a:xfrm>
          <a:prstGeom prst="rect">
            <a:avLst/>
          </a:prstGeom>
          <a:solidFill>
            <a:srgbClr val="1E4D78"/>
          </a:solidFill>
          <a:ln w="12700">
            <a:solidFill>
              <a:srgbClr val="1E4D78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74320" y="4727448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any diagnostic fails → Report it honestly, state the consequence, then apply the appropriate fix before interpreting results.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Post-Test Diagnostics &amp; Hypothesis Testing — SPSS Training</dc:title>
  <dc:subject>PptxGenJS Presentation</dc:subject>
  <dc:creator>PptxGenJS</dc:creator>
  <cp:lastModifiedBy>PptxGenJS</cp:lastModifiedBy>
  <cp:revision>1</cp:revision>
  <dcterms:created xsi:type="dcterms:W3CDTF">2026-03-21T06:07:14Z</dcterms:created>
  <dcterms:modified xsi:type="dcterms:W3CDTF">2026-03-21T06:07:14Z</dcterms:modified>
</cp:coreProperties>
</file>