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753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438912"/>
            <a:ext cx="2743200" cy="365760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3891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100" dirty="0">
                <a:solidFill>
                  <a:srgbClr val="FFFFFF"/>
                </a:solidFill>
              </a:rPr>
              <a:t>MODULE 1  ·  INTRODUCTION TO SPSS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566928" y="987552"/>
            <a:ext cx="8046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SPSS &amp;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566928" y="1627632"/>
            <a:ext cx="8046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25A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Management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566928" y="2286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D4F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 Statistics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566928" y="2852928"/>
            <a:ext cx="4114800" cy="0"/>
          </a:xfrm>
          <a:prstGeom prst="line">
            <a:avLst/>
          </a:prstGeom>
          <a:noFill/>
          <a:ln w="12700">
            <a:solidFill>
              <a:srgbClr val="25A9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2999232"/>
            <a:ext cx="5486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Tobit Research Consulting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MERGING DATASETS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Merging Datasets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61872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61872"/>
            <a:ext cx="4206240" cy="493776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" y="1261872"/>
            <a:ext cx="39319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Add Cases (↓)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20624" y="1883664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When to use: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0624" y="2157984"/>
            <a:ext cx="387705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Same variables, different respondents.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E.g. data collected in two counties or two rounds.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20624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Menu path: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0624" y="3273552"/>
            <a:ext cx="3877056" cy="1261872"/>
          </a:xfrm>
          <a:prstGeom prst="rect">
            <a:avLst/>
          </a:prstGeom>
          <a:solidFill>
            <a:srgbClr val="EFF6F5"/>
          </a:solidFill>
          <a:ln w="6350">
            <a:solidFill>
              <a:srgbClr val="A0D8D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2064" y="3337560"/>
            <a:ext cx="3694176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7A6E"/>
                </a:solidFill>
              </a:rPr>
              <a:t>Data → Merge Files → Add Cases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1A7A6E"/>
                </a:solidFill>
              </a:rPr>
              <a:t>→ browse to second .sav → match variable pairs → OK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81728" y="1261872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81728" y="1261872"/>
            <a:ext cx="4206240" cy="493776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1261872"/>
            <a:ext cx="39319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Add Variables (→)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846320" y="1883664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When to use: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2157984"/>
            <a:ext cx="387705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Same respondents, new variables.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E.g. adding follow-up interview scores to baseline data.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0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Menu path: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3273552"/>
            <a:ext cx="3877056" cy="1261872"/>
          </a:xfrm>
          <a:prstGeom prst="rect">
            <a:avLst/>
          </a:prstGeom>
          <a:solidFill>
            <a:srgbClr val="EFF6F5"/>
          </a:solidFill>
          <a:ln w="6350">
            <a:solidFill>
              <a:srgbClr val="A0D8D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37760" y="3337560"/>
            <a:ext cx="3694176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7A6E"/>
                </a:solidFill>
              </a:rPr>
              <a:t>Data → Merge Files → Add Variables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1A7A6E"/>
                </a:solidFill>
              </a:rPr>
              <a:t>→ browse to second .sav → set key variable (e.g. ID) → OK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56032" y="4736592"/>
            <a:ext cx="8631936" cy="256032"/>
          </a:xfrm>
          <a:prstGeom prst="rect">
            <a:avLst/>
          </a:prstGeom>
          <a:solidFill>
            <a:srgbClr val="FEF3DC"/>
          </a:solidFill>
          <a:ln w="6350">
            <a:solidFill>
              <a:srgbClr val="F5A62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4736592"/>
            <a:ext cx="84490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5800"/>
                </a:solidFill>
              </a:rPr>
              <a:t>Reminder: Both files must be .sav format and sorted by the key variable before using Add Variables.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005840"/>
            <a:ext cx="7315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25A99A"/>
                </a:solidFill>
              </a:rPr>
              <a:t>PART 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" y="1389888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 Statistics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94360" y="2194560"/>
            <a:ext cx="7772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4F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sense of your data before running inferential tests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94360" y="2724912"/>
            <a:ext cx="4572000" cy="0"/>
          </a:xfrm>
          <a:prstGeom prst="line">
            <a:avLst/>
          </a:prstGeom>
          <a:noFill/>
          <a:ln w="12700">
            <a:solidFill>
              <a:srgbClr val="25A9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871216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EB5CC"/>
                </a:solidFill>
              </a:rPr>
              <a:t>Frequency Tables  ·  Charts &amp; Graphs  ·  Custom Tables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B  ·  FREQUENCY TABLES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Frequency Tables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92608" y="126187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Menu Path: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92608" y="1600200"/>
            <a:ext cx="1207008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2608" y="1600200"/>
            <a:ext cx="12070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Analyze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99616" y="1600200"/>
            <a:ext cx="182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7A6E"/>
                </a:solidFill>
              </a:rPr>
              <a:t>→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1664208" y="1600200"/>
            <a:ext cx="1207008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64208" y="1600200"/>
            <a:ext cx="12070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Descriptive Statistics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871216" y="1600200"/>
            <a:ext cx="182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7A6E"/>
                </a:solidFill>
              </a:rPr>
              <a:t>→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035808" y="1600200"/>
            <a:ext cx="1207008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35808" y="1600200"/>
            <a:ext cx="12070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Frequencies…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92608" y="207568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Move your variables to the Variable(s) box → click OK.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92608" y="250545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Sample Output: Gender</a:t>
            </a:r>
            <a:endParaRPr lang="en-US" sz="12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92608" y="2816352"/>
          <a:ext cx="4187952" cy="1536192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Freq.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Percent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 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Cum. 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Female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Shape 18"/>
          <p:cNvSpPr/>
          <p:nvPr/>
        </p:nvSpPr>
        <p:spPr>
          <a:xfrm>
            <a:off x="4663440" y="1261872"/>
            <a:ext cx="4187952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4663440" y="1261872"/>
            <a:ext cx="4187952" cy="402336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754880" y="1261872"/>
            <a:ext cx="4005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Reading the Output Columns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4754880" y="1773936"/>
            <a:ext cx="1371600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754880" y="1773936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Frequency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236208" y="1773936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Raw count of responses in that category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4754880" y="2432304"/>
            <a:ext cx="1371600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754880" y="2432304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Percent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6236208" y="2432304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% including missing values — avoid using this in thesis tables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4754880" y="3090672"/>
            <a:ext cx="1371600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754880" y="309067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Valid Percent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6236208" y="3090672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% of non-missing responses only — use this in your write-up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4754880" y="3749040"/>
            <a:ext cx="1371600" cy="38404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754880" y="374904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Cumulative %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6236208" y="3749040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Running total — useful for ordinal variables like age brackets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B  ·  CHARTS &amp; GRAPHS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Graphs &amp; Charts in SPSS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61872"/>
            <a:ext cx="2779776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61872"/>
            <a:ext cx="2779776" cy="64008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280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▬▬▬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69264" y="128016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Bar Chart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93192" y="199339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7A6E"/>
                </a:solidFill>
              </a:rPr>
              <a:t>Best for: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93192" y="223113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Comparing categories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e.g. Response counts by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gender or education level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93192" y="3035808"/>
            <a:ext cx="2514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93192" y="309067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137"/>
                </a:solidFill>
              </a:rPr>
              <a:t>Menu path: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93192" y="3310128"/>
            <a:ext cx="251460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Graphs → Chart Builder → drag Bar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OR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Analyze → Frequencies → Charts → Bar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218688" y="1261872"/>
            <a:ext cx="2779776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18688" y="1261872"/>
            <a:ext cx="2779776" cy="64008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10128" y="1280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◕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931920" y="128016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Pie Chart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355848" y="199339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7A6E"/>
                </a:solidFill>
              </a:rPr>
              <a:t>Best for: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355848" y="223113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Showing proportions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e.g. Distribution of respondents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by age bracket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355848" y="3035808"/>
            <a:ext cx="2514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55848" y="309067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137"/>
                </a:solidFill>
              </a:rPr>
              <a:t>Menu path: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355848" y="3310128"/>
            <a:ext cx="251460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Graphs → Chart Builder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→ drag Pie/Polar chart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→ set variable → OK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181344" y="1261872"/>
            <a:ext cx="2779776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81344" y="1261872"/>
            <a:ext cx="2779776" cy="640080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72784" y="1280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█▇▄▂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6894576" y="128016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Histogram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318504" y="199339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7A6E"/>
                </a:solidFill>
              </a:rPr>
              <a:t>Best for: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318504" y="223113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Distribution of a scale variable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e.g. Years in the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real estate industry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318504" y="3035808"/>
            <a:ext cx="2514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18504" y="309067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137"/>
                </a:solidFill>
              </a:rPr>
              <a:t>Menu path: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318504" y="3310128"/>
            <a:ext cx="251460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Graphs → Chart Builder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→ drag Histogram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→ set X-axis variable → OK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56032" y="4727448"/>
            <a:ext cx="8631936" cy="146304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7472" y="4727448"/>
            <a:ext cx="8412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7A6E"/>
                </a:solidFill>
              </a:rPr>
              <a:t>Tip: Double-click any chart in the Output Viewer to open the Chart Editor for labels, colours and formatting.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B  ·  CUSTOM TABLES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Tables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92608" y="1261872"/>
            <a:ext cx="4114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What Are Custom Tables?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92608" y="1609344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Custom Tables (Analyze → Tables → Custom Tables) give full control over layout — rows, columns, summary statistics and nesting — using a drag-and-drop builder.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92608" y="254203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Common Uses in Thesis Research: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10896" y="2926080"/>
            <a:ext cx="237744" cy="237744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288950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Cross-tabulate gender × education level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10896" y="3383280"/>
            <a:ext cx="237744" cy="237744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" y="334670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Mean Likert scores by age bracket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10896" y="3840480"/>
            <a:ext cx="237744" cy="237744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" y="380390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% Agree + Strongly Agree per item (Likert summary)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10896" y="4297680"/>
            <a:ext cx="237744" cy="237744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" y="426110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Multiple response analysis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617720" y="1261872"/>
            <a:ext cx="4233672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17720" y="1261872"/>
            <a:ext cx="4233672" cy="42062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09160" y="1261872"/>
            <a:ext cx="405079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Step-by-Step: Custom Table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36592" y="18105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36592" y="18105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084064" y="17739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Analyze  </a:t>
            </a:r>
            <a:r>
              <a:rPr lang="en-US" sz="1150" dirty="0">
                <a:solidFill>
                  <a:srgbClr val="4A5568"/>
                </a:solidFill>
              </a:rPr>
              <a:t>→  Tables  →  Custom Tables…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36592" y="22677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36592" y="22677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084064" y="22311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Drag variable  </a:t>
            </a:r>
            <a:r>
              <a:rPr lang="en-US" sz="1150" dirty="0">
                <a:solidFill>
                  <a:srgbClr val="4A5568"/>
                </a:solidFill>
              </a:rPr>
              <a:t>to Rows (e.g. gender)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736592" y="27249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36592" y="27249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084064" y="26883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Drag variable  </a:t>
            </a:r>
            <a:r>
              <a:rPr lang="en-US" sz="1150" dirty="0">
                <a:solidFill>
                  <a:srgbClr val="4A5568"/>
                </a:solidFill>
              </a:rPr>
              <a:t>to Columns (e.g. education)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736592" y="31821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36592" y="31821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084064" y="31455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Summary Statistics  </a:t>
            </a:r>
            <a:r>
              <a:rPr lang="en-US" sz="1150" dirty="0">
                <a:solidFill>
                  <a:srgbClr val="4A5568"/>
                </a:solidFill>
              </a:rPr>
              <a:t>→ choose Count, Row %, Col %, Mean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736592" y="36393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36592" y="36393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084064" y="36027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Apply to:  </a:t>
            </a:r>
            <a:r>
              <a:rPr lang="en-US" sz="1150" dirty="0">
                <a:solidFill>
                  <a:srgbClr val="4A5568"/>
                </a:solidFill>
              </a:rPr>
              <a:t>All cells  →  click Apply to Selection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4736592" y="40965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36592" y="40965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6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084064" y="405993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2137"/>
                </a:solidFill>
              </a:rPr>
              <a:t>Click OK  </a:t>
            </a:r>
            <a:r>
              <a:rPr lang="en-US" sz="1150" dirty="0">
                <a:solidFill>
                  <a:srgbClr val="4A5568"/>
                </a:solidFill>
              </a:rPr>
              <a:t>table appears in Output Viewer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572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5A623"/>
                </a:solidFill>
              </a:rPr>
              <a:t>PRACTICE EXERCISE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66928" y="822960"/>
            <a:ext cx="7772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Dataset Setup &amp; Coding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566928" y="1517904"/>
            <a:ext cx="4572000" cy="0"/>
          </a:xfrm>
          <a:prstGeom prst="line">
            <a:avLst/>
          </a:prstGeom>
          <a:noFill/>
          <a:ln w="12700">
            <a:solidFill>
              <a:srgbClr val="25A99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66928" y="1664208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6642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87552" y="1627632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Open SPSS and create a new dataset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66928" y="2139696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1396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87552" y="2103120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Set up 8 variables from Sections A &amp; B of the questionnaire: gender, age, education, yrs_industry, land1, land2, land3, land4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615184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6151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87552" y="2578608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Define variable types, labels, value labels (Likert 1–5 codes) and missing value (99) for each variable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" y="3090672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" y="309067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87552" y="3054096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Enter data for at least 10 fictitious respondents in Data View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66928" y="3566160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35661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87552" y="3529584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Split the file by gender and run frequencies for age bracket and education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66928" y="4041648"/>
            <a:ext cx="329184" cy="32918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928" y="40416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87552" y="4005072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Reset Split File — save your dataset as Real_Estate_Practice.sav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66928" y="46634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EB5CC"/>
                </a:solidFill>
              </a:rPr>
              <a:t>Time: 30 minutes  |  Work in pairs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572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25A99A"/>
                </a:solidFill>
              </a:rPr>
              <a:t>PRACTICE EXERCISE 2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66928" y="822960"/>
            <a:ext cx="7772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 Statistics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566928" y="1517904"/>
            <a:ext cx="4572000" cy="0"/>
          </a:xfrm>
          <a:prstGeom prst="line">
            <a:avLst/>
          </a:prstGeom>
          <a:noFill/>
          <a:ln w="12700">
            <a:solidFill>
              <a:srgbClr val="F5A62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66928" y="1664208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6642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87552" y="1627632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Open your Real_Estate_Practice.sav file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66928" y="2139696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1396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87552" y="2103120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Run frequency tables for gender, age bracket, education level and years in industry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615184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6151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87552" y="2578608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Produce a bar chart for gender and a pie chart for education level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" y="3090672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" y="309067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87552" y="3054096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Generate a histogram for years in industry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66928" y="3566160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35661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87552" y="3529584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Create a Custom Table: rows = education, columns = gender, cells = Count &amp; Row 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66928" y="4041648"/>
            <a:ext cx="329184" cy="329184"/>
          </a:xfrm>
          <a:prstGeom prst="rect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928" y="40416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87552" y="4005072"/>
            <a:ext cx="78455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Export the Output Viewer to a Word document: File → Export → .docx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MODULE SUMMARY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61872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61872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" y="131673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SPSS Interface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38912" y="1554480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Variable View sets structure; Data View holds values. Output Viewer shows results.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56032" y="2103120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56032" y="2103120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8912" y="215798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Dataset Prep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38912" y="2395728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Define Name, Label, Values, Missing, and Measure for every variable before entry.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56032" y="2944368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56032" y="2944368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29992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Coding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38912" y="3236976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Always code responses as numbers and use Value Labels to keep output readable.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56032" y="3785616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56032" y="3785616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8912" y="384048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Import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38912" y="4078224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Excel data can be imported directly — ensure row 1 contains variable names.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681728" y="1261872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81728" y="1261872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131673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Split &amp; Merge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64608" y="1554480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Split File for sub-group analysis; Add Cases / Add Variables to combine datasets.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681728" y="2103120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81728" y="2103120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64608" y="215798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Frequencies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864608" y="2395728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Report Valid Percent in thesis tables, not the raw Percent column.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81728" y="2944368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81728" y="2944368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64608" y="29992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Charts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864608" y="3236976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Bar, Pie, and Histogram cover most needs; edit in Chart Editor for professional quality.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681728" y="3785616"/>
            <a:ext cx="4206240" cy="749808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681728" y="3785616"/>
            <a:ext cx="73152" cy="7498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4608" y="384048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6E"/>
                </a:solidFill>
              </a:rPr>
              <a:t>Custom Tables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864608" y="4078224"/>
            <a:ext cx="39136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Use for cross-tabulations and concise Likert summary tables in your results chapter.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40582" y="813816"/>
            <a:ext cx="472869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You!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66928" y="1572768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4F0EC"/>
                </a:solidFill>
              </a:rPr>
              <a:t>We hope this module builds your confidence with SPSS.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66928" y="2029968"/>
            <a:ext cx="4572000" cy="0"/>
          </a:xfrm>
          <a:prstGeom prst="line">
            <a:avLst/>
          </a:prstGeom>
          <a:noFill/>
          <a:ln w="12700">
            <a:solidFill>
              <a:srgbClr val="25A99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0" y="2148840"/>
            <a:ext cx="3337560" cy="2176272"/>
          </a:xfrm>
          <a:prstGeom prst="rect">
            <a:avLst/>
          </a:prstGeom>
          <a:solidFill>
            <a:srgbClr val="0A2235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577840" y="2249424"/>
            <a:ext cx="3154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5A99A"/>
                </a:solidFill>
              </a:rPr>
              <a:t>Tobit Research Consulting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669280" y="2633472"/>
            <a:ext cx="2971800" cy="0"/>
          </a:xfrm>
          <a:prstGeom prst="line">
            <a:avLst/>
          </a:prstGeom>
          <a:noFill/>
          <a:ln w="6350">
            <a:solidFill>
              <a:srgbClr val="1A7A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577840" y="2706624"/>
            <a:ext cx="3154680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9ABCD1"/>
                </a:solidFill>
              </a:rPr>
              <a:t>Academic &amp; Research Support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9ABCD1"/>
                </a:solidFill>
              </a:rPr>
              <a:t>Statistical Analysis  |  Thesis Assistance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9ABCD1"/>
                </a:solidFill>
              </a:rPr>
              <a:t>Data Management  |  Publishing Support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TRAINING OVERVIEW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Will Cover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34440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34440"/>
            <a:ext cx="4206240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23444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PART A  –  DATA MANAGEMENT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84048" y="1837944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1801368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Navigating the SPSS Interface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84048" y="2350008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1343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Preparing a Dataset &amp; Direct Entry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84048" y="2862072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2825496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Importing Data from Excel / CSV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84048" y="3374136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3337560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Data Coding &amp; Value Labelling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84048" y="3886200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3849624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Splitting Files &amp; Merging Datasets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81728" y="1234440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1234440"/>
            <a:ext cx="4206240" cy="4572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73168" y="123444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PART B  –  DESCRIPTIVE STATISTICS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09744" y="1837944"/>
            <a:ext cx="256032" cy="256032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02352" y="1801368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Frequency Tables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809744" y="2350008"/>
            <a:ext cx="256032" cy="256032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02352" y="231343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Bar Charts, Pie Charts &amp; Histograms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09744" y="2862072"/>
            <a:ext cx="256032" cy="256032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02352" y="2825496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Custom Tables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809744" y="3374136"/>
            <a:ext cx="256032" cy="256032"/>
          </a:xfrm>
          <a:prstGeom prst="ellipse">
            <a:avLst/>
          </a:prstGeom>
          <a:solidFill>
            <a:srgbClr val="25A99A"/>
          </a:solidFill>
          <a:ln w="12700">
            <a:solidFill>
              <a:srgbClr val="25A99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102352" y="3337560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Hands-on Practice Exercises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DATA MANAGEMENT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SPSS Interface at a Glance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61872"/>
            <a:ext cx="2761488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61872"/>
            <a:ext cx="2761488" cy="73152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3192" y="128016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▦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896112" y="128016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Data View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20624" y="2084832"/>
            <a:ext cx="2450592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Rows = cases (respondents).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Columns = variables.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Enter or inspect actual values here.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Each row = one questionnaire filled in.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218688" y="1261872"/>
            <a:ext cx="2761488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18688" y="1261872"/>
            <a:ext cx="2761488" cy="731520"/>
          </a:xfrm>
          <a:prstGeom prst="rect">
            <a:avLst/>
          </a:prstGeom>
          <a:solidFill>
            <a:srgbClr val="1A7A6E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55848" y="128016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≡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3858768" y="128016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Variable View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383280" y="2084832"/>
            <a:ext cx="2450592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Define each variable: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Name, Type, Width, Decimals,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Label, Values, Missing, Measure.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Set this up before entering data.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181344" y="1261872"/>
            <a:ext cx="2761488" cy="343814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81344" y="1261872"/>
            <a:ext cx="2761488" cy="731520"/>
          </a:xfrm>
          <a:prstGeom prst="rect">
            <a:avLst/>
          </a:prstGeom>
          <a:solidFill>
            <a:srgbClr val="25A99A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18504" y="128016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◫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821424" y="128016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Output Viewer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345936" y="2084832"/>
            <a:ext cx="2450592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All results — tables, charts and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statistics — appear here after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running any procedure.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Save output as .spv or export to Word.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256032" y="4727448"/>
            <a:ext cx="8631936" cy="146304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7472" y="4727448"/>
            <a:ext cx="8412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7A6E"/>
                </a:solidFill>
              </a:rPr>
              <a:t>Tip: Switch between views using the tabs at the very bottom of the SPSS window.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91926"/>
          </a:solidFill>
          <a:ln w="12700">
            <a:solidFill>
              <a:srgbClr val="0919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005840"/>
            <a:ext cx="7315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25A99A"/>
                </a:solidFill>
              </a:rPr>
              <a:t>PART 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" y="1389888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Management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594360" y="217627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D4F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Basic Features of SPSS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594360" y="2779776"/>
            <a:ext cx="4572000" cy="0"/>
          </a:xfrm>
          <a:prstGeom prst="line">
            <a:avLst/>
          </a:prstGeom>
          <a:noFill/>
          <a:ln w="12700">
            <a:solidFill>
              <a:srgbClr val="1A7A6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907792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EB5CC"/>
                </a:solidFill>
              </a:rPr>
              <a:t>Preparation  ·  Coding  ·  Labelling  ·  Splitting  ·  Merging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DATASET OVERVIEW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Training Dataset: Real Estate Study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92608" y="1234440"/>
            <a:ext cx="8595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Throughout this module we use a questionnaire from a study on Factors of Production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and Growth of Commercial Real Estate in Kenya (Moderating Role of Government Policy).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56032" y="1920240"/>
            <a:ext cx="2048256" cy="279806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6032" y="1920240"/>
            <a:ext cx="2048256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" y="1920240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Section A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47472" y="2304288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Background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Information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7472" y="2834640"/>
            <a:ext cx="187452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Gender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Age bracket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Education level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Years in industry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47472" y="4334256"/>
            <a:ext cx="1874520" cy="256032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4334256"/>
            <a:ext cx="1874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7A6E"/>
                </a:solidFill>
              </a:rPr>
              <a:t>4 variables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450592" y="1920240"/>
            <a:ext cx="2048256" cy="279806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50592" y="1920240"/>
            <a:ext cx="2048256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42032" y="1920240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Section B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542032" y="2304288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Land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542032" y="2834640"/>
            <a:ext cx="187452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8 Likert items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(1=Strongly Disagree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… 5=Strongly Agree)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542032" y="4334256"/>
            <a:ext cx="1874520" cy="256032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542032" y="4334256"/>
            <a:ext cx="1874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7A6E"/>
                </a:solidFill>
              </a:rPr>
              <a:t>8 variables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645152" y="1920240"/>
            <a:ext cx="2048256" cy="279806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45152" y="1920240"/>
            <a:ext cx="2048256" cy="347472"/>
          </a:xfrm>
          <a:prstGeom prst="rect">
            <a:avLst/>
          </a:prstGeom>
          <a:solidFill>
            <a:srgbClr val="1A7A6E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36592" y="1920240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Section C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736592" y="2304288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Labour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736592" y="2834640"/>
            <a:ext cx="187452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4 Likert items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(Same 5-point scale)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736592" y="4334256"/>
            <a:ext cx="1874520" cy="256032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36592" y="4334256"/>
            <a:ext cx="1874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7A6E"/>
                </a:solidFill>
              </a:rPr>
              <a:t>4 variables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839712" y="1920240"/>
            <a:ext cx="2048256" cy="279806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839712" y="1920240"/>
            <a:ext cx="2048256" cy="347472"/>
          </a:xfrm>
          <a:prstGeom prst="rect">
            <a:avLst/>
          </a:prstGeom>
          <a:solidFill>
            <a:srgbClr val="1A7A6E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931152" y="1920240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Sections D–F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931152" y="2304288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Capital, Entrepreneur-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</a:rPr>
              <a:t>ship &amp; Govt. Policy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931152" y="2834640"/>
            <a:ext cx="187452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Additional Likert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</a:rPr>
              <a:t>batteries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931152" y="4334256"/>
            <a:ext cx="1874520" cy="256032"/>
          </a:xfrm>
          <a:prstGeom prst="rect">
            <a:avLst/>
          </a:prstGeom>
          <a:solidFill>
            <a:srgbClr val="D4F0EC"/>
          </a:solidFill>
          <a:ln w="12700">
            <a:solidFill>
              <a:srgbClr val="A0D8D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931152" y="4334256"/>
            <a:ext cx="1874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7A6E"/>
                </a:solidFill>
              </a:rPr>
              <a:t>Multiple vars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DATASET PREPARATION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Up Variables in Variable View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56032" y="1234440"/>
          <a:ext cx="7772400" cy="3072384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Column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It Defines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Example: gender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Example: land1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Short identifier — no spaces, no special chars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gender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Numeric, String, Date…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Numeric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Numeric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Label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descriptive text shown in output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Gender of Respondent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 location determines growth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Number codes for categorical responses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1=Male, 2=Female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1=SD  2=D  3=N  4=A  5=SA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Missing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 representing no answer or skipped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Scale of measurement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Nominal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Ordinal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CODING &amp; LABELLING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Coding &amp; Value Labelling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92608" y="1261872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</a:rPr>
              <a:t>Why Code Data?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" y="1719072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168249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SPSS works with numbers, not open text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10896" y="2176272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213969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Numeric codes speed up data entry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10896" y="2633472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" y="259689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Value Labels make output readable &amp; professional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" y="3145536"/>
            <a:ext cx="4096512" cy="153619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84048" y="3191256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Coding Examples from Our Dataset</a:t>
            </a:r>
            <a:endParaRPr lang="en-US" sz="11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92608" y="3474720"/>
          <a:ext cx="4096512" cy="144475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Label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gender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/ 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Male / Female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education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Primary → Other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7A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land1–lab4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A55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Strongly Disagree → Strongly Agree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Shape 16"/>
          <p:cNvSpPr/>
          <p:nvPr/>
        </p:nvSpPr>
        <p:spPr>
          <a:xfrm>
            <a:off x="4572000" y="1234440"/>
            <a:ext cx="4279392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572000" y="1234440"/>
            <a:ext cx="4279392" cy="402336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663440" y="1234440"/>
            <a:ext cx="40965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Adding Value Labels — Step by Step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663440" y="1746504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663440" y="17465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5029200" y="170992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Go to Variable View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4663440" y="214884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663440" y="21488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5029200" y="2112264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Click the Values cell for your variable (e.g. gender)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663440" y="2551176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663440" y="25511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5029200" y="251460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Click the small square button — Value Labels box opens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4663440" y="2953512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663440" y="29535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5029200" y="2916936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Type Value: 1   →   Label: Male  →  click Add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4663440" y="3355848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663440" y="33558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5029200" y="3319272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Type Value: 2   →   Label: Female  →  click Add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4663440" y="3758184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663440" y="37581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6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5029200" y="372160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Click OK to confirm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4663440" y="416052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4663440" y="41605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7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5029200" y="4123944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Repeat for all categorical and Likert variables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DATA ENTRY &amp; IMPORT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Entry vs. Importing from Excel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6032" y="1261872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61872"/>
            <a:ext cx="4206240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3192" y="126187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Direct Entry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20624" y="1865376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0624" y="18653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58952" y="182880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Open SPSS → New Dataset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20624" y="2304288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0624" y="230428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58952" y="2267712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Set up all variables in Variable View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20624" y="2743200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0624" y="2743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58952" y="2706624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Switch to Data View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20624" y="3182112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20624" y="31821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58952" y="3145536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Type values row by row (1 row = 1 respondent)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20624" y="3621024"/>
            <a:ext cx="256032" cy="256032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0624" y="36210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58952" y="3584448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Save as .sav file regularly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393192" y="4279392"/>
            <a:ext cx="3931920" cy="329184"/>
          </a:xfrm>
          <a:prstGeom prst="rect">
            <a:avLst/>
          </a:prstGeom>
          <a:solidFill>
            <a:srgbClr val="D4F0EC"/>
          </a:solidFill>
          <a:ln w="6350">
            <a:solidFill>
              <a:srgbClr val="A0D8D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279392"/>
            <a:ext cx="38039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7A6E"/>
                </a:solidFill>
              </a:rPr>
              <a:t>✔  Best for small datasets or real-time entry during interviews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681728" y="1261872"/>
            <a:ext cx="4206240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81728" y="1261872"/>
            <a:ext cx="4206240" cy="4572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18888" y="126187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Importing from Excel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4846320" y="1865376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46320" y="18653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184648" y="182880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File → Import Data → Excel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846320" y="2304288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46320" y="230428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184648" y="2267712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Browse to your .xlsx or .csv file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4846320" y="2743200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2743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184648" y="2706624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Tick 'Read variable names from first row'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4846320" y="3182112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46320" y="31821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184648" y="3145536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Preview data in the dialogue → click OK</a:t>
            </a:r>
            <a:endParaRPr lang="en-US" sz="1150" dirty="0"/>
          </a:p>
        </p:txBody>
      </p:sp>
      <p:sp>
        <p:nvSpPr>
          <p:cNvPr id="44" name="Shape 42"/>
          <p:cNvSpPr/>
          <p:nvPr/>
        </p:nvSpPr>
        <p:spPr>
          <a:xfrm>
            <a:off x="4846320" y="3621024"/>
            <a:ext cx="256032" cy="25603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46320" y="36210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184648" y="3584448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Clean variable types &amp; add labels in Variable View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4818888" y="4279392"/>
            <a:ext cx="3931920" cy="329184"/>
          </a:xfrm>
          <a:prstGeom prst="rect">
            <a:avLst/>
          </a:prstGeom>
          <a:solidFill>
            <a:srgbClr val="D4F0EC"/>
          </a:solidFill>
          <a:ln w="6350">
            <a:solidFill>
              <a:srgbClr val="A0D8D1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82896" y="4279392"/>
            <a:ext cx="38039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7A6E"/>
                </a:solidFill>
              </a:rPr>
              <a:t>✔  Best for datasets already entered in Excel — very common with surveys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64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PART A  ·  SPLIT FILE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92608" y="54864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Splitting Files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58784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BCD1"/>
                </a:solidFill>
              </a:rPr>
              <a:t>Tobit Research Consulting  |  SPSS Module 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92608" y="1261872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</a:rPr>
              <a:t>What is Split File?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92608" y="1627632"/>
            <a:ext cx="4114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Split File tells SPSS to repeat any analysis separately for each group defined by a categorical variable (e.g. Gender or Education Level). Both sets of results appear together in the Output Viewer.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2608" y="2944368"/>
            <a:ext cx="4096512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84048" y="29992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137"/>
                </a:solidFill>
              </a:rPr>
              <a:t>Menu Path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84048" y="3273552"/>
            <a:ext cx="391363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Data  →  Split File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→  Select 'Organize output by groups'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→  Move grouping variable (e.g. gender) to 'Groups Based On'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→  Sort file by grouping variables  →  OK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617720" y="1261872"/>
            <a:ext cx="4233672" cy="3456432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17720" y="1261872"/>
            <a:ext cx="4233672" cy="420624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9160" y="1261872"/>
            <a:ext cx="405079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Example: Split by Gender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09160" y="182880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09160" y="18288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074920" y="18013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Split File by gender (Data → Split File)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09160" y="228600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074920" y="22585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Run Analyze → Descriptive Statistics → Frequencies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709160" y="274320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09160" y="27432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074920" y="27157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Move age, education, yrs_industry to Variable(s) box → OK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09160" y="320040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074920" y="31729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SPSS produces two frequency tables — one per gender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709160" y="3657600"/>
            <a:ext cx="274320" cy="27432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09160" y="3657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074920" y="36301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Reset: Data → Split File → Analyze all cases → OK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709160" y="4242816"/>
            <a:ext cx="4023360" cy="329184"/>
          </a:xfrm>
          <a:prstGeom prst="rect">
            <a:avLst/>
          </a:prstGeom>
          <a:solidFill>
            <a:srgbClr val="D4F0EC"/>
          </a:solidFill>
          <a:ln w="6350">
            <a:solidFill>
              <a:srgbClr val="A0D8D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91456" y="4242816"/>
            <a:ext cx="3886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1A7A6E"/>
                </a:solidFill>
              </a:rPr>
              <a:t>Always reset Split File before running your next analysis.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1788</Words>
  <Application>Microsoft Office PowerPoint</Application>
  <PresentationFormat>On-screen Show (16:9)</PresentationFormat>
  <Paragraphs>383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 Module 1 – Introduction to Basic SPSS</dc:title>
  <dc:subject>PptxGenJS Presentation</dc:subject>
  <dc:creator>Tobit Research Consulting</dc:creator>
  <cp:lastModifiedBy>Stratford Journals</cp:lastModifiedBy>
  <cp:revision>3</cp:revision>
  <dcterms:created xsi:type="dcterms:W3CDTF">2026-03-28T08:11:06Z</dcterms:created>
  <dcterms:modified xsi:type="dcterms:W3CDTF">2026-03-28T08:46:40Z</dcterms:modified>
</cp:coreProperties>
</file>