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</p:sldMasterIdLst>
  <p:notesMasterIdLst>
    <p:notesMasterId r:id="rId15"/>
  </p:notesMasterIdLst>
  <p:sldIdLst>
    <p:sldId id="285" r:id="rId2"/>
    <p:sldId id="502" r:id="rId3"/>
    <p:sldId id="503" r:id="rId4"/>
    <p:sldId id="504" r:id="rId5"/>
    <p:sldId id="512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4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57" autoAdjust="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F67FE-2222-480D-8946-67F7FEE5C6D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6968B-EBAA-47BE-BC53-FCCEA43D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FB770-FF9B-4999-A97F-1476D4F45B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5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2E31F-4465-0574-0C60-F4B0334D5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B0AEC-E3B1-68F6-FC93-D7B673FD5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E4E9D-B5C4-F37B-61AB-FB4F8C7F0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A3190-B365-41BA-908B-8A106781D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20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BBC0B-4EF4-C7E9-BDA4-60C753A8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8EBBB-A98E-C4AB-7BB5-828E23D53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885E6-C936-D9F0-DBBD-AAD286995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4243-FC8C-B184-6EC0-AF5770305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1AD3F-61F2-9948-5A0D-36400888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ECAC9-EBF3-5AD2-5FCA-21389159F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742D9C-BD0B-B3D4-44E8-E42BF920A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453A-3D19-CDEF-0C7F-40A2783D9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2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18D87-E30E-90E4-4EDF-DE96CEE44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D6964A-7658-3F31-9D26-CCFFF126B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179B2-40D2-CA20-858E-E8B1B5BA2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1380D-7BEA-96E7-AF10-9E3E68CDC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182C7-AA8C-A5ED-BEB9-63143A6D4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18D6B3-21F4-9649-14BB-25F4D2FBB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7EC23-5EDE-74E2-710F-ADB2E55E3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F8028-6415-B2B4-FBAA-FC56EEC38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8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6A10C-1525-E433-08FC-44F1EC3F6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94E34-E72C-F89E-BA3E-A1804FF78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7DEF4-C0E3-EB97-8488-8C59BC3C8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23BAB-5564-D558-1190-E4A38FF99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0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6EF10-8647-CAB3-DF85-BD06FB127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53D49-CAAF-E044-02C2-E90A6B1F0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75C6E-0BFA-7ECF-E7C5-5424EFB24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17737-C161-5786-5179-65EDD7868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EB56E-0903-CF50-5846-C88C5B5A4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6567F-1784-904B-1C65-4E2992711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653F6-9866-59C0-764A-BB52A98A0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D4F50-C0A1-2D02-33FD-8BBC9A8F8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AFBE4-A2A2-35E1-E24F-477C47010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80510-67F4-4656-638B-5A4C02FF7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39D35-9544-8AB9-CCFB-F39804746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798F6-45A6-20CF-0102-7CD47262E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5C190-7254-6DBF-46FB-A0AD7C7E1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E9E3A-947A-6D89-F4B5-86CD2C08E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56387-26D7-B8E4-EFAD-1197725EC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27B3-731B-E8E6-194F-D7C259AA7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4B69A-6A32-3597-DAD4-8A3F0093D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ADB41-914F-B9CE-1AF9-2C94EC513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6906F-2EA5-856C-7945-DAA45D93C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6F146-2A74-7C9F-9239-720337B3C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6968B-EBAA-47BE-BC53-FCCEA43D6F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AEBA-91B5-4710-A178-E062817D735A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7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7AC-E534-4460-A08B-7B70052A0A7B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9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53A-9D99-45F4-9943-E7642B6360B7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E6F-9F81-4584-A230-BE9C44903095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D2A8-0F75-4939-BC40-2DB78DB41B20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6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46B2-86EC-442B-BF26-F978F026B271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7B0F-88B0-4919-8106-1704DFFF67C9}" type="datetime1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5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C799-530C-419B-BB88-BF77774AD42D}" type="datetime1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0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0F50-BF19-46BB-996E-7B2635FA7F2A}" type="datetime1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EDC7-9CF1-4A78-B45E-7E11F88988CA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0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3ECF-E0E7-4418-B002-8D14B0287DFC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0576-9D28-49E3-96FC-A503327E0F66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C02EB-70C1-4ECF-B8F1-D146322D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38739"/>
            <a:ext cx="12192000" cy="5723373"/>
          </a:xfrm>
          <a:solidFill>
            <a:schemeClr val="bg2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en-US" sz="3200" b="1" dirty="0">
              <a:latin typeface="Georgia" panose="02040502050405020303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fr-FR" sz="36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7B1F78-4719-BD01-C9EA-D461C41A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95331"/>
          </a:xfrm>
          <a:solidFill>
            <a:srgbClr val="0070C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b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b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5400" b="1" dirty="0">
                <a:solidFill>
                  <a:srgbClr val="002060"/>
                </a:solidFill>
                <a:latin typeface="Georgia" panose="02040502050405020303" pitchFamily="18" charset="0"/>
              </a:rPr>
              <a:t>Concept Paper</a:t>
            </a:r>
            <a:b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b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C33003-F33A-0452-D600-935A3F394B66}"/>
              </a:ext>
            </a:extLst>
          </p:cNvPr>
          <p:cNvSpPr txBox="1">
            <a:spLocks/>
          </p:cNvSpPr>
          <p:nvPr/>
        </p:nvSpPr>
        <p:spPr>
          <a:xfrm>
            <a:off x="0" y="2315819"/>
            <a:ext cx="12192000" cy="49381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Tobit </a:t>
            </a:r>
            <a:r>
              <a:rPr lang="es-E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Consulting</a:t>
            </a: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 Framework, operationalization and methodology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7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907A6-7A7B-11E6-9BD1-D833E5BC6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DA7A-8E9F-A8A3-75FC-69A3895D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41" y="214948"/>
            <a:ext cx="9590313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CF98-2DA2-3E2C-883A-2579904B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992255"/>
            <a:ext cx="12023035" cy="57365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Data sources refer to the origins or places from which a researcher obtains information needed to answer research questions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There are two main types of data sources namely primary data sources and secondary data sources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Primary data is original data collected firsthand by the researcher specifically for the current study through questionnaires, interviews or observation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Secondary data is data that was previously collected by other researchers or organizations for different purposes but is useful for the current study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Data sources are important because they determine the quality, accuracy and relevance of the information used to draw research conclusions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The rationale for identifying appropriate data sources is to ensure that the researcher collects sufficient, credible and valid evidence to support or reject the study hypotheses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2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FBC2D-059D-8A3C-5A17-F96AE9FF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59C2-7994-A77B-F4D3-A15C579B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41" y="214948"/>
            <a:ext cx="9590313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CD9AD-E355-5549-6C2D-C1B207F32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992255"/>
            <a:ext cx="12023035" cy="57365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Data sources refer to the origins or places from which a researcher obtains information needed to answer research questions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There are two main types of data sources namely primary data sources and secondary data sources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Primary data is original data collected firsthand by the researcher specifically for the current study through questionnaires, interviews or observation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Secondary data is data that was previously collected by other researchers or organizations for different purposes but is useful for the current study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Data sources are important because they determine the quality, accuracy and relevance of the information used to draw research conclusions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The rationale for identifying appropriate data sources is to ensure that the researcher collects sufficient, credible and valid evidence to support or reject the study hypotheses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5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52CFF-D955-E2A2-B869-1A1E086E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6771-0CD7-AA00-7A72-4E52C5F5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27" y="214948"/>
            <a:ext cx="9590313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E41B-2C6A-AAD2-4F59-584FCB2A7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906517"/>
            <a:ext cx="11519453" cy="57365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Data analysis is the process of inspecting, cleaning, transforming and modeling data with the goal of discovering useful information and drawing conclusions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It is the stage where raw data is given meaning by applying statistical or qualitative techniques to answer research questions and test hypotheses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Data analysis is important because it converts collected data into findings that can be interpreted, discussed and used to make recommendations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There are two broad approaches to data analysis namely quantitative analysis which uses statistical tools and qualitative analysis which uses thematic or content analysis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Common quantitative analysis techniques include descriptive statistics, correlation, regression, ANOVA and factor analysis each serving a specific analytical purpose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The rationale for choosing an appropriate analysis technique is that different research objectives require different statistical tools and using the wrong tool leads to misleading findings and conclusions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5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038350" y="1384302"/>
            <a:ext cx="8115300" cy="48343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KIND ATTENTION 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6786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83E27-7FE8-DD11-85A8-E5763195B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0E83-69FA-9FB2-207B-CE02608D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8" y="165251"/>
            <a:ext cx="9590313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CONCEPTUAL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E343-6F01-472C-8E1A-3FF347A9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043610"/>
            <a:ext cx="11658600" cy="554603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A Conceptual Framework is a visual or written structure that shows the relationship between variables in your study.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It guides your research by mapping out what you are studying and how the variables connect.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 b="1" dirty="0">
                <a:latin typeface="Georgia" panose="02040502050405020303" pitchFamily="18" charset="0"/>
                <a:cs typeface="Times New Roman" panose="02020603050405020304" pitchFamily="18" charset="0"/>
              </a:rPr>
              <a:t>Key Components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Independent Variable (IV)&gt; The variable that causes change.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Dependent Variable (DV)&gt; The outcome or effect being measured.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Moderating/Intervening Variables (sometimes included)&gt; Variables that influence the relationship between IV and DV.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latin typeface="Georgia" panose="02040502050405020303" pitchFamily="18" charset="0"/>
                <a:cs typeface="Times New Roman" panose="02020603050405020304" pitchFamily="18" charset="0"/>
              </a:rPr>
              <a:t>Moderating Variable: </a:t>
            </a: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This variable changes the strength or direction of the relationship between the IV and DV. It comes from outside the IV-DV relationship and influences how strong the effect is.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7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6F4AD-B9A5-0E2A-224B-FDDEA93C4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2E73-AE69-AC37-1054-C2C59BDB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57" y="205008"/>
            <a:ext cx="10818885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CONCEPTUAL FRAMEWORK CONT…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D918C-E565-DCAB-62FA-3A2FE551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1139688"/>
            <a:ext cx="11658600" cy="50523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Intervening Variable (also called Mediating Variable)This variable explains the process/mechanism through which the IV affects the DV.  It sits in between the IV and DV in the causal chain.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For instance: </a:t>
            </a:r>
            <a:r>
              <a:rPr lang="en-US" sz="19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Effect of Leadership Styles on Employee Performance in Commercial Banks in Kenya: The Moderating/ Intervening effect of Organizational Culture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Moderator: </a:t>
            </a:r>
            <a:r>
              <a:rPr lang="en-US" sz="1900" i="1" dirty="0">
                <a:latin typeface="Georgia" panose="02040502050405020303" pitchFamily="18" charset="0"/>
                <a:cs typeface="Times New Roman" panose="02020603050405020304" pitchFamily="18" charset="0"/>
              </a:rPr>
              <a:t>The strength of the relationship between Leadership Styles and Employee Performance depends on the type of Organizational Culture present in the bank.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i="1" dirty="0">
                <a:latin typeface="Georgia" panose="02040502050405020303" pitchFamily="18" charset="0"/>
                <a:cs typeface="Times New Roman" panose="02020603050405020304" pitchFamily="18" charset="0"/>
              </a:rPr>
              <a:t>Simply: Transformational leadership works better in some cultures than others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Mediating/ Intervening: </a:t>
            </a:r>
            <a:r>
              <a:rPr lang="en-US" sz="1900" i="1" dirty="0">
                <a:latin typeface="Georgia" panose="02040502050405020303" pitchFamily="18" charset="0"/>
                <a:cs typeface="Times New Roman" panose="02020603050405020304" pitchFamily="18" charset="0"/>
              </a:rPr>
              <a:t>Leadership Styles first shape and change the Organizational Culture, and it is through that culture that employee performance is ultimately affected.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i="1" dirty="0">
                <a:latin typeface="Georgia" panose="02040502050405020303" pitchFamily="18" charset="0"/>
                <a:cs typeface="Times New Roman" panose="02020603050405020304" pitchFamily="18" charset="0"/>
              </a:rPr>
              <a:t>Simply: Leadership creates a certain culture  that culture then  drives performance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2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0E11-1B8D-85BF-80BA-F8D30D50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F249-9A70-20B2-D5CD-615FF2C0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344793"/>
            <a:ext cx="10350515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CONCEPTUAL FRAMEWORK CONT…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3A7B-3653-0F08-7532-E1834EC6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1139688"/>
            <a:ext cx="11658600" cy="50523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Intervening Variable (also called Mediating Variable)This variable explains the process/mechanism through which the IV affects the DV.  It sits in between the IV and DV in the causal chain.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For instance: </a:t>
            </a:r>
            <a:r>
              <a:rPr lang="en-US" sz="19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Effect of Leadership Styles on Employee Performance in Commercial Banks in Kenya: The Moderating/ Intervening effect of Organizational Culture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Moderator: </a:t>
            </a:r>
            <a:r>
              <a:rPr lang="en-US" sz="1900" i="1" dirty="0">
                <a:latin typeface="Georgia" panose="02040502050405020303" pitchFamily="18" charset="0"/>
                <a:cs typeface="Times New Roman" panose="02020603050405020304" pitchFamily="18" charset="0"/>
              </a:rPr>
              <a:t>The strength of the relationship between Leadership Styles and Employee Performance depends on the type of Organizational Culture present in the bank.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i="1" dirty="0">
                <a:latin typeface="Georgia" panose="02040502050405020303" pitchFamily="18" charset="0"/>
                <a:cs typeface="Times New Roman" panose="02020603050405020304" pitchFamily="18" charset="0"/>
              </a:rPr>
              <a:t>Simply: Transformational leadership works better in some cultures than others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Mediating/ Intervening: </a:t>
            </a:r>
            <a:r>
              <a:rPr lang="en-US" sz="1900" i="1" dirty="0">
                <a:latin typeface="Georgia" panose="02040502050405020303" pitchFamily="18" charset="0"/>
                <a:cs typeface="Times New Roman" panose="02020603050405020304" pitchFamily="18" charset="0"/>
              </a:rPr>
              <a:t>Leadership Styles first shape and change the Organizational Culture, and it is through that culture that employee performance is ultimately affected.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i="1" dirty="0">
                <a:latin typeface="Georgia" panose="02040502050405020303" pitchFamily="18" charset="0"/>
                <a:cs typeface="Times New Roman" panose="02020603050405020304" pitchFamily="18" charset="0"/>
              </a:rPr>
              <a:t>Simply: Leadership creates a certain culture  that culture then  drives performance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6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9CD0A-5626-5588-007D-480AE9AEC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DA50-8565-1B5D-48AD-87851111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011" y="393851"/>
            <a:ext cx="10111976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CONCEPTUAL FRAMEWORK CONT…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C6880E9-2781-56AF-C19B-C8809C54A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993" y="1292087"/>
            <a:ext cx="9412013" cy="54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9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C2945-DDD3-C3ED-A707-98B28BF88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F342-FC96-F501-9C98-58E99836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06" y="244765"/>
            <a:ext cx="9590313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OPERATIONALIZATION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F99E-5C71-2629-B732-35586C0A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1139688"/>
            <a:ext cx="11658600" cy="50523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Operationalization is the process of defining how you will measure each variable in your study using specific, observable and measurable indicators drawn from literature.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Why Literature Review Comes First: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You cannot operationalize what you have not read about.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Literature review helps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Identify how other scholars measured the same variable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Justify your indicators by citing authors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Borrow, adapt or improve on existing measures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Georgia" panose="02040502050405020303" pitchFamily="18" charset="0"/>
                <a:cs typeface="Times New Roman" panose="02020603050405020304" pitchFamily="18" charset="0"/>
              </a:rPr>
              <a:t>Avoid measuring variables blindly without scholarly backing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7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5C6C4-00F5-BB54-A952-D94F003D0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44DB-AD66-01B8-A895-F61C4C62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558" y="96315"/>
            <a:ext cx="9590313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OPERATIONALIZATION CONT…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A4FFA4-0BD8-F787-4BB7-39340C462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12002"/>
              </p:ext>
            </p:extLst>
          </p:nvPr>
        </p:nvGraphicFramePr>
        <p:xfrm>
          <a:off x="649357" y="854765"/>
          <a:ext cx="11337234" cy="5585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9078">
                  <a:extLst>
                    <a:ext uri="{9D8B030D-6E8A-4147-A177-3AD203B41FA5}">
                      <a16:colId xmlns:a16="http://schemas.microsoft.com/office/drawing/2014/main" val="3966113786"/>
                    </a:ext>
                  </a:extLst>
                </a:gridCol>
                <a:gridCol w="3779078">
                  <a:extLst>
                    <a:ext uri="{9D8B030D-6E8A-4147-A177-3AD203B41FA5}">
                      <a16:colId xmlns:a16="http://schemas.microsoft.com/office/drawing/2014/main" val="3761339838"/>
                    </a:ext>
                  </a:extLst>
                </a:gridCol>
                <a:gridCol w="3779078">
                  <a:extLst>
                    <a:ext uri="{9D8B030D-6E8A-4147-A177-3AD203B41FA5}">
                      <a16:colId xmlns:a16="http://schemas.microsoft.com/office/drawing/2014/main" val="2797472643"/>
                    </a:ext>
                  </a:extLst>
                </a:gridCol>
              </a:tblGrid>
              <a:tr h="779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Variable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Type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Indicators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777083"/>
                  </a:ext>
                </a:extLst>
              </a:tr>
              <a:tr h="779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Democratic Leadership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IV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Consultations, Sharing of Information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291023"/>
                  </a:ext>
                </a:extLst>
              </a:tr>
              <a:tr h="779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Transformational Leadership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IV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Engagement, Vision Formulation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901058"/>
                  </a:ext>
                </a:extLst>
              </a:tr>
              <a:tr h="779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Transactional Leadership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IV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Rewards, recognitions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381137"/>
                  </a:ext>
                </a:extLst>
              </a:tr>
              <a:tr h="779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Organizational Culture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Moderator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Rules and Regulations, beliefs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972098"/>
                  </a:ext>
                </a:extLst>
              </a:tr>
              <a:tr h="16886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Employee Performance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DV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Achievement of Set Targets, Employee Retention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91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53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BAAFC-184B-8FAB-0BA2-4B3832AAF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5416-CD15-5602-6AD9-D9603E8E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41" y="191283"/>
            <a:ext cx="9590313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02094-49DA-E2CF-4EF4-5D96B5C5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992255"/>
            <a:ext cx="11708296" cy="57365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Research design is the overall plan or blueprint that guides a researcher on how to collect, measure and analyze data in a study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It provides the logical structure of the research ensuring that the study addresses the research problem effectively and scientifically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The most common research designs are descriptive, correlational, experimental and exploratory designs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latin typeface="Georgia" panose="02040502050405020303" pitchFamily="18" charset="0"/>
                <a:cs typeface="Times New Roman" panose="02020603050405020304" pitchFamily="18" charset="0"/>
              </a:rPr>
              <a:t>Descriptive research design </a:t>
            </a: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describes the characteristics or features of a subject, population or phenomenon as they currently exist without manipulating any variables.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latin typeface="Georgia" panose="02040502050405020303" pitchFamily="18" charset="0"/>
                <a:cs typeface="Times New Roman" panose="02020603050405020304" pitchFamily="18" charset="0"/>
              </a:rPr>
              <a:t>Correlational research </a:t>
            </a: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design seeks to establish the relationship or association between two or more variables without manipulating them.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latin typeface="Georgia" panose="02040502050405020303" pitchFamily="18" charset="0"/>
                <a:cs typeface="Times New Roman" panose="02020603050405020304" pitchFamily="18" charset="0"/>
              </a:rPr>
              <a:t>Experimental research </a:t>
            </a: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design involves the deliberate manipulation of one variable to observe and measure its effect on another variable in a controlled setting.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latin typeface="Georgia" panose="02040502050405020303" pitchFamily="18" charset="0"/>
                <a:cs typeface="Times New Roman" panose="02020603050405020304" pitchFamily="18" charset="0"/>
              </a:rPr>
              <a:t>Exploratory research </a:t>
            </a: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design is used to investigate a poorly understood or new phenomenon where little or no previous literature exists in order to gain initial insights.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The choice of research design is determined by the nature of the research problem, objectives, and the type of data needed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1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F6A5-CFDB-8FB4-6ED7-E1BB8C352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0DD8-841B-9F43-6231-4D637BDC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41" y="214948"/>
            <a:ext cx="9590313" cy="64225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TARGET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F468-1CD1-2A47-9136-0135D987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992255"/>
            <a:ext cx="12023035" cy="57365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Target population refers to the entire group of individuals, objects or events that share common characteristics and are of interest to the researcher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It is the complete set of people or elements from which the researcher wants to draw conclusions and generalize findings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Defining the target population is important because it sets the boundaries of the study and clarifies who the research findings apply to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A well defined target population ensures that the right respondents are studied making the findings relevant and meaningful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Target population can be finite (countable e.g. employees in a bank) or infinite (uncountable e.g. all social media users)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The rationale for defining target population is to avoid studying everyone which would be costly and time consuming hence the need to identify a specific manageable group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914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8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1277</Words>
  <Application>Microsoft Office PowerPoint</Application>
  <PresentationFormat>Widescreen</PresentationFormat>
  <Paragraphs>150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   Concept Paper  </vt:lpstr>
      <vt:lpstr>CONCEPTUAL FRAMEWORK </vt:lpstr>
      <vt:lpstr>CONCEPTUAL FRAMEWORK CONT… </vt:lpstr>
      <vt:lpstr>CONCEPTUAL FRAMEWORK CONT… </vt:lpstr>
      <vt:lpstr>CONCEPTUAL FRAMEWORK CONT… </vt:lpstr>
      <vt:lpstr>OPERATIONALIZATION</vt:lpstr>
      <vt:lpstr>OPERATIONALIZATION CONT…</vt:lpstr>
      <vt:lpstr>RESEARCH DESIGN</vt:lpstr>
      <vt:lpstr>TARGET POPULATION</vt:lpstr>
      <vt:lpstr> DATA SOURCES</vt:lpstr>
      <vt:lpstr> DATA SOURCES</vt:lpstr>
      <vt:lpstr> DATA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STRATEGIC ORIENTATION ON THE PERFORMANCE OF PHARMACEUTICAL MANUFACTURING FIRMS IN KENYA</dc:title>
  <dc:creator>Windows User</dc:creator>
  <cp:lastModifiedBy>USER</cp:lastModifiedBy>
  <cp:revision>256</cp:revision>
  <dcterms:created xsi:type="dcterms:W3CDTF">2021-08-21T07:12:14Z</dcterms:created>
  <dcterms:modified xsi:type="dcterms:W3CDTF">2026-02-16T09:06:13Z</dcterms:modified>
</cp:coreProperties>
</file>